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9" r:id="rId3"/>
    <p:sldId id="290" r:id="rId4"/>
    <p:sldId id="291" r:id="rId5"/>
    <p:sldId id="292" r:id="rId6"/>
    <p:sldId id="293" r:id="rId7"/>
    <p:sldId id="261" r:id="rId8"/>
    <p:sldId id="262" r:id="rId9"/>
    <p:sldId id="294" r:id="rId10"/>
    <p:sldId id="295" r:id="rId11"/>
    <p:sldId id="296" r:id="rId12"/>
    <p:sldId id="264" r:id="rId13"/>
    <p:sldId id="265" r:id="rId14"/>
    <p:sldId id="263" r:id="rId15"/>
    <p:sldId id="257" r:id="rId16"/>
    <p:sldId id="268" r:id="rId17"/>
    <p:sldId id="269" r:id="rId18"/>
    <p:sldId id="258" r:id="rId19"/>
    <p:sldId id="270" r:id="rId20"/>
    <p:sldId id="260" r:id="rId21"/>
    <p:sldId id="267" r:id="rId22"/>
    <p:sldId id="271" r:id="rId23"/>
    <p:sldId id="272" r:id="rId24"/>
    <p:sldId id="286" r:id="rId25"/>
    <p:sldId id="287" r:id="rId26"/>
    <p:sldId id="273" r:id="rId27"/>
    <p:sldId id="275" r:id="rId28"/>
    <p:sldId id="274" r:id="rId29"/>
    <p:sldId id="266" r:id="rId30"/>
    <p:sldId id="276" r:id="rId31"/>
    <p:sldId id="278" r:id="rId32"/>
    <p:sldId id="289" r:id="rId33"/>
    <p:sldId id="277" r:id="rId34"/>
    <p:sldId id="280" r:id="rId35"/>
    <p:sldId id="281" r:id="rId3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111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04" autoAdjust="0"/>
    <p:restoredTop sz="94660"/>
  </p:normalViewPr>
  <p:slideViewPr>
    <p:cSldViewPr snapToGrid="0">
      <p:cViewPr varScale="1">
        <p:scale>
          <a:sx n="136" d="100"/>
          <a:sy n="136" d="100"/>
        </p:scale>
        <p:origin x="200"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5E2A6-B6CE-054D-B643-993838B7D115}" type="datetimeFigureOut">
              <a:rPr lang="en-US" smtClean="0"/>
              <a:t>5/13/21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7EFE2-E141-6B4F-9D0B-33F91600DA72}" type="slidenum">
              <a:rPr lang="en-US" smtClean="0"/>
              <a:t>‹#›</a:t>
            </a:fld>
            <a:endParaRPr lang="en-US"/>
          </a:p>
        </p:txBody>
      </p:sp>
    </p:spTree>
    <p:extLst>
      <p:ext uri="{BB962C8B-B14F-4D97-AF65-F5344CB8AC3E}">
        <p14:creationId xmlns:p14="http://schemas.microsoft.com/office/powerpoint/2010/main" val="60531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pediatrics.aappublications.org/content/144/5/e20192310#ref-11" TargetMode="External"/><Relationship Id="rId3" Type="http://schemas.openxmlformats.org/officeDocument/2006/relationships/hyperlink" Target="https://pediatrics.aappublications.org/content/144/5/e20192310#ref-4" TargetMode="External"/><Relationship Id="rId7" Type="http://schemas.openxmlformats.org/officeDocument/2006/relationships/hyperlink" Target="https://pediatrics.aappublications.org/content/144/5/e20192310#ref-7"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pediatrics.aappublications.org/content/144/5/e20192310#ref-12" TargetMode="External"/><Relationship Id="rId5" Type="http://schemas.openxmlformats.org/officeDocument/2006/relationships/hyperlink" Target="https://pediatrics.aappublications.org/content/144/5/e20192310#ref-8" TargetMode="External"/><Relationship Id="rId4" Type="http://schemas.openxmlformats.org/officeDocument/2006/relationships/hyperlink" Target="https://pediatrics.aappublications.org/content/144/5/e20192310#ref-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CD895-853C-B747-9983-3479984D1026}" type="slidenum">
              <a:rPr lang="en-US" smtClean="0"/>
              <a:t>4</a:t>
            </a:fld>
            <a:endParaRPr lang="en-US"/>
          </a:p>
        </p:txBody>
      </p:sp>
    </p:spTree>
    <p:extLst>
      <p:ext uri="{BB962C8B-B14F-4D97-AF65-F5344CB8AC3E}">
        <p14:creationId xmlns:p14="http://schemas.microsoft.com/office/powerpoint/2010/main" val="46217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Forty-seven states currently partner with the Centers for Disease Control and Prevention to administer the PRAMS survey to a randomly selected subpopulation of women in their state who have recently delivered. PRAMS previously only included questions on the infant’s sleep position.</a:t>
            </a:r>
          </a:p>
          <a:p>
            <a:endParaRPr lang="en-US" dirty="0"/>
          </a:p>
        </p:txBody>
      </p:sp>
      <p:sp>
        <p:nvSpPr>
          <p:cNvPr id="4" name="Slide Number Placeholder 3"/>
          <p:cNvSpPr>
            <a:spLocks noGrp="1"/>
          </p:cNvSpPr>
          <p:nvPr>
            <p:ph type="sldNum" sz="quarter" idx="5"/>
          </p:nvPr>
        </p:nvSpPr>
        <p:spPr/>
        <p:txBody>
          <a:bodyPr/>
          <a:lstStyle/>
          <a:p>
            <a:fld id="{2AACD895-853C-B747-9983-3479984D1026}" type="slidenum">
              <a:rPr lang="en-US" smtClean="0"/>
              <a:t>5</a:t>
            </a:fld>
            <a:endParaRPr lang="en-US"/>
          </a:p>
        </p:txBody>
      </p:sp>
    </p:spTree>
    <p:extLst>
      <p:ext uri="{BB962C8B-B14F-4D97-AF65-F5344CB8AC3E}">
        <p14:creationId xmlns:p14="http://schemas.microsoft.com/office/powerpoint/2010/main" val="35538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CD895-853C-B747-9983-3479984D1026}" type="slidenum">
              <a:rPr lang="en-US" smtClean="0"/>
              <a:t>6</a:t>
            </a:fld>
            <a:endParaRPr lang="en-US"/>
          </a:p>
        </p:txBody>
      </p:sp>
    </p:spTree>
    <p:extLst>
      <p:ext uri="{BB962C8B-B14F-4D97-AF65-F5344CB8AC3E}">
        <p14:creationId xmlns:p14="http://schemas.microsoft.com/office/powerpoint/2010/main" val="313982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xThis</a:t>
            </a:r>
            <a:r>
              <a:rPr lang="en-US" dirty="0"/>
              <a:t> makes the provision of repeated safe sleep anticipatory guidance all the more important. The most effective guidance will also likely specifically address the primary drivers of parent behavior: perceptions of infant comfort and safety, the mistaken belief that their infant is not at risk, and misplaced confidence in parental vigilance to prevent a sleep-related death.</a:t>
            </a:r>
            <a:r>
              <a:rPr lang="en-US" b="1" baseline="30000" dirty="0">
                <a:hlinkClick r:id="rId3"/>
              </a:rPr>
              <a:t>4</a:t>
            </a:r>
            <a:r>
              <a:rPr lang="en-US" baseline="30000" dirty="0"/>
              <a:t>,</a:t>
            </a:r>
            <a:r>
              <a:rPr lang="en-US" b="1" baseline="30000" dirty="0">
                <a:hlinkClick r:id="rId4"/>
              </a:rPr>
              <a:t>5</a:t>
            </a:r>
            <a:r>
              <a:rPr lang="en-US" baseline="30000" dirty="0"/>
              <a:t>,</a:t>
            </a:r>
            <a:r>
              <a:rPr lang="en-US" b="1" baseline="30000" dirty="0">
                <a:hlinkClick r:id="rId5"/>
              </a:rPr>
              <a:t>8</a:t>
            </a:r>
            <a:r>
              <a:rPr lang="en-US" baseline="30000" dirty="0"/>
              <a:t>–</a:t>
            </a:r>
            <a:r>
              <a:rPr lang="en-US" b="1" baseline="30000" dirty="0">
                <a:hlinkClick r:id="rId6"/>
              </a:rPr>
              <a:t>12</a:t>
            </a:r>
            <a:endParaRPr lang="en-US" dirty="0"/>
          </a:p>
          <a:p>
            <a:endParaRPr lang="en-US" dirty="0"/>
          </a:p>
          <a:p>
            <a:r>
              <a:rPr lang="en-US" dirty="0"/>
              <a:t>Unfortunately, when parents receive inconsistent advice from health care providers, they are more likely to disregard the guidance of all health care providers, instead relying on the advice of friends and family.</a:t>
            </a:r>
            <a:r>
              <a:rPr lang="en-US" b="1" baseline="30000" dirty="0">
                <a:hlinkClick r:id="rId7"/>
              </a:rPr>
              <a:t>7</a:t>
            </a:r>
            <a:r>
              <a:rPr lang="en-US" baseline="30000" dirty="0"/>
              <a:t>,</a:t>
            </a:r>
            <a:r>
              <a:rPr lang="en-US" b="1" baseline="30000" dirty="0">
                <a:hlinkClick r:id="rId8"/>
              </a:rPr>
              <a:t>11</a:t>
            </a:r>
            <a:r>
              <a:rPr lang="en-US" dirty="0"/>
              <a:t> </a:t>
            </a:r>
          </a:p>
          <a:p>
            <a:r>
              <a:rPr lang="en-US" dirty="0"/>
              <a:t>This is particularly important because sleep-deprived parents may make decisions about infant sleep position, location, and bedding simply on the basis of their desire for the infant to sleep longer.</a:t>
            </a:r>
            <a:r>
              <a:rPr lang="en-US" b="1" baseline="30000" dirty="0">
                <a:hlinkClick r:id="rId3"/>
              </a:rPr>
              <a:t>4</a:t>
            </a:r>
            <a:r>
              <a:rPr lang="en-US" baseline="30000" dirty="0"/>
              <a:t>,</a:t>
            </a:r>
            <a:r>
              <a:rPr lang="en-US" b="1" baseline="30000" dirty="0">
                <a:hlinkClick r:id="rId4"/>
              </a:rPr>
              <a:t>5</a:t>
            </a:r>
            <a:r>
              <a:rPr lang="en-US" baseline="30000" dirty="0"/>
              <a:t>,</a:t>
            </a:r>
            <a:r>
              <a:rPr lang="en-US" b="1" baseline="30000" dirty="0">
                <a:hlinkClick r:id="rId5"/>
              </a:rPr>
              <a:t>8</a:t>
            </a:r>
            <a:r>
              <a:rPr lang="en-US" baseline="30000" dirty="0"/>
              <a:t>–</a:t>
            </a:r>
            <a:r>
              <a:rPr lang="en-US" b="1" baseline="30000" dirty="0">
                <a:hlinkClick r:id="rId6"/>
              </a:rPr>
              <a:t>12</a:t>
            </a:r>
            <a:r>
              <a:rPr lang="en-US" dirty="0"/>
              <a:t> </a:t>
            </a:r>
          </a:p>
          <a:p>
            <a:r>
              <a:rPr lang="en-US" dirty="0"/>
              <a:t>Thus, consistent, evidence-based infant sleep recommendations from all health care providers will be important in eliminating disparities in sleep practices and sleep-related infant mortality.</a:t>
            </a:r>
          </a:p>
          <a:p>
            <a:endParaRPr lang="en-US" dirty="0"/>
          </a:p>
        </p:txBody>
      </p:sp>
      <p:sp>
        <p:nvSpPr>
          <p:cNvPr id="4" name="Slide Number Placeholder 3"/>
          <p:cNvSpPr>
            <a:spLocks noGrp="1"/>
          </p:cNvSpPr>
          <p:nvPr>
            <p:ph type="sldNum" sz="quarter" idx="5"/>
          </p:nvPr>
        </p:nvSpPr>
        <p:spPr/>
        <p:txBody>
          <a:bodyPr/>
          <a:lstStyle/>
          <a:p>
            <a:fld id="{2AACD895-853C-B747-9983-3479984D1026}" type="slidenum">
              <a:rPr lang="en-US" smtClean="0"/>
              <a:t>9</a:t>
            </a:fld>
            <a:endParaRPr lang="en-US"/>
          </a:p>
        </p:txBody>
      </p:sp>
    </p:spTree>
    <p:extLst>
      <p:ext uri="{BB962C8B-B14F-4D97-AF65-F5344CB8AC3E}">
        <p14:creationId xmlns:p14="http://schemas.microsoft.com/office/powerpoint/2010/main" val="292839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although evidence-based guidance on infant safe sleep from health care providers is essential in eliminating these disparities, it likely will not be sufficient. </a:t>
            </a:r>
          </a:p>
        </p:txBody>
      </p:sp>
      <p:sp>
        <p:nvSpPr>
          <p:cNvPr id="4" name="Slide Number Placeholder 3"/>
          <p:cNvSpPr>
            <a:spLocks noGrp="1"/>
          </p:cNvSpPr>
          <p:nvPr>
            <p:ph type="sldNum" sz="quarter" idx="5"/>
          </p:nvPr>
        </p:nvSpPr>
        <p:spPr/>
        <p:txBody>
          <a:bodyPr/>
          <a:lstStyle/>
          <a:p>
            <a:fld id="{2AACD895-853C-B747-9983-3479984D1026}" type="slidenum">
              <a:rPr lang="en-US" smtClean="0"/>
              <a:t>10</a:t>
            </a:fld>
            <a:endParaRPr lang="en-US"/>
          </a:p>
        </p:txBody>
      </p:sp>
    </p:spTree>
    <p:extLst>
      <p:ext uri="{BB962C8B-B14F-4D97-AF65-F5344CB8AC3E}">
        <p14:creationId xmlns:p14="http://schemas.microsoft.com/office/powerpoint/2010/main" val="2170801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DD955-86B4-4342-A5FA-9BD1B749A720}"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237617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DD955-86B4-4342-A5FA-9BD1B749A720}"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548310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DD955-86B4-4342-A5FA-9BD1B749A720}"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303462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DD955-86B4-4342-A5FA-9BD1B749A720}"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96879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BDD955-86B4-4342-A5FA-9BD1B749A720}" type="datetimeFigureOut">
              <a:rPr lang="en-US" smtClean="0"/>
              <a:t>5/13/21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302763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DD955-86B4-4342-A5FA-9BD1B749A720}" type="datetimeFigureOut">
              <a:rPr lang="en-US" smtClean="0"/>
              <a:t>5/13/21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2364482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DD955-86B4-4342-A5FA-9BD1B749A720}" type="datetimeFigureOut">
              <a:rPr lang="en-US" smtClean="0"/>
              <a:t>5/13/21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147722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DD955-86B4-4342-A5FA-9BD1B749A720}" type="datetimeFigureOut">
              <a:rPr lang="en-US" smtClean="0"/>
              <a:t>5/13/21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757410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DD955-86B4-4342-A5FA-9BD1B749A720}" type="datetimeFigureOut">
              <a:rPr lang="en-US" smtClean="0"/>
              <a:t>5/13/21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205951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4BDD955-86B4-4342-A5FA-9BD1B749A720}" type="datetimeFigureOut">
              <a:rPr lang="en-US" smtClean="0"/>
              <a:t>5/13/21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381473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4BDD955-86B4-4342-A5FA-9BD1B749A720}" type="datetimeFigureOut">
              <a:rPr lang="en-US" smtClean="0"/>
              <a:t>5/13/21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3D9B3-3CA4-4BCC-9E92-B7E4F6F9C3E9}" type="slidenum">
              <a:rPr lang="en-US" smtClean="0"/>
              <a:t>‹#›</a:t>
            </a:fld>
            <a:endParaRPr lang="en-US"/>
          </a:p>
        </p:txBody>
      </p:sp>
    </p:spTree>
    <p:extLst>
      <p:ext uri="{BB962C8B-B14F-4D97-AF65-F5344CB8AC3E}">
        <p14:creationId xmlns:p14="http://schemas.microsoft.com/office/powerpoint/2010/main" val="290039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4BDD955-86B4-4342-A5FA-9BD1B749A720}" type="datetimeFigureOut">
              <a:rPr lang="en-US" smtClean="0"/>
              <a:t>5/13/21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3D9B3-3CA4-4BCC-9E92-B7E4F6F9C3E9}" type="slidenum">
              <a:rPr lang="en-US" smtClean="0"/>
              <a:t>‹#›</a:t>
            </a:fld>
            <a:endParaRPr lang="en-US"/>
          </a:p>
        </p:txBody>
      </p:sp>
    </p:spTree>
    <p:extLst>
      <p:ext uri="{BB962C8B-B14F-4D97-AF65-F5344CB8AC3E}">
        <p14:creationId xmlns:p14="http://schemas.microsoft.com/office/powerpoint/2010/main" val="1043262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data.oecd.org/healthstat/infant-mortality-rates.htm" TargetMode="External"/><Relationship Id="rId2" Type="http://schemas.openxmlformats.org/officeDocument/2006/relationships/hyperlink" Target="https://pediatrics.aappublications.org/content/144/5/e20192310#xref-ref-1-1"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s://pediatrics.aappublications.org/lookup/google-scholar?link_type=googlescholar&amp;gs_type=article&amp;q_txt=.+Trends+in+Infant+Mortality+in+the+United+States%2C+2005-2014.+Washington%2C+DC%3A+National+Center+for+Health+Statistics%3B+201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ediatrics.aappublications.org/lookup/ijlink/YTozOntzOjQ6InBhdGgiO3M6MTQ6Ii9sb29rdXAvaWpsaW5rIjtzOjU6InF1ZXJ5IjthOjQ6e3M6ODoibGlua1R5cGUiO3M6NDoiQUJTVCI7czoxMToiam91cm5hbENvZGUiO3M6MTA6InBlZGlhdHJpY3MiO3M6NToicmVzaWQiO3M6MTU6IjE0NC81L2UyMDE5MTI4NiI7czo0OiJhdG9tIjtzOjMyOiIvcGVkaWF0cmljcy8xNDQvNS9lMjAxOTIzMTAuYXRvbSI7fXM6ODoiZnJhZ21lbnQiO3M6MDoiIjt9/YTozOntzOjQ6InBhdGgiO3M6MzE5OiIvbG9va3VwL2lqbGluay9ZVG96T250ek9qUTZJbkJoZEdnaU8zTTZNVFE2SWk5c2IyOXJkWEF2YVdwc2FXNXJJanR6T2pVNkluRjFaWEo1SWp0aE9qUTZlM002T0RvaWJHbHVhMVI1Y0dVaU8zTTZORG9pUVVKVFZDSTdjem94TVRvaWFtOTFjbTVoYkVOdlpHVWlPM002TVRBNkluQmxaR2xoZEhKcFkzTWlPM002TlRvaWNtVnphV1FpTzNNNk1UVTZJakUwTkM4MUwyVXlNREU1TVRJNE5pSTdjem8wT2lKaGRHOXRJanR6T2pNeU9pSXZjR1ZrYVdGMGNtbGpjeTh4TkRRdk5TOWxNakF4T1RJek1UQXVZWFJ2YlNJN2ZYTTZPRG9pWm5KaFoyMWxiblFpTzNNNk1Eb2lJanQ5IjtzOjU6InF1ZXJ5IjthOjA6e31zOjg6ImZyYWdtZW50IjtzOjA6IiI7fQ=="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ediatrics.aappublications.org/lookup/google-scholar?link_type=googlescholar&amp;gs_type=article&amp;author%5B0%5D=AH+Hirai&amp;author%5B1%5D=K+Kortsmit&amp;author%5B2%5D=L+Kaplan&amp;title=Prevalence+and+factors+associated+with+safe+infant+sleep+practices&amp;publication_year=2019&amp;journal=Pediatrics&amp;volume=144"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ediatrics.aappublications.org/lookup/ijlink/YTozOntzOjQ6InBhdGgiO3M6MTQ6Ii9sb29rdXAvaWpsaW5rIjtzOjU6InF1ZXJ5IjthOjQ6e3M6ODoibGlua1R5cGUiO3M6NDoiQUJTVCI7czoxMToiam91cm5hbENvZGUiO3M6MTA6InBlZGlhdHJpY3MiO3M6NToicmVzaWQiO3M6MTU6IjE0NC81L2UyMDE5MTI4NiI7czo0OiJhdG9tIjtzOjMyOiIvcGVkaWF0cmljcy8xNDQvNS9lMjAxOTIzMTAuYXRvbSI7fXM6ODoiZnJhZ21lbnQiO3M6MDoiIjt9/YTozOntzOjQ6InBhdGgiO3M6MzE5OiIvbG9va3VwL2lqbGluay9ZVG96T250ek9qUTZJbkJoZEdnaU8zTTZNVFE2SWk5c2IyOXJkWEF2YVdwc2FXNXJJanR6T2pVNkluRjFaWEo1SWp0aE9qUTZlM002T0RvaWJHbHVhMVI1Y0dVaU8zTTZORG9pUVVKVFZDSTdjem94TVRvaWFtOTFjbTVoYkVOdlpHVWlPM002TVRBNkluQmxaR2xoZEhKcFkzTWlPM002TlRvaWNtVnphV1FpTzNNNk1UVTZJakUwTkM4MUwyVXlNREU1TVRJNE5pSTdjem8wT2lKaGRHOXRJanR6T2pNeU9pSXZjR1ZrYVdGMGNtbGpjeTh4TkRRdk5TOWxNakF4T1RJek1UQXVZWFJ2YlNJN2ZYTTZPRG9pWm5KaFoyMWxiblFpTzNNNk1Eb2lJanQ5IjtzOjU6InF1ZXJ5IjthOjA6e31zOjg6ImZyYWdtZW50IjtzOjA6IiI7f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ediatrics.aappublications.org/lookup/google-scholar?link_type=googlescholar&amp;gs_type=article&amp;author%5B0%5D=AH+Hirai&amp;author%5B1%5D=K+Kortsmit&amp;author%5B2%5D=L+Kaplan&amp;title=Prevalence+and+factors+associated+with+safe+infant+sleep+practices&amp;publication_year=2019&amp;journal=Pediatrics&amp;volume=14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97E44-0941-4A75-8C9C-8823D265E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270" y="633630"/>
            <a:ext cx="2161297" cy="806884"/>
          </a:xfrm>
          <a:prstGeom prst="rect">
            <a:avLst/>
          </a:prstGeom>
        </p:spPr>
      </p:pic>
      <p:sp>
        <p:nvSpPr>
          <p:cNvPr id="7" name="Title 1">
            <a:extLst>
              <a:ext uri="{FF2B5EF4-FFF2-40B4-BE49-F238E27FC236}">
                <a16:creationId xmlns:a16="http://schemas.microsoft.com/office/drawing/2014/main" id="{5121E5B3-7292-439B-82C7-8DE110D184A4}"/>
              </a:ext>
            </a:extLst>
          </p:cNvPr>
          <p:cNvSpPr>
            <a:spLocks noGrp="1"/>
          </p:cNvSpPr>
          <p:nvPr>
            <p:ph type="ctrTitle"/>
          </p:nvPr>
        </p:nvSpPr>
        <p:spPr>
          <a:xfrm>
            <a:off x="4229414" y="1723455"/>
            <a:ext cx="4736306" cy="1769837"/>
          </a:xfrm>
        </p:spPr>
        <p:txBody>
          <a:bodyPr anchor="ctr">
            <a:normAutofit fontScale="90000"/>
          </a:bodyPr>
          <a:lstStyle/>
          <a:p>
            <a:pPr algn="l"/>
            <a:r>
              <a:rPr lang="en-US" sz="3300" b="1" dirty="0">
                <a:solidFill>
                  <a:srgbClr val="771116"/>
                </a:solidFill>
                <a:latin typeface="Avenir Next Demi Bold" panose="020B0703020202020204" pitchFamily="34" charset="0"/>
              </a:rPr>
              <a:t>Addressing Disparities in Educating about Safe Infant Sleep : </a:t>
            </a:r>
            <a:br>
              <a:rPr lang="en-US" sz="3300" b="1" dirty="0">
                <a:solidFill>
                  <a:srgbClr val="771116"/>
                </a:solidFill>
                <a:latin typeface="Avenir Next Demi Bold" panose="020B0703020202020204" pitchFamily="34" charset="0"/>
              </a:rPr>
            </a:br>
            <a:r>
              <a:rPr lang="en-US" sz="2100" dirty="0">
                <a:solidFill>
                  <a:schemeClr val="tx1">
                    <a:lumMod val="65000"/>
                    <a:lumOff val="35000"/>
                  </a:schemeClr>
                </a:solidFill>
                <a:latin typeface="Avenir Next" panose="020B0503020202020204" pitchFamily="34" charset="0"/>
              </a:rPr>
              <a:t>Strategies for Helping Families </a:t>
            </a:r>
            <a:br>
              <a:rPr lang="en-US" sz="2100" dirty="0">
                <a:solidFill>
                  <a:schemeClr val="tx1">
                    <a:lumMod val="65000"/>
                    <a:lumOff val="35000"/>
                  </a:schemeClr>
                </a:solidFill>
                <a:latin typeface="Avenir Next" panose="020B0503020202020204" pitchFamily="34" charset="0"/>
              </a:rPr>
            </a:br>
            <a:r>
              <a:rPr lang="en-US" sz="2100" dirty="0">
                <a:solidFill>
                  <a:schemeClr val="tx1">
                    <a:lumMod val="65000"/>
                    <a:lumOff val="35000"/>
                  </a:schemeClr>
                </a:solidFill>
                <a:latin typeface="Avenir Next" panose="020B0503020202020204" pitchFamily="34" charset="0"/>
              </a:rPr>
              <a:t>Adopt Safe Sleep Habits</a:t>
            </a:r>
          </a:p>
        </p:txBody>
      </p:sp>
      <p:sp>
        <p:nvSpPr>
          <p:cNvPr id="8" name="Subtitle 2">
            <a:extLst>
              <a:ext uri="{FF2B5EF4-FFF2-40B4-BE49-F238E27FC236}">
                <a16:creationId xmlns:a16="http://schemas.microsoft.com/office/drawing/2014/main" id="{208AA90C-FE7E-4703-9A77-8CF356CC41E9}"/>
              </a:ext>
            </a:extLst>
          </p:cNvPr>
          <p:cNvSpPr>
            <a:spLocks noGrp="1"/>
          </p:cNvSpPr>
          <p:nvPr>
            <p:ph type="subTitle" idx="1"/>
          </p:nvPr>
        </p:nvSpPr>
        <p:spPr>
          <a:xfrm>
            <a:off x="4436270" y="3776234"/>
            <a:ext cx="6858000" cy="1241822"/>
          </a:xfrm>
        </p:spPr>
        <p:txBody>
          <a:bodyPr>
            <a:normAutofit/>
          </a:bodyPr>
          <a:lstStyle/>
          <a:p>
            <a:pPr algn="l"/>
            <a:r>
              <a:rPr lang="en-US" dirty="0">
                <a:solidFill>
                  <a:srgbClr val="771116"/>
                </a:solidFill>
                <a:latin typeface="Avenir Next Demi Bold" panose="020B0703020202020204" pitchFamily="34" charset="0"/>
              </a:rPr>
              <a:t>Dr. Stacy D. Scott</a:t>
            </a:r>
            <a:r>
              <a:rPr lang="en-US" dirty="0">
                <a:latin typeface="Avenir Next" panose="020B0503020202020204" pitchFamily="34" charset="0"/>
              </a:rPr>
              <a:t>, Founder</a:t>
            </a:r>
          </a:p>
          <a:p>
            <a:pPr algn="l"/>
            <a:r>
              <a:rPr lang="en-US" dirty="0">
                <a:latin typeface="Avenir Next" panose="020B0503020202020204" pitchFamily="34" charset="0"/>
              </a:rPr>
              <a:t>Global Infant Safe Sleep Center</a:t>
            </a:r>
          </a:p>
        </p:txBody>
      </p:sp>
      <p:pic>
        <p:nvPicPr>
          <p:cNvPr id="4" name="Picture 3">
            <a:extLst>
              <a:ext uri="{FF2B5EF4-FFF2-40B4-BE49-F238E27FC236}">
                <a16:creationId xmlns:a16="http://schemas.microsoft.com/office/drawing/2014/main" id="{07313A9D-D2F8-4C80-8A41-947DD24FFD5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5818" r="24999"/>
          <a:stretch/>
        </p:blipFill>
        <p:spPr>
          <a:xfrm>
            <a:off x="0" y="643"/>
            <a:ext cx="3700463" cy="5142857"/>
          </a:xfrm>
          <a:prstGeom prst="rect">
            <a:avLst/>
          </a:prstGeom>
        </p:spPr>
      </p:pic>
    </p:spTree>
    <p:extLst>
      <p:ext uri="{BB962C8B-B14F-4D97-AF65-F5344CB8AC3E}">
        <p14:creationId xmlns:p14="http://schemas.microsoft.com/office/powerpoint/2010/main" val="381751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2BDFD-B197-7B40-B2DD-2589856B7F1C}"/>
              </a:ext>
            </a:extLst>
          </p:cNvPr>
          <p:cNvSpPr>
            <a:spLocks noGrp="1"/>
          </p:cNvSpPr>
          <p:nvPr>
            <p:ph idx="1"/>
          </p:nvPr>
        </p:nvSpPr>
        <p:spPr>
          <a:xfrm>
            <a:off x="496675" y="1064819"/>
            <a:ext cx="5149981" cy="3263504"/>
          </a:xfrm>
        </p:spPr>
        <p:txBody>
          <a:bodyPr>
            <a:normAutofit lnSpcReduction="10000"/>
          </a:bodyPr>
          <a:lstStyle/>
          <a:p>
            <a:r>
              <a:rPr lang="en-US" dirty="0"/>
              <a:t>In previous research, it has been found that the influence of family and friends and the overall weight of social norms are incredibly important.</a:t>
            </a:r>
          </a:p>
          <a:p>
            <a:r>
              <a:rPr lang="en-US" dirty="0"/>
              <a:t>To overcome those influences, repeated, consistent messaging after the infant leaves the hospital and clinic will be needed.</a:t>
            </a:r>
          </a:p>
          <a:p>
            <a:r>
              <a:rPr lang="en-US" dirty="0"/>
              <a:t>Furthermore, racial and ethnic health disparities cannot be separated from socioeconomic health disparities in infant mortality. </a:t>
            </a:r>
          </a:p>
        </p:txBody>
      </p:sp>
      <p:sp>
        <p:nvSpPr>
          <p:cNvPr id="4" name="TextBox 3">
            <a:extLst>
              <a:ext uri="{FF2B5EF4-FFF2-40B4-BE49-F238E27FC236}">
                <a16:creationId xmlns:a16="http://schemas.microsoft.com/office/drawing/2014/main" id="{272E92B2-4967-D44A-8DCC-1D5393CF86E5}"/>
              </a:ext>
            </a:extLst>
          </p:cNvPr>
          <p:cNvSpPr txBox="1"/>
          <p:nvPr/>
        </p:nvSpPr>
        <p:spPr>
          <a:xfrm>
            <a:off x="1501616" y="4442843"/>
            <a:ext cx="7223760" cy="369332"/>
          </a:xfrm>
          <a:prstGeom prst="rect">
            <a:avLst/>
          </a:prstGeom>
          <a:noFill/>
        </p:spPr>
        <p:txBody>
          <a:bodyPr wrap="square" rtlCol="0">
            <a:spAutoFit/>
          </a:bodyPr>
          <a:lstStyle/>
          <a:p>
            <a:pPr fontAlgn="base">
              <a:spcAft>
                <a:spcPts val="450"/>
              </a:spcAft>
            </a:pPr>
            <a:r>
              <a:rPr lang="en-US" sz="900" dirty="0"/>
              <a:t>Colvin, JD, Moon, RY., </a:t>
            </a:r>
            <a:r>
              <a:rPr lang="en-US" sz="900" b="1" dirty="0"/>
              <a:t>The Pediatrician’s Role in Eliminating Racial and Ethnic Disparities in Sleep-Related Infant Deaths </a:t>
            </a:r>
            <a:r>
              <a:rPr lang="en-US" sz="900" dirty="0"/>
              <a:t>Pediatrics Nov 2019, 144 (5) e20192310; </a:t>
            </a:r>
            <a:r>
              <a:rPr lang="en-US" sz="900" b="1" dirty="0"/>
              <a:t>DOI:</a:t>
            </a:r>
            <a:r>
              <a:rPr lang="en-US" sz="900" dirty="0"/>
              <a:t> 10.1542/peds.2019-2310 </a:t>
            </a:r>
          </a:p>
        </p:txBody>
      </p:sp>
      <p:sp>
        <p:nvSpPr>
          <p:cNvPr id="5" name="Title 4">
            <a:extLst>
              <a:ext uri="{FF2B5EF4-FFF2-40B4-BE49-F238E27FC236}">
                <a16:creationId xmlns:a16="http://schemas.microsoft.com/office/drawing/2014/main" id="{659E97B3-15C9-7F43-811E-034C2730C472}"/>
              </a:ext>
            </a:extLst>
          </p:cNvPr>
          <p:cNvSpPr txBox="1">
            <a:spLocks noGrp="1"/>
          </p:cNvSpPr>
          <p:nvPr>
            <p:ph type="title"/>
          </p:nvPr>
        </p:nvSpPr>
        <p:spPr>
          <a:xfrm>
            <a:off x="771584" y="439071"/>
            <a:ext cx="4341912" cy="490904"/>
          </a:xfrm>
          <a:prstGeom prst="rect">
            <a:avLst/>
          </a:prstGeom>
          <a:noFill/>
        </p:spPr>
        <p:txBody>
          <a:bodyPr wrap="square" rtlCol="0">
            <a:spAutoFit/>
          </a:bodyPr>
          <a:lstStyle/>
          <a:p>
            <a:pPr algn="ctr"/>
            <a:r>
              <a:rPr lang="en-US" sz="2800" b="1" dirty="0">
                <a:solidFill>
                  <a:srgbClr val="771116"/>
                </a:solidFill>
                <a:latin typeface="Avenir Next Demi Bold" panose="020B0703020202020204" pitchFamily="34" charset="0"/>
              </a:rPr>
              <a:t>Family Matters!!!</a:t>
            </a:r>
          </a:p>
        </p:txBody>
      </p:sp>
      <p:pic>
        <p:nvPicPr>
          <p:cNvPr id="6" name="Content Placeholder 5">
            <a:extLst>
              <a:ext uri="{FF2B5EF4-FFF2-40B4-BE49-F238E27FC236}">
                <a16:creationId xmlns:a16="http://schemas.microsoft.com/office/drawing/2014/main" id="{46971C81-0427-DE4F-8B06-C10EB57CD112}"/>
              </a:ext>
            </a:extLst>
          </p:cNvPr>
          <p:cNvPicPr>
            <a:picLocks noChangeAspect="1"/>
          </p:cNvPicPr>
          <p:nvPr/>
        </p:nvPicPr>
        <p:blipFill rotWithShape="1">
          <a:blip r:embed="rId3">
            <a:extLst>
              <a:ext uri="{28A0092B-C50C-407E-A947-70E740481C1C}">
                <a14:useLocalDpi xmlns:a14="http://schemas.microsoft.com/office/drawing/2010/main" val="0"/>
              </a:ext>
            </a:extLst>
          </a:blip>
          <a:srcRect t="961" r="2" b="2"/>
          <a:stretch/>
        </p:blipFill>
        <p:spPr>
          <a:xfrm rot="5400000">
            <a:off x="6001191" y="861527"/>
            <a:ext cx="2513889" cy="3222957"/>
          </a:xfrm>
          <a:prstGeom prst="rect">
            <a:avLst/>
          </a:prstGeom>
        </p:spPr>
      </p:pic>
    </p:spTree>
    <p:extLst>
      <p:ext uri="{BB962C8B-B14F-4D97-AF65-F5344CB8AC3E}">
        <p14:creationId xmlns:p14="http://schemas.microsoft.com/office/powerpoint/2010/main" val="51518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5C35-F125-4D4E-A575-CF7E0D225161}"/>
              </a:ext>
            </a:extLst>
          </p:cNvPr>
          <p:cNvSpPr>
            <a:spLocks noGrp="1"/>
          </p:cNvSpPr>
          <p:nvPr>
            <p:ph type="title"/>
          </p:nvPr>
        </p:nvSpPr>
        <p:spPr/>
        <p:txBody>
          <a:bodyPr>
            <a:normAutofit/>
          </a:bodyPr>
          <a:lstStyle/>
          <a:p>
            <a:pPr algn="ctr"/>
            <a:r>
              <a:rPr lang="en-US" sz="2400" b="1" dirty="0">
                <a:solidFill>
                  <a:srgbClr val="771116"/>
                </a:solidFill>
                <a:latin typeface="Avenir Book" panose="02000503020000020003" pitchFamily="2" charset="0"/>
              </a:rPr>
              <a:t>The Pediatrician’s Role in Eliminating Racial and Ethnic Disparities in Sleep-Related Infant Deaths</a:t>
            </a:r>
          </a:p>
        </p:txBody>
      </p:sp>
      <p:sp>
        <p:nvSpPr>
          <p:cNvPr id="3" name="Content Placeholder 2">
            <a:extLst>
              <a:ext uri="{FF2B5EF4-FFF2-40B4-BE49-F238E27FC236}">
                <a16:creationId xmlns:a16="http://schemas.microsoft.com/office/drawing/2014/main" id="{8C25C294-ADA1-E048-98B6-D95F99AB630C}"/>
              </a:ext>
            </a:extLst>
          </p:cNvPr>
          <p:cNvSpPr>
            <a:spLocks noGrp="1"/>
          </p:cNvSpPr>
          <p:nvPr>
            <p:ph idx="1"/>
          </p:nvPr>
        </p:nvSpPr>
        <p:spPr>
          <a:xfrm>
            <a:off x="628650" y="1379909"/>
            <a:ext cx="7886700" cy="3263504"/>
          </a:xfrm>
        </p:spPr>
        <p:txBody>
          <a:bodyPr/>
          <a:lstStyle/>
          <a:p>
            <a:pPr fontAlgn="base"/>
            <a:r>
              <a:rPr lang="en-US" dirty="0"/>
              <a:t>This article states that voices of pediatricians outside of the examination room, as well. The advocacy of pediatricians is essential to advance policies, such as paid parental leave and home visiting programs, to support families with infants so that parents and other child care providers get the support, respite, and consistent health messaging needed to eliminate racial and ethnic disparities in infant sleep-related deaths in the United States.</a:t>
            </a:r>
          </a:p>
          <a:p>
            <a:pPr marL="0" indent="0" fontAlgn="base">
              <a:buNone/>
            </a:pPr>
            <a:br>
              <a:rPr lang="en-US" dirty="0"/>
            </a:br>
            <a:endParaRPr lang="en-US" dirty="0"/>
          </a:p>
          <a:p>
            <a:endParaRPr lang="en-US" dirty="0"/>
          </a:p>
        </p:txBody>
      </p:sp>
      <p:sp>
        <p:nvSpPr>
          <p:cNvPr id="4" name="TextBox 3">
            <a:extLst>
              <a:ext uri="{FF2B5EF4-FFF2-40B4-BE49-F238E27FC236}">
                <a16:creationId xmlns:a16="http://schemas.microsoft.com/office/drawing/2014/main" id="{F897EA64-80D5-844C-B5D2-40742482E4AE}"/>
              </a:ext>
            </a:extLst>
          </p:cNvPr>
          <p:cNvSpPr txBox="1"/>
          <p:nvPr/>
        </p:nvSpPr>
        <p:spPr>
          <a:xfrm>
            <a:off x="1473336" y="3879707"/>
            <a:ext cx="7223760" cy="369332"/>
          </a:xfrm>
          <a:prstGeom prst="rect">
            <a:avLst/>
          </a:prstGeom>
          <a:noFill/>
        </p:spPr>
        <p:txBody>
          <a:bodyPr wrap="square" rtlCol="0">
            <a:spAutoFit/>
          </a:bodyPr>
          <a:lstStyle/>
          <a:p>
            <a:pPr fontAlgn="base">
              <a:spcAft>
                <a:spcPts val="450"/>
              </a:spcAft>
            </a:pPr>
            <a:r>
              <a:rPr lang="en-US" sz="900" dirty="0"/>
              <a:t>Colvin, JD, Moon, RY., </a:t>
            </a:r>
            <a:r>
              <a:rPr lang="en-US" sz="900" b="1" dirty="0"/>
              <a:t>The Pediatrician’s Role in Eliminating Racial and Ethnic Disparities in Sleep-Related Infant Deaths </a:t>
            </a:r>
            <a:r>
              <a:rPr lang="en-US" sz="900" dirty="0"/>
              <a:t>Pediatrics Nov 2019, 144 (5) e20192310; </a:t>
            </a:r>
            <a:r>
              <a:rPr lang="en-US" sz="900" b="1" dirty="0"/>
              <a:t>DOI:</a:t>
            </a:r>
            <a:r>
              <a:rPr lang="en-US" sz="900" dirty="0"/>
              <a:t> 10.1542/peds.2019-2310 </a:t>
            </a:r>
          </a:p>
        </p:txBody>
      </p:sp>
    </p:spTree>
    <p:extLst>
      <p:ext uri="{BB962C8B-B14F-4D97-AF65-F5344CB8AC3E}">
        <p14:creationId xmlns:p14="http://schemas.microsoft.com/office/powerpoint/2010/main" val="2449042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333302-0152-4EB2-B18F-5E4998E6A1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pic>
        <p:nvPicPr>
          <p:cNvPr id="10" name="Picture 9">
            <a:extLst>
              <a:ext uri="{FF2B5EF4-FFF2-40B4-BE49-F238E27FC236}">
                <a16:creationId xmlns:a16="http://schemas.microsoft.com/office/drawing/2014/main" id="{D7B5C4B9-DCBB-4E23-AE3E-3D555661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F5FCF7CF-5F6B-4622-AD6C-359D1C26DC38}"/>
              </a:ext>
            </a:extLst>
          </p:cNvPr>
          <p:cNvSpPr txBox="1"/>
          <p:nvPr/>
        </p:nvSpPr>
        <p:spPr>
          <a:xfrm>
            <a:off x="628649" y="525827"/>
            <a:ext cx="4607719" cy="1200329"/>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Achieving Equity in Infant Survival</a:t>
            </a:r>
            <a:endParaRPr lang="en-US" sz="3600" dirty="0">
              <a:solidFill>
                <a:srgbClr val="771116"/>
              </a:solidFill>
              <a:latin typeface="Avenir Next Demi Bold" panose="020B0703020202020204" pitchFamily="34" charset="0"/>
            </a:endParaRPr>
          </a:p>
        </p:txBody>
      </p:sp>
      <p:sp>
        <p:nvSpPr>
          <p:cNvPr id="7" name="TextBox 6">
            <a:extLst>
              <a:ext uri="{FF2B5EF4-FFF2-40B4-BE49-F238E27FC236}">
                <a16:creationId xmlns:a16="http://schemas.microsoft.com/office/drawing/2014/main" id="{C507DE8D-5263-4B86-9C7A-09490B316295}"/>
              </a:ext>
            </a:extLst>
          </p:cNvPr>
          <p:cNvSpPr txBox="1"/>
          <p:nvPr/>
        </p:nvSpPr>
        <p:spPr>
          <a:xfrm>
            <a:off x="628649" y="1768733"/>
            <a:ext cx="4307890" cy="1864036"/>
          </a:xfrm>
          <a:prstGeom prst="rect">
            <a:avLst/>
          </a:prstGeom>
          <a:noFill/>
        </p:spPr>
        <p:txBody>
          <a:bodyPr wrap="square" rtlCol="0">
            <a:spAutoFit/>
          </a:bodyPr>
          <a:lstStyle/>
          <a:p>
            <a:r>
              <a:rPr lang="en-US" sz="1500" dirty="0">
                <a:latin typeface="Avenir Next" panose="020B0503020202020204" pitchFamily="34" charset="0"/>
              </a:rPr>
              <a:t>Statistics reflect an alarming lack of equity, yet they also illuminate a path of promising change. </a:t>
            </a:r>
          </a:p>
          <a:p>
            <a:endParaRPr lang="en-US" sz="1500" dirty="0">
              <a:latin typeface="Avenir Next" panose="020B0503020202020204" pitchFamily="34" charset="0"/>
            </a:endParaRPr>
          </a:p>
          <a:p>
            <a:r>
              <a:rPr lang="en-US" sz="1500" dirty="0">
                <a:latin typeface="Avenir Next" panose="020B0503020202020204" pitchFamily="34" charset="0"/>
              </a:rPr>
              <a:t>If, collectively, we address these disparities, we can drastically reduce sleep-related infant deaths in the U.S. </a:t>
            </a:r>
          </a:p>
          <a:p>
            <a:endParaRPr lang="en-US" sz="1013" dirty="0"/>
          </a:p>
        </p:txBody>
      </p:sp>
      <p:pic>
        <p:nvPicPr>
          <p:cNvPr id="8" name="Picture 7">
            <a:extLst>
              <a:ext uri="{FF2B5EF4-FFF2-40B4-BE49-F238E27FC236}">
                <a16:creationId xmlns:a16="http://schemas.microsoft.com/office/drawing/2014/main" id="{E6167E1D-564D-46B2-9372-0E8E7B533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66319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DB50EF-B781-42FE-BA5B-A7D1196EDF63}"/>
              </a:ext>
            </a:extLst>
          </p:cNvPr>
          <p:cNvSpPr/>
          <p:nvPr/>
        </p:nvSpPr>
        <p:spPr>
          <a:xfrm>
            <a:off x="0" y="0"/>
            <a:ext cx="9144000" cy="51435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a:extLst>
              <a:ext uri="{FF2B5EF4-FFF2-40B4-BE49-F238E27FC236}">
                <a16:creationId xmlns:a16="http://schemas.microsoft.com/office/drawing/2014/main" id="{50448C99-AB56-4BD6-B453-15424E022B57}"/>
              </a:ext>
            </a:extLst>
          </p:cNvPr>
          <p:cNvSpPr txBox="1"/>
          <p:nvPr/>
        </p:nvSpPr>
        <p:spPr>
          <a:xfrm>
            <a:off x="2193062" y="1897180"/>
            <a:ext cx="4757878" cy="600164"/>
          </a:xfrm>
          <a:prstGeom prst="rect">
            <a:avLst/>
          </a:prstGeom>
          <a:noFill/>
        </p:spPr>
        <p:txBody>
          <a:bodyPr wrap="square" rtlCol="0">
            <a:spAutoFit/>
          </a:bodyPr>
          <a:lstStyle/>
          <a:p>
            <a:pPr algn="ctr"/>
            <a:r>
              <a:rPr lang="en-US" sz="3300" b="1" dirty="0">
                <a:solidFill>
                  <a:schemeClr val="bg1"/>
                </a:solidFill>
                <a:latin typeface="Avenir Next Demi Bold" panose="020B0703020202020204" pitchFamily="34" charset="0"/>
              </a:rPr>
              <a:t>What needs to done?</a:t>
            </a:r>
          </a:p>
        </p:txBody>
      </p:sp>
      <p:sp>
        <p:nvSpPr>
          <p:cNvPr id="7" name="TextBox 6">
            <a:extLst>
              <a:ext uri="{FF2B5EF4-FFF2-40B4-BE49-F238E27FC236}">
                <a16:creationId xmlns:a16="http://schemas.microsoft.com/office/drawing/2014/main" id="{61BFDF68-7ECA-40F9-A402-177B7F803560}"/>
              </a:ext>
            </a:extLst>
          </p:cNvPr>
          <p:cNvSpPr txBox="1"/>
          <p:nvPr/>
        </p:nvSpPr>
        <p:spPr>
          <a:xfrm>
            <a:off x="2029935" y="2474261"/>
            <a:ext cx="5084132" cy="1171539"/>
          </a:xfrm>
          <a:prstGeom prst="rect">
            <a:avLst/>
          </a:prstGeom>
          <a:noFill/>
        </p:spPr>
        <p:txBody>
          <a:bodyPr wrap="square" rtlCol="0">
            <a:spAutoFit/>
          </a:bodyPr>
          <a:lstStyle/>
          <a:p>
            <a:pPr algn="ctr"/>
            <a:r>
              <a:rPr lang="en-US" sz="1500" dirty="0">
                <a:solidFill>
                  <a:schemeClr val="bg1"/>
                </a:solidFill>
              </a:rPr>
              <a:t>We know through evidence-based research what needs to be done; the question now is how can we do more to address disparities in sleep-related infant deaths? And how do we build on the successes that already exist?</a:t>
            </a:r>
          </a:p>
          <a:p>
            <a:endParaRPr lang="en-US" sz="1013" dirty="0"/>
          </a:p>
        </p:txBody>
      </p:sp>
      <p:pic>
        <p:nvPicPr>
          <p:cNvPr id="13" name="Picture 12">
            <a:extLst>
              <a:ext uri="{FF2B5EF4-FFF2-40B4-BE49-F238E27FC236}">
                <a16:creationId xmlns:a16="http://schemas.microsoft.com/office/drawing/2014/main" id="{C1CC530F-0AD3-4BDC-A2E3-5A1F0D0E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394" y="4753497"/>
            <a:ext cx="557213" cy="195025"/>
          </a:xfrm>
          <a:prstGeom prst="rect">
            <a:avLst/>
          </a:prstGeom>
        </p:spPr>
      </p:pic>
    </p:spTree>
    <p:extLst>
      <p:ext uri="{BB962C8B-B14F-4D97-AF65-F5344CB8AC3E}">
        <p14:creationId xmlns:p14="http://schemas.microsoft.com/office/powerpoint/2010/main" val="9640141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B59A15-85BE-4EEA-A4D2-A327F4A41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pic>
        <p:nvPicPr>
          <p:cNvPr id="10" name="Picture 9">
            <a:extLst>
              <a:ext uri="{FF2B5EF4-FFF2-40B4-BE49-F238E27FC236}">
                <a16:creationId xmlns:a16="http://schemas.microsoft.com/office/drawing/2014/main" id="{88685AF9-F562-4E78-AECF-170FBAE3A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75807F8F-45D3-4E2A-83E5-345B16E62796}"/>
              </a:ext>
            </a:extLst>
          </p:cNvPr>
          <p:cNvSpPr txBox="1"/>
          <p:nvPr/>
        </p:nvSpPr>
        <p:spPr>
          <a:xfrm>
            <a:off x="628649" y="525827"/>
            <a:ext cx="4607719" cy="1200329"/>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Campaign to Conversation</a:t>
            </a:r>
            <a:endParaRPr lang="en-US" sz="3600" dirty="0">
              <a:solidFill>
                <a:srgbClr val="771116"/>
              </a:solidFill>
              <a:latin typeface="Avenir Next Demi Bold" panose="020B0703020202020204" pitchFamily="34" charset="0"/>
            </a:endParaRPr>
          </a:p>
        </p:txBody>
      </p:sp>
      <p:sp>
        <p:nvSpPr>
          <p:cNvPr id="7" name="TextBox 6">
            <a:extLst>
              <a:ext uri="{FF2B5EF4-FFF2-40B4-BE49-F238E27FC236}">
                <a16:creationId xmlns:a16="http://schemas.microsoft.com/office/drawing/2014/main" id="{DC1FE1DC-999B-4B51-A8EC-202CB2F74BDB}"/>
              </a:ext>
            </a:extLst>
          </p:cNvPr>
          <p:cNvSpPr txBox="1"/>
          <p:nvPr/>
        </p:nvSpPr>
        <p:spPr>
          <a:xfrm>
            <a:off x="628649" y="1768734"/>
            <a:ext cx="4307890" cy="1402372"/>
          </a:xfrm>
          <a:prstGeom prst="rect">
            <a:avLst/>
          </a:prstGeom>
          <a:noFill/>
        </p:spPr>
        <p:txBody>
          <a:bodyPr wrap="square" rtlCol="0">
            <a:spAutoFit/>
          </a:bodyPr>
          <a:lstStyle/>
          <a:p>
            <a:r>
              <a:rPr lang="en-US" sz="1500" dirty="0">
                <a:latin typeface="Avenir Next" panose="020B0503020202020204" pitchFamily="34" charset="0"/>
              </a:rPr>
              <a:t>Improving safe sleep practices means helping families understand the existing recommendations and why they matter. And helping them understand means having conversation built on mutual trust.</a:t>
            </a:r>
          </a:p>
          <a:p>
            <a:endParaRPr lang="en-US" sz="1013" dirty="0">
              <a:latin typeface="Avenir Next" panose="020B0503020202020204" pitchFamily="34" charset="0"/>
            </a:endParaRPr>
          </a:p>
        </p:txBody>
      </p:sp>
      <p:pic>
        <p:nvPicPr>
          <p:cNvPr id="8" name="Picture 7">
            <a:extLst>
              <a:ext uri="{FF2B5EF4-FFF2-40B4-BE49-F238E27FC236}">
                <a16:creationId xmlns:a16="http://schemas.microsoft.com/office/drawing/2014/main" id="{9CA8A704-7BD8-4F12-BCD8-1182C1C80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417315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D3AD27-1356-45FE-9503-9067A0F16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a:extLst>
              <a:ext uri="{FF2B5EF4-FFF2-40B4-BE49-F238E27FC236}">
                <a16:creationId xmlns:a16="http://schemas.microsoft.com/office/drawing/2014/main" id="{082A7DF6-958F-4EC2-94A3-08265DFD8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295EEB2-3F7A-426D-94C7-ADD53B23567F}"/>
              </a:ext>
            </a:extLst>
          </p:cNvPr>
          <p:cNvSpPr txBox="1"/>
          <p:nvPr/>
        </p:nvSpPr>
        <p:spPr>
          <a:xfrm>
            <a:off x="542093" y="886390"/>
            <a:ext cx="4607719" cy="646331"/>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Ask Yourself?</a:t>
            </a:r>
            <a:endParaRPr lang="en-US" sz="3600" dirty="0">
              <a:solidFill>
                <a:srgbClr val="771116"/>
              </a:solidFill>
              <a:latin typeface="Avenir Next Demi Bold" panose="020B0703020202020204" pitchFamily="34" charset="0"/>
            </a:endParaRPr>
          </a:p>
        </p:txBody>
      </p:sp>
      <p:sp>
        <p:nvSpPr>
          <p:cNvPr id="10" name="TextBox 9">
            <a:extLst>
              <a:ext uri="{FF2B5EF4-FFF2-40B4-BE49-F238E27FC236}">
                <a16:creationId xmlns:a16="http://schemas.microsoft.com/office/drawing/2014/main" id="{21D4BDBC-85F7-4751-8202-0535DA3B70B0}"/>
              </a:ext>
            </a:extLst>
          </p:cNvPr>
          <p:cNvSpPr txBox="1"/>
          <p:nvPr/>
        </p:nvSpPr>
        <p:spPr>
          <a:xfrm>
            <a:off x="542093" y="1661814"/>
            <a:ext cx="4307890" cy="2187202"/>
          </a:xfrm>
          <a:prstGeom prst="rect">
            <a:avLst/>
          </a:prstGeom>
          <a:noFill/>
        </p:spPr>
        <p:txBody>
          <a:bodyPr wrap="square" rtlCol="0">
            <a:spAutoFit/>
          </a:bodyPr>
          <a:lstStyle/>
          <a:p>
            <a:r>
              <a:rPr lang="en-US" sz="1800" dirty="0">
                <a:latin typeface="Avenir Next" panose="020B0503020202020204" pitchFamily="34" charset="0"/>
              </a:rPr>
              <a:t>Who am I empowering outside of my hospital or agency to have these conversations?” </a:t>
            </a:r>
          </a:p>
          <a:p>
            <a:pPr marL="214313" indent="-214313">
              <a:buFont typeface="Arial" panose="020B0604020202020204" pitchFamily="34" charset="0"/>
              <a:buChar char="•"/>
            </a:pPr>
            <a:endParaRPr lang="en-US" sz="1800" dirty="0">
              <a:latin typeface="Avenir Next" panose="020B0503020202020204" pitchFamily="34" charset="0"/>
            </a:endParaRPr>
          </a:p>
          <a:p>
            <a:r>
              <a:rPr lang="en-US" sz="1800" dirty="0">
                <a:latin typeface="Avenir Next" panose="020B0503020202020204" pitchFamily="34" charset="0"/>
              </a:rPr>
              <a:t>How do we elevate their voices?</a:t>
            </a:r>
          </a:p>
          <a:p>
            <a:pPr marL="214313" indent="-214313">
              <a:buFont typeface="Arial" panose="020B0604020202020204" pitchFamily="34" charset="0"/>
              <a:buChar char="•"/>
            </a:pPr>
            <a:endParaRPr lang="en-US" sz="1800" dirty="0">
              <a:latin typeface="Avenir Next" panose="020B0503020202020204" pitchFamily="34" charset="0"/>
            </a:endParaRPr>
          </a:p>
          <a:p>
            <a:r>
              <a:rPr lang="en-US" sz="1800" dirty="0">
                <a:latin typeface="Avenir Next" panose="020B0503020202020204" pitchFamily="34" charset="0"/>
              </a:rPr>
              <a:t>How do we  facilitate trust? </a:t>
            </a:r>
          </a:p>
          <a:p>
            <a:endParaRPr lang="en-US" sz="1013" dirty="0"/>
          </a:p>
        </p:txBody>
      </p:sp>
      <p:pic>
        <p:nvPicPr>
          <p:cNvPr id="13" name="Picture 12">
            <a:extLst>
              <a:ext uri="{FF2B5EF4-FFF2-40B4-BE49-F238E27FC236}">
                <a16:creationId xmlns:a16="http://schemas.microsoft.com/office/drawing/2014/main" id="{7D331324-7A19-40B2-AD05-E69AE38B1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75345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E65A54-0689-469A-9689-639B69625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300" y="0"/>
            <a:ext cx="9144000" cy="5143500"/>
          </a:xfrm>
          <a:prstGeom prst="rect">
            <a:avLst/>
          </a:prstGeom>
        </p:spPr>
      </p:pic>
      <p:sp>
        <p:nvSpPr>
          <p:cNvPr id="6" name="TextBox 5">
            <a:extLst>
              <a:ext uri="{FF2B5EF4-FFF2-40B4-BE49-F238E27FC236}">
                <a16:creationId xmlns:a16="http://schemas.microsoft.com/office/drawing/2014/main" id="{879ECF23-BA50-4D5F-AF00-9395EE0BBFFA}"/>
              </a:ext>
            </a:extLst>
          </p:cNvPr>
          <p:cNvSpPr txBox="1"/>
          <p:nvPr/>
        </p:nvSpPr>
        <p:spPr>
          <a:xfrm>
            <a:off x="3907632" y="525827"/>
            <a:ext cx="4607719" cy="646331"/>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Building Trust</a:t>
            </a:r>
            <a:endParaRPr lang="en-US" sz="3600" dirty="0">
              <a:solidFill>
                <a:srgbClr val="771116"/>
              </a:solidFill>
              <a:latin typeface="Avenir Next Demi Bold" panose="020B0703020202020204" pitchFamily="34" charset="0"/>
            </a:endParaRPr>
          </a:p>
        </p:txBody>
      </p:sp>
      <p:sp>
        <p:nvSpPr>
          <p:cNvPr id="7" name="TextBox 6">
            <a:extLst>
              <a:ext uri="{FF2B5EF4-FFF2-40B4-BE49-F238E27FC236}">
                <a16:creationId xmlns:a16="http://schemas.microsoft.com/office/drawing/2014/main" id="{F1A16E9B-3A0D-4450-B773-DAE4CC14927C}"/>
              </a:ext>
            </a:extLst>
          </p:cNvPr>
          <p:cNvSpPr txBox="1"/>
          <p:nvPr/>
        </p:nvSpPr>
        <p:spPr>
          <a:xfrm>
            <a:off x="3907632" y="1149074"/>
            <a:ext cx="4307890" cy="2094869"/>
          </a:xfrm>
          <a:prstGeom prst="rect">
            <a:avLst/>
          </a:prstGeom>
          <a:noFill/>
        </p:spPr>
        <p:txBody>
          <a:bodyPr wrap="square" rtlCol="0">
            <a:spAutoFit/>
          </a:bodyPr>
          <a:lstStyle/>
          <a:p>
            <a:r>
              <a:rPr lang="en-US" sz="1500" dirty="0">
                <a:latin typeface="Avenir Next" panose="020B0503020202020204" pitchFamily="34" charset="0"/>
              </a:rPr>
              <a:t>These conversations can change outcomes, and having them means building trust by pausing to understand and empower those whose family’s health is at stake. </a:t>
            </a:r>
          </a:p>
          <a:p>
            <a:endParaRPr lang="en-US" sz="1500" dirty="0">
              <a:latin typeface="Avenir Next" panose="020B0503020202020204" pitchFamily="34" charset="0"/>
            </a:endParaRPr>
          </a:p>
          <a:p>
            <a:r>
              <a:rPr lang="en-US" sz="1500" dirty="0">
                <a:latin typeface="Avenir Next" panose="020B0503020202020204" pitchFamily="34" charset="0"/>
              </a:rPr>
              <a:t>When we do this, we can help stop healthy babies from dying and help spare more families from hurting. </a:t>
            </a:r>
          </a:p>
          <a:p>
            <a:endParaRPr lang="en-US" sz="1013" dirty="0">
              <a:latin typeface="Avenir Next" panose="020B0503020202020204" pitchFamily="34" charset="0"/>
            </a:endParaRPr>
          </a:p>
        </p:txBody>
      </p:sp>
      <p:pic>
        <p:nvPicPr>
          <p:cNvPr id="13" name="Picture 12">
            <a:extLst>
              <a:ext uri="{FF2B5EF4-FFF2-40B4-BE49-F238E27FC236}">
                <a16:creationId xmlns:a16="http://schemas.microsoft.com/office/drawing/2014/main" id="{1461155E-A4A0-48C2-8DFD-E63B5FDC8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697" y="4735833"/>
            <a:ext cx="638692" cy="238445"/>
          </a:xfrm>
          <a:prstGeom prst="rect">
            <a:avLst/>
          </a:prstGeom>
        </p:spPr>
      </p:pic>
    </p:spTree>
    <p:extLst>
      <p:ext uri="{BB962C8B-B14F-4D97-AF65-F5344CB8AC3E}">
        <p14:creationId xmlns:p14="http://schemas.microsoft.com/office/powerpoint/2010/main" val="74011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38BD09A-0877-49A9-93D4-9823C486CE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4" y="0"/>
            <a:ext cx="9144000" cy="5143500"/>
          </a:xfrm>
        </p:spPr>
      </p:pic>
      <p:pic>
        <p:nvPicPr>
          <p:cNvPr id="10" name="Picture 9">
            <a:extLst>
              <a:ext uri="{FF2B5EF4-FFF2-40B4-BE49-F238E27FC236}">
                <a16:creationId xmlns:a16="http://schemas.microsoft.com/office/drawing/2014/main" id="{E8C5801F-46A8-434D-80E0-C7B0EF869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D3127CFA-6A01-4757-AE9E-40F268BBD331}"/>
              </a:ext>
            </a:extLst>
          </p:cNvPr>
          <p:cNvSpPr txBox="1"/>
          <p:nvPr/>
        </p:nvSpPr>
        <p:spPr>
          <a:xfrm>
            <a:off x="628649" y="525827"/>
            <a:ext cx="4607719" cy="646331"/>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Trust</a:t>
            </a:r>
            <a:endParaRPr lang="en-US" sz="3600" dirty="0">
              <a:solidFill>
                <a:srgbClr val="771116"/>
              </a:solidFill>
              <a:latin typeface="Avenir Next Demi Bold" panose="020B0703020202020204" pitchFamily="34" charset="0"/>
            </a:endParaRPr>
          </a:p>
        </p:txBody>
      </p:sp>
      <p:sp>
        <p:nvSpPr>
          <p:cNvPr id="7" name="TextBox 6">
            <a:extLst>
              <a:ext uri="{FF2B5EF4-FFF2-40B4-BE49-F238E27FC236}">
                <a16:creationId xmlns:a16="http://schemas.microsoft.com/office/drawing/2014/main" id="{51DBAC9E-9B5D-4641-81FD-0FBA7953BC6A}"/>
              </a:ext>
            </a:extLst>
          </p:cNvPr>
          <p:cNvSpPr txBox="1"/>
          <p:nvPr/>
        </p:nvSpPr>
        <p:spPr>
          <a:xfrm>
            <a:off x="628649" y="1159862"/>
            <a:ext cx="4307890" cy="2094869"/>
          </a:xfrm>
          <a:prstGeom prst="rect">
            <a:avLst/>
          </a:prstGeom>
          <a:noFill/>
        </p:spPr>
        <p:txBody>
          <a:bodyPr wrap="square" rtlCol="0">
            <a:spAutoFit/>
          </a:bodyPr>
          <a:lstStyle/>
          <a:p>
            <a:r>
              <a:rPr lang="en-US" sz="1500" dirty="0">
                <a:latin typeface="Avenir Next" panose="020B0503020202020204" pitchFamily="34" charset="0"/>
              </a:rPr>
              <a:t>Trust isn’t something that just exists naturally, especially when working with underserved populations. </a:t>
            </a:r>
          </a:p>
          <a:p>
            <a:endParaRPr lang="en-US" sz="1500" dirty="0">
              <a:latin typeface="Avenir Next" panose="020B0503020202020204" pitchFamily="34" charset="0"/>
            </a:endParaRPr>
          </a:p>
          <a:p>
            <a:r>
              <a:rPr lang="en-US" sz="1500" dirty="0">
                <a:latin typeface="Avenir Next" panose="020B0503020202020204" pitchFamily="34" charset="0"/>
              </a:rPr>
              <a:t>We have to understand that these conversations are fraught with underlying tension, which stems from historic trauma and implicit bias.</a:t>
            </a:r>
          </a:p>
          <a:p>
            <a:endParaRPr lang="en-US" sz="1013" dirty="0">
              <a:latin typeface="Avenir Next" panose="020B0503020202020204" pitchFamily="34" charset="0"/>
            </a:endParaRPr>
          </a:p>
        </p:txBody>
      </p:sp>
      <p:pic>
        <p:nvPicPr>
          <p:cNvPr id="8" name="Picture 7">
            <a:extLst>
              <a:ext uri="{FF2B5EF4-FFF2-40B4-BE49-F238E27FC236}">
                <a16:creationId xmlns:a16="http://schemas.microsoft.com/office/drawing/2014/main" id="{6818088E-163D-4908-A409-1A78C6D09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340549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A36F27-FAA1-4428-BBBD-BE302B7DE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556" y="0"/>
            <a:ext cx="9144000" cy="5143500"/>
          </a:xfrm>
          <a:prstGeom prst="rect">
            <a:avLst/>
          </a:prstGeom>
        </p:spPr>
      </p:pic>
      <p:sp>
        <p:nvSpPr>
          <p:cNvPr id="6" name="TextBox 5">
            <a:extLst>
              <a:ext uri="{FF2B5EF4-FFF2-40B4-BE49-F238E27FC236}">
                <a16:creationId xmlns:a16="http://schemas.microsoft.com/office/drawing/2014/main" id="{F3B2CD31-1F17-4DCA-B897-62A8455644DB}"/>
              </a:ext>
            </a:extLst>
          </p:cNvPr>
          <p:cNvSpPr txBox="1"/>
          <p:nvPr/>
        </p:nvSpPr>
        <p:spPr>
          <a:xfrm>
            <a:off x="4236243" y="525827"/>
            <a:ext cx="4607719" cy="646331"/>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Trust</a:t>
            </a:r>
            <a:endParaRPr lang="en-US" sz="3600" dirty="0">
              <a:solidFill>
                <a:srgbClr val="771116"/>
              </a:solidFill>
              <a:latin typeface="Avenir Next Demi Bold" panose="020B0703020202020204" pitchFamily="34" charset="0"/>
            </a:endParaRPr>
          </a:p>
        </p:txBody>
      </p:sp>
      <p:sp>
        <p:nvSpPr>
          <p:cNvPr id="7" name="TextBox 6">
            <a:extLst>
              <a:ext uri="{FF2B5EF4-FFF2-40B4-BE49-F238E27FC236}">
                <a16:creationId xmlns:a16="http://schemas.microsoft.com/office/drawing/2014/main" id="{C55F7F26-DFFE-4F4A-B869-F047CCE6F762}"/>
              </a:ext>
            </a:extLst>
          </p:cNvPr>
          <p:cNvSpPr txBox="1"/>
          <p:nvPr/>
        </p:nvSpPr>
        <p:spPr>
          <a:xfrm>
            <a:off x="4236243" y="1178480"/>
            <a:ext cx="4307890" cy="2094869"/>
          </a:xfrm>
          <a:prstGeom prst="rect">
            <a:avLst/>
          </a:prstGeom>
          <a:noFill/>
        </p:spPr>
        <p:txBody>
          <a:bodyPr wrap="square" rtlCol="0">
            <a:spAutoFit/>
          </a:bodyPr>
          <a:lstStyle/>
          <a:p>
            <a:r>
              <a:rPr lang="en-US" sz="1500" dirty="0">
                <a:latin typeface="Avenir Next" panose="020B0503020202020204" pitchFamily="34" charset="0"/>
              </a:rPr>
              <a:t>It won’t be easy to build that foundation of trust. But building it is what will make these conversations carry weight; it’s what will change perspectives and improve actions. </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1500" dirty="0">
                <a:latin typeface="Avenir Next" panose="020B0503020202020204" pitchFamily="34" charset="0"/>
              </a:rPr>
              <a:t>Building that trust will start with developing authentic relationships with the communities we seek to help.</a:t>
            </a:r>
          </a:p>
          <a:p>
            <a:endParaRPr lang="en-US" sz="1013" dirty="0"/>
          </a:p>
        </p:txBody>
      </p:sp>
      <p:pic>
        <p:nvPicPr>
          <p:cNvPr id="21" name="Picture 20">
            <a:extLst>
              <a:ext uri="{FF2B5EF4-FFF2-40B4-BE49-F238E27FC236}">
                <a16:creationId xmlns:a16="http://schemas.microsoft.com/office/drawing/2014/main" id="{E78CDDE6-02A1-41AF-9149-EF5598432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697" y="4735833"/>
            <a:ext cx="638692" cy="238445"/>
          </a:xfrm>
          <a:prstGeom prst="rect">
            <a:avLst/>
          </a:prstGeom>
        </p:spPr>
      </p:pic>
    </p:spTree>
    <p:extLst>
      <p:ext uri="{BB962C8B-B14F-4D97-AF65-F5344CB8AC3E}">
        <p14:creationId xmlns:p14="http://schemas.microsoft.com/office/powerpoint/2010/main" val="60536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310EF7-4669-45A1-BD9C-7EC266EFF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6F35F4A4-A516-46D1-B890-BCB7E752922F}"/>
              </a:ext>
            </a:extLst>
          </p:cNvPr>
          <p:cNvSpPr/>
          <p:nvPr/>
        </p:nvSpPr>
        <p:spPr>
          <a:xfrm>
            <a:off x="-83952" y="0"/>
            <a:ext cx="5733090" cy="5143500"/>
          </a:xfrm>
          <a:prstGeom prst="rect">
            <a:avLst/>
          </a:prstGeom>
          <a:solidFill>
            <a:srgbClr val="771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Box 5">
            <a:extLst>
              <a:ext uri="{FF2B5EF4-FFF2-40B4-BE49-F238E27FC236}">
                <a16:creationId xmlns:a16="http://schemas.microsoft.com/office/drawing/2014/main" id="{53A3DF94-BA1B-406C-916E-11BE0105CEE7}"/>
              </a:ext>
            </a:extLst>
          </p:cNvPr>
          <p:cNvSpPr txBox="1"/>
          <p:nvPr/>
        </p:nvSpPr>
        <p:spPr>
          <a:xfrm>
            <a:off x="628649" y="319293"/>
            <a:ext cx="4607719" cy="1200329"/>
          </a:xfrm>
          <a:prstGeom prst="rect">
            <a:avLst/>
          </a:prstGeom>
          <a:noFill/>
        </p:spPr>
        <p:txBody>
          <a:bodyPr wrap="square" rtlCol="0">
            <a:spAutoFit/>
          </a:bodyPr>
          <a:lstStyle/>
          <a:p>
            <a:r>
              <a:rPr lang="en-US" sz="3600" b="1" dirty="0">
                <a:solidFill>
                  <a:schemeClr val="bg1"/>
                </a:solidFill>
                <a:latin typeface="Avenir Next Demi Bold" panose="020B0703020202020204" pitchFamily="34" charset="0"/>
              </a:rPr>
              <a:t>We Must Be Sensitive </a:t>
            </a:r>
          </a:p>
        </p:txBody>
      </p:sp>
      <p:sp>
        <p:nvSpPr>
          <p:cNvPr id="7" name="TextBox 6">
            <a:extLst>
              <a:ext uri="{FF2B5EF4-FFF2-40B4-BE49-F238E27FC236}">
                <a16:creationId xmlns:a16="http://schemas.microsoft.com/office/drawing/2014/main" id="{527545D1-ED63-4FF8-973C-4B09D58F8969}"/>
              </a:ext>
            </a:extLst>
          </p:cNvPr>
          <p:cNvSpPr txBox="1"/>
          <p:nvPr/>
        </p:nvSpPr>
        <p:spPr>
          <a:xfrm>
            <a:off x="628649" y="1629350"/>
            <a:ext cx="4307890" cy="2833533"/>
          </a:xfrm>
          <a:prstGeom prst="rect">
            <a:avLst/>
          </a:prstGeom>
          <a:noFill/>
        </p:spPr>
        <p:txBody>
          <a:bodyPr wrap="square" rtlCol="0">
            <a:spAutoFit/>
          </a:bodyPr>
          <a:lstStyle/>
          <a:p>
            <a:r>
              <a:rPr lang="en-US" sz="2400" b="1" dirty="0">
                <a:solidFill>
                  <a:schemeClr val="bg1"/>
                </a:solidFill>
                <a:latin typeface="Avenir Next" panose="020B0503020202020204" pitchFamily="34" charset="0"/>
              </a:rPr>
              <a:t>Socio-economic challenges:</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Racism</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Poverty </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Homelessness </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Unemployment </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Low education</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Lack of parenting skills </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Stress </a:t>
            </a:r>
          </a:p>
          <a:p>
            <a:pPr marL="557213" lvl="1" indent="-214313">
              <a:buFont typeface="Arial" panose="020B0604020202020204" pitchFamily="34" charset="0"/>
              <a:buChar char="•"/>
              <a:defRPr/>
            </a:pPr>
            <a:r>
              <a:rPr lang="en-US" sz="1800" b="1" dirty="0">
                <a:solidFill>
                  <a:schemeClr val="bg1"/>
                </a:solidFill>
                <a:latin typeface="Avenir Next" panose="020B0503020202020204" pitchFamily="34" charset="0"/>
              </a:rPr>
              <a:t>Mental health</a:t>
            </a:r>
          </a:p>
          <a:p>
            <a:endParaRPr lang="en-US" sz="1013" dirty="0"/>
          </a:p>
        </p:txBody>
      </p:sp>
      <p:pic>
        <p:nvPicPr>
          <p:cNvPr id="8" name="Picture 7">
            <a:extLst>
              <a:ext uri="{FF2B5EF4-FFF2-40B4-BE49-F238E27FC236}">
                <a16:creationId xmlns:a16="http://schemas.microsoft.com/office/drawing/2014/main" id="{F0363E3F-577D-434F-AF9F-2A1C35972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97302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2EC9F72-F48E-43D5-83BE-0540B918B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9156" cy="5185775"/>
          </a:xfrm>
          <a:prstGeom prst="rect">
            <a:avLst/>
          </a:prstGeom>
        </p:spPr>
      </p:pic>
      <p:sp>
        <p:nvSpPr>
          <p:cNvPr id="6" name="TextBox 5">
            <a:extLst>
              <a:ext uri="{FF2B5EF4-FFF2-40B4-BE49-F238E27FC236}">
                <a16:creationId xmlns:a16="http://schemas.microsoft.com/office/drawing/2014/main" id="{86D82E6D-79BC-4976-A6BF-6AE907DC425C}"/>
              </a:ext>
            </a:extLst>
          </p:cNvPr>
          <p:cNvSpPr txBox="1"/>
          <p:nvPr/>
        </p:nvSpPr>
        <p:spPr>
          <a:xfrm>
            <a:off x="1626915" y="187570"/>
            <a:ext cx="5815014" cy="1200329"/>
          </a:xfrm>
          <a:prstGeom prst="rect">
            <a:avLst/>
          </a:prstGeom>
          <a:noFill/>
        </p:spPr>
        <p:txBody>
          <a:bodyPr wrap="square" rtlCol="0">
            <a:spAutoFit/>
          </a:bodyPr>
          <a:lstStyle/>
          <a:p>
            <a:pPr algn="ctr"/>
            <a:r>
              <a:rPr lang="en-US" sz="3600" b="1" dirty="0">
                <a:solidFill>
                  <a:srgbClr val="771116"/>
                </a:solidFill>
                <a:latin typeface="Avenir Next Demi Bold" panose="020B0703020202020204" pitchFamily="34" charset="0"/>
              </a:rPr>
              <a:t>An Unimaginable Heartbreak</a:t>
            </a:r>
          </a:p>
        </p:txBody>
      </p:sp>
      <p:sp>
        <p:nvSpPr>
          <p:cNvPr id="7" name="TextBox 6">
            <a:extLst>
              <a:ext uri="{FF2B5EF4-FFF2-40B4-BE49-F238E27FC236}">
                <a16:creationId xmlns:a16="http://schemas.microsoft.com/office/drawing/2014/main" id="{9B559FC3-F1DE-4350-9960-3C05A7B59FB9}"/>
              </a:ext>
            </a:extLst>
          </p:cNvPr>
          <p:cNvSpPr txBox="1"/>
          <p:nvPr/>
        </p:nvSpPr>
        <p:spPr>
          <a:xfrm>
            <a:off x="883763" y="1387899"/>
            <a:ext cx="7409468" cy="3156698"/>
          </a:xfrm>
          <a:prstGeom prst="rect">
            <a:avLst/>
          </a:prstGeom>
          <a:noFill/>
        </p:spPr>
        <p:txBody>
          <a:bodyPr wrap="square" rtlCol="0">
            <a:spAutoFit/>
          </a:bodyPr>
          <a:lstStyle/>
          <a:p>
            <a:pPr algn="ctr"/>
            <a:r>
              <a:rPr lang="en-US" sz="2100" dirty="0">
                <a:latin typeface="Avenir Next" panose="020B0503020202020204" pitchFamily="34" charset="0"/>
              </a:rPr>
              <a:t>Every day, across the country, many families experience a death of an infant</a:t>
            </a:r>
          </a:p>
          <a:p>
            <a:pPr algn="ctr"/>
            <a:endParaRPr lang="en-US" sz="2100" dirty="0">
              <a:latin typeface="Avenir Next" panose="020B0503020202020204" pitchFamily="34" charset="0"/>
            </a:endParaRPr>
          </a:p>
          <a:p>
            <a:pPr algn="ctr"/>
            <a:r>
              <a:rPr lang="en-US" sz="2100" dirty="0">
                <a:latin typeface="Avenir Next" panose="020B0503020202020204" pitchFamily="34" charset="0"/>
              </a:rPr>
              <a:t>Healthy babies should not die before their first birthday</a:t>
            </a:r>
          </a:p>
          <a:p>
            <a:pPr algn="ctr"/>
            <a:endParaRPr lang="en-US" sz="2100" dirty="0">
              <a:latin typeface="Avenir Next" panose="020B0503020202020204" pitchFamily="34" charset="0"/>
            </a:endParaRPr>
          </a:p>
          <a:p>
            <a:pPr algn="ctr"/>
            <a:r>
              <a:rPr lang="en-US" sz="2100" dirty="0">
                <a:latin typeface="Avenir Next" panose="020B0503020202020204" pitchFamily="34" charset="0"/>
              </a:rPr>
              <a:t>Despite decades of trying to reduce the number of sudden unexpected infant deaths (SUID), they still persist </a:t>
            </a:r>
          </a:p>
          <a:p>
            <a:pPr algn="ctr"/>
            <a:endParaRPr lang="en-US" sz="2100" dirty="0">
              <a:latin typeface="Avenir Next" panose="020B0503020202020204" pitchFamily="34" charset="0"/>
            </a:endParaRPr>
          </a:p>
          <a:p>
            <a:pPr algn="ctr"/>
            <a:r>
              <a:rPr lang="en-US" sz="2100" dirty="0">
                <a:latin typeface="Avenir Next" panose="020B0503020202020204" pitchFamily="34" charset="0"/>
              </a:rPr>
              <a:t>Most often in communities of color</a:t>
            </a:r>
          </a:p>
          <a:p>
            <a:endParaRPr lang="en-US" sz="1013" dirty="0"/>
          </a:p>
        </p:txBody>
      </p:sp>
      <p:pic>
        <p:nvPicPr>
          <p:cNvPr id="8" name="Picture 7">
            <a:extLst>
              <a:ext uri="{FF2B5EF4-FFF2-40B4-BE49-F238E27FC236}">
                <a16:creationId xmlns:a16="http://schemas.microsoft.com/office/drawing/2014/main" id="{5358F03B-BD76-48BA-995F-6094797C5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655" y="4735833"/>
            <a:ext cx="638692" cy="238445"/>
          </a:xfrm>
          <a:prstGeom prst="rect">
            <a:avLst/>
          </a:prstGeom>
        </p:spPr>
      </p:pic>
    </p:spTree>
    <p:extLst>
      <p:ext uri="{BB962C8B-B14F-4D97-AF65-F5344CB8AC3E}">
        <p14:creationId xmlns:p14="http://schemas.microsoft.com/office/powerpoint/2010/main" val="197604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F5AA01-2D0B-476B-8118-6ACE184EE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79D04D9A-AD07-4715-8985-F85E39D533AC}"/>
              </a:ext>
            </a:extLst>
          </p:cNvPr>
          <p:cNvSpPr txBox="1"/>
          <p:nvPr/>
        </p:nvSpPr>
        <p:spPr>
          <a:xfrm>
            <a:off x="628649" y="525827"/>
            <a:ext cx="4607719" cy="646331"/>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Practice Sensitivity</a:t>
            </a:r>
          </a:p>
        </p:txBody>
      </p:sp>
      <p:sp>
        <p:nvSpPr>
          <p:cNvPr id="7" name="TextBox 6">
            <a:extLst>
              <a:ext uri="{FF2B5EF4-FFF2-40B4-BE49-F238E27FC236}">
                <a16:creationId xmlns:a16="http://schemas.microsoft.com/office/drawing/2014/main" id="{FAD0E63F-1DFE-41F1-AECD-192133F64E79}"/>
              </a:ext>
            </a:extLst>
          </p:cNvPr>
          <p:cNvSpPr txBox="1"/>
          <p:nvPr/>
        </p:nvSpPr>
        <p:spPr>
          <a:xfrm>
            <a:off x="628649" y="1268016"/>
            <a:ext cx="4307890" cy="3295197"/>
          </a:xfrm>
          <a:prstGeom prst="rect">
            <a:avLst/>
          </a:prstGeom>
          <a:noFill/>
        </p:spPr>
        <p:txBody>
          <a:bodyPr wrap="square" rtlCol="0">
            <a:spAutoFit/>
          </a:bodyPr>
          <a:lstStyle/>
          <a:p>
            <a:r>
              <a:rPr lang="en-US" sz="1500" dirty="0">
                <a:latin typeface="Avenir Next" panose="020B0503020202020204" pitchFamily="34" charset="0"/>
              </a:rPr>
              <a:t>We need to </a:t>
            </a:r>
            <a:r>
              <a:rPr lang="en-US" sz="1500" dirty="0">
                <a:solidFill>
                  <a:srgbClr val="000000"/>
                </a:solidFill>
                <a:latin typeface="Avenir Next Demi Bold" panose="020B0703020202020204" pitchFamily="34" charset="0"/>
              </a:rPr>
              <a:t>practice sensitivity </a:t>
            </a:r>
            <a:r>
              <a:rPr lang="en-US" sz="1500" dirty="0">
                <a:latin typeface="Avenir Next" panose="020B0503020202020204" pitchFamily="34" charset="0"/>
              </a:rPr>
              <a:t>while engaging with existing barriers. Many of these families </a:t>
            </a:r>
            <a:r>
              <a:rPr lang="en-US" sz="1500" dirty="0">
                <a:solidFill>
                  <a:srgbClr val="000000"/>
                </a:solidFill>
                <a:latin typeface="Avenir Next" panose="020B0503020202020204" pitchFamily="34" charset="0"/>
              </a:rPr>
              <a:t>face significant socioeconomic challenges</a:t>
            </a:r>
            <a:r>
              <a:rPr lang="en-US" sz="1200" dirty="0">
                <a:solidFill>
                  <a:srgbClr val="000000"/>
                </a:solidFill>
                <a:latin typeface="Avenir Next" panose="020B0503020202020204" pitchFamily="34" charset="0"/>
              </a:rPr>
              <a:t> </a:t>
            </a:r>
            <a:r>
              <a:rPr lang="en-US" sz="1500" dirty="0">
                <a:latin typeface="Avenir Next" panose="020B0503020202020204" pitchFamily="34" charset="0"/>
              </a:rPr>
              <a:t>that influence their willingness to adopt safe sleep practices. </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1500" dirty="0">
                <a:latin typeface="Avenir Next" panose="020B0503020202020204" pitchFamily="34" charset="0"/>
              </a:rPr>
              <a:t>Being sensitive to these challenges means focusing on more than their economic status.</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1500" dirty="0">
                <a:latin typeface="Avenir Next" panose="020B0503020202020204" pitchFamily="34" charset="0"/>
              </a:rPr>
              <a:t>It means trying to </a:t>
            </a:r>
            <a:r>
              <a:rPr lang="en-US" sz="2400" b="1" dirty="0">
                <a:solidFill>
                  <a:srgbClr val="771116"/>
                </a:solidFill>
                <a:latin typeface="Avenir Next" panose="020B0503020202020204" pitchFamily="34" charset="0"/>
              </a:rPr>
              <a:t>understand their unique experience</a:t>
            </a:r>
            <a:r>
              <a:rPr lang="en-US" sz="1500" dirty="0">
                <a:latin typeface="Avenir Next" panose="020B0503020202020204" pitchFamily="34" charset="0"/>
              </a:rPr>
              <a:t>, and the specific barriers they face. </a:t>
            </a:r>
          </a:p>
          <a:p>
            <a:endParaRPr lang="en-US" sz="1013" dirty="0"/>
          </a:p>
        </p:txBody>
      </p:sp>
      <p:pic>
        <p:nvPicPr>
          <p:cNvPr id="8" name="Picture 7">
            <a:extLst>
              <a:ext uri="{FF2B5EF4-FFF2-40B4-BE49-F238E27FC236}">
                <a16:creationId xmlns:a16="http://schemas.microsoft.com/office/drawing/2014/main" id="{C0F64E7F-5D73-4F09-8D0F-28A3B2997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68856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9A4520-84A3-4B0A-BB4D-DCF0FE2D26DB}"/>
              </a:ext>
            </a:extLst>
          </p:cNvPr>
          <p:cNvSpPr txBox="1"/>
          <p:nvPr/>
        </p:nvSpPr>
        <p:spPr>
          <a:xfrm>
            <a:off x="4107655" y="190252"/>
            <a:ext cx="4607719" cy="584775"/>
          </a:xfrm>
          <a:prstGeom prst="rect">
            <a:avLst/>
          </a:prstGeom>
          <a:noFill/>
        </p:spPr>
        <p:txBody>
          <a:bodyPr wrap="square" rtlCol="0">
            <a:spAutoFit/>
          </a:bodyPr>
          <a:lstStyle/>
          <a:p>
            <a:r>
              <a:rPr lang="en-US" sz="3200" dirty="0">
                <a:solidFill>
                  <a:srgbClr val="771116"/>
                </a:solidFill>
                <a:latin typeface="Avenir Next Demi Bold" panose="020B0703020202020204" pitchFamily="34" charset="0"/>
              </a:rPr>
              <a:t>Suspending our Biases</a:t>
            </a:r>
          </a:p>
        </p:txBody>
      </p:sp>
      <p:sp>
        <p:nvSpPr>
          <p:cNvPr id="7" name="TextBox 6">
            <a:extLst>
              <a:ext uri="{FF2B5EF4-FFF2-40B4-BE49-F238E27FC236}">
                <a16:creationId xmlns:a16="http://schemas.microsoft.com/office/drawing/2014/main" id="{5A3BB30C-4475-4BE9-BE57-11731CE649F2}"/>
              </a:ext>
            </a:extLst>
          </p:cNvPr>
          <p:cNvSpPr txBox="1"/>
          <p:nvPr/>
        </p:nvSpPr>
        <p:spPr>
          <a:xfrm>
            <a:off x="4107655" y="775027"/>
            <a:ext cx="4307890" cy="4080028"/>
          </a:xfrm>
          <a:prstGeom prst="rect">
            <a:avLst/>
          </a:prstGeom>
          <a:noFill/>
        </p:spPr>
        <p:txBody>
          <a:bodyPr wrap="square" rtlCol="0">
            <a:spAutoFit/>
          </a:bodyPr>
          <a:lstStyle/>
          <a:p>
            <a:r>
              <a:rPr lang="en-US" sz="1400" dirty="0">
                <a:latin typeface="Avenir Next" panose="020B0503020202020204" pitchFamily="34" charset="0"/>
              </a:rPr>
              <a:t>Practicing sensitivity also means suspending our biases about what the baby-caregiver dyad looks like. </a:t>
            </a:r>
            <a:endParaRPr lang="en-US" sz="1500" dirty="0">
              <a:latin typeface="Avenir Next" panose="020B0503020202020204" pitchFamily="34" charset="0"/>
            </a:endParaRPr>
          </a:p>
          <a:p>
            <a:r>
              <a:rPr lang="en-US" sz="2100" b="1" dirty="0">
                <a:solidFill>
                  <a:srgbClr val="771116"/>
                </a:solidFill>
                <a:latin typeface="Avenir Next" panose="020B0503020202020204" pitchFamily="34" charset="0"/>
              </a:rPr>
              <a:t>Not all babies have or are cared for by mothers</a:t>
            </a:r>
            <a:r>
              <a:rPr lang="en-US" sz="1500" dirty="0">
                <a:latin typeface="Avenir Next" panose="020B0503020202020204" pitchFamily="34" charset="0"/>
              </a:rPr>
              <a:t>. In underserved communities, community members sometimes care for babies in lieu of an absent or unhealthy mother. </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1500" dirty="0">
                <a:latin typeface="Avenir Next" panose="020B0503020202020204" pitchFamily="34" charset="0"/>
              </a:rPr>
              <a:t>These caregivers, not to mention single fathers and same-sex male partners, may feel alienated from safe sleep messaging that does not consider their perspective. </a:t>
            </a:r>
          </a:p>
          <a:p>
            <a:endParaRPr lang="en-US" sz="1500" dirty="0">
              <a:latin typeface="Avenir Next" panose="020B0503020202020204" pitchFamily="34" charset="0"/>
            </a:endParaRPr>
          </a:p>
          <a:p>
            <a:r>
              <a:rPr lang="en-US" sz="1500" dirty="0">
                <a:latin typeface="Avenir Next" panose="020B0503020202020204" pitchFamily="34" charset="0"/>
              </a:rPr>
              <a:t>Practicing inclusivity comes with any promise to practice sensitivity. </a:t>
            </a:r>
          </a:p>
          <a:p>
            <a:pPr marL="214313" indent="-214313">
              <a:buFont typeface="Arial" panose="020B0604020202020204" pitchFamily="34" charset="0"/>
              <a:buChar char="•"/>
            </a:pPr>
            <a:endParaRPr lang="en-US" sz="1013" dirty="0"/>
          </a:p>
        </p:txBody>
      </p:sp>
      <p:pic>
        <p:nvPicPr>
          <p:cNvPr id="8" name="Picture 7">
            <a:extLst>
              <a:ext uri="{FF2B5EF4-FFF2-40B4-BE49-F238E27FC236}">
                <a16:creationId xmlns:a16="http://schemas.microsoft.com/office/drawing/2014/main" id="{CD43F9BE-6B2B-4083-96A3-05B806C05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697" y="4735833"/>
            <a:ext cx="638692" cy="238445"/>
          </a:xfrm>
          <a:prstGeom prst="rect">
            <a:avLst/>
          </a:prstGeom>
        </p:spPr>
      </p:pic>
      <p:pic>
        <p:nvPicPr>
          <p:cNvPr id="14" name="Picture 13">
            <a:extLst>
              <a:ext uri="{FF2B5EF4-FFF2-40B4-BE49-F238E27FC236}">
                <a16:creationId xmlns:a16="http://schemas.microsoft.com/office/drawing/2014/main" id="{C8CB8024-CD5A-428D-9B5D-CE34A261B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871" y="0"/>
            <a:ext cx="9144000" cy="5143500"/>
          </a:xfrm>
          <a:prstGeom prst="rect">
            <a:avLst/>
          </a:prstGeom>
        </p:spPr>
      </p:pic>
    </p:spTree>
    <p:extLst>
      <p:ext uri="{BB962C8B-B14F-4D97-AF65-F5344CB8AC3E}">
        <p14:creationId xmlns:p14="http://schemas.microsoft.com/office/powerpoint/2010/main" val="364302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A38C22-EECD-4DEA-AF9B-CBC5A1F63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C12BD2FE-341B-4254-9AA2-02E677763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B7DAEBCF-A050-4238-A6C9-BEF47FAC4560}"/>
              </a:ext>
            </a:extLst>
          </p:cNvPr>
          <p:cNvSpPr txBox="1"/>
          <p:nvPr/>
        </p:nvSpPr>
        <p:spPr>
          <a:xfrm>
            <a:off x="619505" y="228515"/>
            <a:ext cx="4607719" cy="1200329"/>
          </a:xfrm>
          <a:prstGeom prst="rect">
            <a:avLst/>
          </a:prstGeom>
          <a:noFill/>
        </p:spPr>
        <p:txBody>
          <a:bodyPr wrap="square" rtlCol="0">
            <a:spAutoFit/>
          </a:bodyPr>
          <a:lstStyle/>
          <a:p>
            <a:r>
              <a:rPr lang="en-US" sz="3600" b="1" dirty="0">
                <a:solidFill>
                  <a:srgbClr val="771116"/>
                </a:solidFill>
                <a:latin typeface="Avenir Next Demi Bold" panose="020B0703020202020204" pitchFamily="34" charset="0"/>
              </a:rPr>
              <a:t>We Must Be Respectful</a:t>
            </a:r>
          </a:p>
        </p:txBody>
      </p:sp>
      <p:sp>
        <p:nvSpPr>
          <p:cNvPr id="9" name="TextBox 8">
            <a:extLst>
              <a:ext uri="{FF2B5EF4-FFF2-40B4-BE49-F238E27FC236}">
                <a16:creationId xmlns:a16="http://schemas.microsoft.com/office/drawing/2014/main" id="{A77C0ABD-7345-426F-B1E9-9036140364BA}"/>
              </a:ext>
            </a:extLst>
          </p:cNvPr>
          <p:cNvSpPr txBox="1"/>
          <p:nvPr/>
        </p:nvSpPr>
        <p:spPr>
          <a:xfrm>
            <a:off x="685209" y="1428844"/>
            <a:ext cx="4307890" cy="2048702"/>
          </a:xfrm>
          <a:prstGeom prst="rect">
            <a:avLst/>
          </a:prstGeom>
          <a:noFill/>
        </p:spPr>
        <p:txBody>
          <a:bodyPr wrap="square" rtlCol="0">
            <a:spAutoFit/>
          </a:bodyPr>
          <a:lstStyle/>
          <a:p>
            <a:r>
              <a:rPr lang="en-US" sz="1500" dirty="0">
                <a:latin typeface="Avenir Next" panose="020B0503020202020204" pitchFamily="34" charset="0"/>
              </a:rPr>
              <a:t>Convincing past generations, like grandparents, extended family or friends, may be difficult</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2100" b="1" dirty="0">
                <a:solidFill>
                  <a:srgbClr val="771116"/>
                </a:solidFill>
                <a:latin typeface="Avenir Next" panose="020B0503020202020204" pitchFamily="34" charset="0"/>
              </a:rPr>
              <a:t>Community health workers, home visitors, or doulas</a:t>
            </a:r>
            <a:r>
              <a:rPr lang="en-US" sz="1500" dirty="0">
                <a:latin typeface="Avenir Next" panose="020B0503020202020204" pitchFamily="34" charset="0"/>
              </a:rPr>
              <a:t>, trusted third parties play a critical role</a:t>
            </a:r>
          </a:p>
          <a:p>
            <a:pPr marL="214313" indent="-214313">
              <a:buFont typeface="Arial" panose="020B0604020202020204" pitchFamily="34" charset="0"/>
              <a:buChar char="•"/>
            </a:pPr>
            <a:endParaRPr lang="en-US" sz="1013" dirty="0"/>
          </a:p>
        </p:txBody>
      </p:sp>
      <p:pic>
        <p:nvPicPr>
          <p:cNvPr id="10" name="Picture 9">
            <a:extLst>
              <a:ext uri="{FF2B5EF4-FFF2-40B4-BE49-F238E27FC236}">
                <a16:creationId xmlns:a16="http://schemas.microsoft.com/office/drawing/2014/main" id="{603B3D96-FA65-41E1-A5BA-07B6E5627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121164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DB50EF-B781-42FE-BA5B-A7D1196EDF63}"/>
              </a:ext>
            </a:extLst>
          </p:cNvPr>
          <p:cNvSpPr/>
          <p:nvPr/>
        </p:nvSpPr>
        <p:spPr>
          <a:xfrm>
            <a:off x="0" y="0"/>
            <a:ext cx="9144000" cy="51435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 name="Group 1">
            <a:extLst>
              <a:ext uri="{FF2B5EF4-FFF2-40B4-BE49-F238E27FC236}">
                <a16:creationId xmlns:a16="http://schemas.microsoft.com/office/drawing/2014/main" id="{74A949AE-A7A4-4DC6-B66A-A2E5DF1FC244}"/>
              </a:ext>
            </a:extLst>
          </p:cNvPr>
          <p:cNvGrpSpPr/>
          <p:nvPr/>
        </p:nvGrpSpPr>
        <p:grpSpPr>
          <a:xfrm>
            <a:off x="2029935" y="1683046"/>
            <a:ext cx="5084132" cy="2441117"/>
            <a:chOff x="2706579" y="2529573"/>
            <a:chExt cx="6778843" cy="3254822"/>
          </a:xfrm>
        </p:grpSpPr>
        <p:sp>
          <p:nvSpPr>
            <p:cNvPr id="6" name="TextBox 5">
              <a:extLst>
                <a:ext uri="{FF2B5EF4-FFF2-40B4-BE49-F238E27FC236}">
                  <a16:creationId xmlns:a16="http://schemas.microsoft.com/office/drawing/2014/main" id="{50448C99-AB56-4BD6-B453-15424E022B57}"/>
                </a:ext>
              </a:extLst>
            </p:cNvPr>
            <p:cNvSpPr txBox="1"/>
            <p:nvPr/>
          </p:nvSpPr>
          <p:spPr>
            <a:xfrm>
              <a:off x="2924082" y="2529573"/>
              <a:ext cx="6343838" cy="800219"/>
            </a:xfrm>
            <a:prstGeom prst="rect">
              <a:avLst/>
            </a:prstGeom>
            <a:noFill/>
          </p:spPr>
          <p:txBody>
            <a:bodyPr wrap="square" rtlCol="0">
              <a:spAutoFit/>
            </a:bodyPr>
            <a:lstStyle/>
            <a:p>
              <a:pPr algn="ctr"/>
              <a:r>
                <a:rPr lang="en-US" sz="3300" b="1" dirty="0">
                  <a:solidFill>
                    <a:schemeClr val="bg1"/>
                  </a:solidFill>
                  <a:latin typeface="Avenir Next Demi Bold" panose="020B0703020202020204" pitchFamily="34" charset="0"/>
                </a:rPr>
                <a:t>Shifting Power</a:t>
              </a:r>
              <a:endParaRPr lang="en-US" sz="3300" dirty="0">
                <a:solidFill>
                  <a:schemeClr val="bg1"/>
                </a:solidFill>
                <a:latin typeface="Avenir Next Demi Bold" panose="020B0703020202020204" pitchFamily="34" charset="0"/>
              </a:endParaRPr>
            </a:p>
          </p:txBody>
        </p:sp>
        <p:sp>
          <p:nvSpPr>
            <p:cNvPr id="7" name="TextBox 6">
              <a:extLst>
                <a:ext uri="{FF2B5EF4-FFF2-40B4-BE49-F238E27FC236}">
                  <a16:creationId xmlns:a16="http://schemas.microsoft.com/office/drawing/2014/main" id="{61BFDF68-7ECA-40F9-A402-177B7F803560}"/>
                </a:ext>
              </a:extLst>
            </p:cNvPr>
            <p:cNvSpPr txBox="1"/>
            <p:nvPr/>
          </p:nvSpPr>
          <p:spPr>
            <a:xfrm>
              <a:off x="2706579" y="3299014"/>
              <a:ext cx="6778843" cy="2485381"/>
            </a:xfrm>
            <a:prstGeom prst="rect">
              <a:avLst/>
            </a:prstGeom>
            <a:noFill/>
          </p:spPr>
          <p:txBody>
            <a:bodyPr wrap="square" rtlCol="0">
              <a:spAutoFit/>
            </a:bodyPr>
            <a:lstStyle/>
            <a:p>
              <a:pPr algn="ctr"/>
              <a:r>
                <a:rPr lang="en-US" sz="1500" dirty="0">
                  <a:solidFill>
                    <a:schemeClr val="bg1"/>
                  </a:solidFill>
                  <a:latin typeface="Avenir Next" panose="020B0503020202020204" pitchFamily="34" charset="0"/>
                </a:rPr>
                <a:t>We need to </a:t>
              </a:r>
              <a:r>
                <a:rPr lang="en-US" sz="1500" dirty="0">
                  <a:solidFill>
                    <a:schemeClr val="bg1"/>
                  </a:solidFill>
                  <a:latin typeface="Avenir Next Demi Bold" panose="020B0703020202020204" pitchFamily="34" charset="0"/>
                </a:rPr>
                <a:t>shift the power</a:t>
              </a:r>
              <a:r>
                <a:rPr lang="en-US" sz="1500" b="1" dirty="0">
                  <a:solidFill>
                    <a:schemeClr val="bg1"/>
                  </a:solidFill>
                  <a:latin typeface="Avenir Next Demi Bold" panose="020B0703020202020204" pitchFamily="34" charset="0"/>
                </a:rPr>
                <a:t>,</a:t>
              </a:r>
              <a:r>
                <a:rPr lang="en-US" sz="1500" dirty="0">
                  <a:solidFill>
                    <a:schemeClr val="bg1"/>
                  </a:solidFill>
                  <a:latin typeface="Avenir Next Demi Bold" panose="020B0703020202020204" pitchFamily="34" charset="0"/>
                </a:rPr>
                <a:t> </a:t>
              </a:r>
              <a:r>
                <a:rPr lang="en-US" sz="1500" dirty="0">
                  <a:solidFill>
                    <a:schemeClr val="bg1"/>
                  </a:solidFill>
                  <a:latin typeface="Avenir Next" panose="020B0503020202020204" pitchFamily="34" charset="0"/>
                </a:rPr>
                <a:t>understanding that the most powerful way to promote a safe-sleep culture is through the mothers, fathers and members of underserved communities. Many of these mothers rely on the advice of family and fellow community members – those that share and understand their lived experience. </a:t>
              </a:r>
            </a:p>
            <a:p>
              <a:endParaRPr lang="en-US" sz="1013" dirty="0"/>
            </a:p>
          </p:txBody>
        </p:sp>
      </p:grpSp>
      <p:pic>
        <p:nvPicPr>
          <p:cNvPr id="13" name="Picture 12">
            <a:extLst>
              <a:ext uri="{FF2B5EF4-FFF2-40B4-BE49-F238E27FC236}">
                <a16:creationId xmlns:a16="http://schemas.microsoft.com/office/drawing/2014/main" id="{C1CC530F-0AD3-4BDC-A2E3-5A1F0D0E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394" y="4753497"/>
            <a:ext cx="557213" cy="195025"/>
          </a:xfrm>
          <a:prstGeom prst="rect">
            <a:avLst/>
          </a:prstGeom>
        </p:spPr>
      </p:pic>
    </p:spTree>
    <p:extLst>
      <p:ext uri="{BB962C8B-B14F-4D97-AF65-F5344CB8AC3E}">
        <p14:creationId xmlns:p14="http://schemas.microsoft.com/office/powerpoint/2010/main" val="190296458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840EE1-09AB-4C55-B50F-64C82ADB45CF}"/>
              </a:ext>
            </a:extLst>
          </p:cNvPr>
          <p:cNvSpPr>
            <a:spLocks noGrp="1"/>
          </p:cNvSpPr>
          <p:nvPr>
            <p:ph type="title"/>
          </p:nvPr>
        </p:nvSpPr>
        <p:spPr>
          <a:xfrm>
            <a:off x="0" y="287161"/>
            <a:ext cx="9144000" cy="994172"/>
          </a:xfrm>
        </p:spPr>
        <p:txBody>
          <a:bodyPr>
            <a:normAutofit/>
          </a:bodyPr>
          <a:lstStyle/>
          <a:p>
            <a:pPr algn="ctr"/>
            <a:r>
              <a:rPr lang="en-US" b="1" dirty="0">
                <a:solidFill>
                  <a:srgbClr val="771116"/>
                </a:solidFill>
                <a:latin typeface="Avenir Next Demi Bold" panose="020B0703020202020204" pitchFamily="34" charset="0"/>
              </a:rPr>
              <a:t>We Must Listen</a:t>
            </a:r>
          </a:p>
        </p:txBody>
      </p:sp>
      <p:sp>
        <p:nvSpPr>
          <p:cNvPr id="5" name="Content Placeholder 2">
            <a:extLst>
              <a:ext uri="{FF2B5EF4-FFF2-40B4-BE49-F238E27FC236}">
                <a16:creationId xmlns:a16="http://schemas.microsoft.com/office/drawing/2014/main" id="{A8067A22-399E-41E7-83FB-DD320F599015}"/>
              </a:ext>
            </a:extLst>
          </p:cNvPr>
          <p:cNvSpPr>
            <a:spLocks noGrp="1"/>
          </p:cNvSpPr>
          <p:nvPr>
            <p:ph idx="1"/>
          </p:nvPr>
        </p:nvSpPr>
        <p:spPr>
          <a:xfrm>
            <a:off x="1903428" y="1116206"/>
            <a:ext cx="5337144" cy="841321"/>
          </a:xfrm>
        </p:spPr>
        <p:txBody>
          <a:bodyPr>
            <a:normAutofit fontScale="85000" lnSpcReduction="10000"/>
          </a:bodyPr>
          <a:lstStyle/>
          <a:p>
            <a:pPr marL="0" indent="0" algn="ctr">
              <a:lnSpc>
                <a:spcPct val="110000"/>
              </a:lnSpc>
              <a:buNone/>
            </a:pPr>
            <a:r>
              <a:rPr lang="en-US" sz="1650" dirty="0">
                <a:latin typeface="Avenir Next" panose="020B0503020202020204" pitchFamily="34" charset="0"/>
              </a:rPr>
              <a:t>Trusting the messenger is key to effectively extend the reach of safe sleep and breastfeeding messages. It requires more than delivering the message – one-way communications approach. </a:t>
            </a:r>
          </a:p>
          <a:p>
            <a:endParaRPr lang="en-US" dirty="0"/>
          </a:p>
          <a:p>
            <a:pPr marL="0" indent="0">
              <a:buNone/>
            </a:pPr>
            <a:endParaRPr lang="en-US" dirty="0"/>
          </a:p>
        </p:txBody>
      </p:sp>
      <p:pic>
        <p:nvPicPr>
          <p:cNvPr id="9" name="Picture 8">
            <a:extLst>
              <a:ext uri="{FF2B5EF4-FFF2-40B4-BE49-F238E27FC236}">
                <a16:creationId xmlns:a16="http://schemas.microsoft.com/office/drawing/2014/main" id="{EB90148C-A9B1-47A5-86F8-19FC16DD53EB}"/>
              </a:ext>
            </a:extLst>
          </p:cNvPr>
          <p:cNvPicPr>
            <a:picLocks noChangeAspect="1"/>
          </p:cNvPicPr>
          <p:nvPr/>
        </p:nvPicPr>
        <p:blipFill>
          <a:blip r:embed="rId2"/>
          <a:stretch>
            <a:fillRect/>
          </a:stretch>
        </p:blipFill>
        <p:spPr>
          <a:xfrm rot="10800000">
            <a:off x="4222406" y="3035020"/>
            <a:ext cx="605969" cy="306851"/>
          </a:xfrm>
          <a:prstGeom prst="rect">
            <a:avLst/>
          </a:prstGeom>
        </p:spPr>
      </p:pic>
      <p:pic>
        <p:nvPicPr>
          <p:cNvPr id="10" name="Picture 9">
            <a:extLst>
              <a:ext uri="{FF2B5EF4-FFF2-40B4-BE49-F238E27FC236}">
                <a16:creationId xmlns:a16="http://schemas.microsoft.com/office/drawing/2014/main" id="{B5219815-BFAA-4A48-8139-12EE32070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655" y="4735833"/>
            <a:ext cx="638692" cy="238445"/>
          </a:xfrm>
          <a:prstGeom prst="rect">
            <a:avLst/>
          </a:prstGeom>
        </p:spPr>
      </p:pic>
      <p:pic>
        <p:nvPicPr>
          <p:cNvPr id="8" name="Picture 7">
            <a:extLst>
              <a:ext uri="{FF2B5EF4-FFF2-40B4-BE49-F238E27FC236}">
                <a16:creationId xmlns:a16="http://schemas.microsoft.com/office/drawing/2014/main" id="{E6707AA3-E320-864D-82AC-AEF47E348561}"/>
              </a:ext>
            </a:extLst>
          </p:cNvPr>
          <p:cNvPicPr>
            <a:picLocks noChangeAspect="1"/>
          </p:cNvPicPr>
          <p:nvPr/>
        </p:nvPicPr>
        <p:blipFill>
          <a:blip r:embed="rId4"/>
          <a:stretch>
            <a:fillRect/>
          </a:stretch>
        </p:blipFill>
        <p:spPr>
          <a:xfrm>
            <a:off x="2314689" y="2633866"/>
            <a:ext cx="1112030" cy="1109158"/>
          </a:xfrm>
          <a:prstGeom prst="rect">
            <a:avLst/>
          </a:prstGeom>
        </p:spPr>
      </p:pic>
      <p:pic>
        <p:nvPicPr>
          <p:cNvPr id="11" name="Picture 10">
            <a:extLst>
              <a:ext uri="{FF2B5EF4-FFF2-40B4-BE49-F238E27FC236}">
                <a16:creationId xmlns:a16="http://schemas.microsoft.com/office/drawing/2014/main" id="{B2491863-B22E-4C4C-999A-70DA41FD1CF4}"/>
              </a:ext>
            </a:extLst>
          </p:cNvPr>
          <p:cNvPicPr>
            <a:picLocks noChangeAspect="1"/>
          </p:cNvPicPr>
          <p:nvPr/>
        </p:nvPicPr>
        <p:blipFill>
          <a:blip r:embed="rId4"/>
          <a:stretch>
            <a:fillRect/>
          </a:stretch>
        </p:blipFill>
        <p:spPr>
          <a:xfrm>
            <a:off x="5461471" y="2633866"/>
            <a:ext cx="1112030" cy="1109158"/>
          </a:xfrm>
          <a:prstGeom prst="rect">
            <a:avLst/>
          </a:prstGeom>
        </p:spPr>
      </p:pic>
    </p:spTree>
    <p:extLst>
      <p:ext uri="{BB962C8B-B14F-4D97-AF65-F5344CB8AC3E}">
        <p14:creationId xmlns:p14="http://schemas.microsoft.com/office/powerpoint/2010/main" val="22440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CB2F63-0AA6-4C2C-9FC6-182114166994}"/>
              </a:ext>
            </a:extLst>
          </p:cNvPr>
          <p:cNvSpPr>
            <a:spLocks noGrp="1"/>
          </p:cNvSpPr>
          <p:nvPr>
            <p:ph type="title"/>
          </p:nvPr>
        </p:nvSpPr>
        <p:spPr>
          <a:xfrm>
            <a:off x="0" y="287161"/>
            <a:ext cx="9144000" cy="994172"/>
          </a:xfrm>
        </p:spPr>
        <p:txBody>
          <a:bodyPr>
            <a:normAutofit/>
          </a:bodyPr>
          <a:lstStyle/>
          <a:p>
            <a:pPr algn="ctr"/>
            <a:r>
              <a:rPr lang="en-US" b="1" dirty="0">
                <a:solidFill>
                  <a:srgbClr val="771116"/>
                </a:solidFill>
                <a:latin typeface="Avenir Next Demi Bold" panose="020B0703020202020204" pitchFamily="34" charset="0"/>
              </a:rPr>
              <a:t>We Must Listen</a:t>
            </a:r>
          </a:p>
        </p:txBody>
      </p:sp>
      <p:sp>
        <p:nvSpPr>
          <p:cNvPr id="5" name="Content Placeholder 2">
            <a:extLst>
              <a:ext uri="{FF2B5EF4-FFF2-40B4-BE49-F238E27FC236}">
                <a16:creationId xmlns:a16="http://schemas.microsoft.com/office/drawing/2014/main" id="{A793B50F-49A0-4DD6-9C34-82A8AFD4A05E}"/>
              </a:ext>
            </a:extLst>
          </p:cNvPr>
          <p:cNvSpPr>
            <a:spLocks noGrp="1"/>
          </p:cNvSpPr>
          <p:nvPr>
            <p:ph idx="1"/>
          </p:nvPr>
        </p:nvSpPr>
        <p:spPr>
          <a:xfrm>
            <a:off x="1819656" y="1116205"/>
            <a:ext cx="5541264" cy="1272309"/>
          </a:xfrm>
        </p:spPr>
        <p:txBody>
          <a:bodyPr>
            <a:normAutofit fontScale="40000" lnSpcReduction="20000"/>
          </a:bodyPr>
          <a:lstStyle/>
          <a:p>
            <a:pPr marL="0" indent="0" algn="ctr">
              <a:lnSpc>
                <a:spcPct val="120000"/>
              </a:lnSpc>
              <a:buNone/>
            </a:pPr>
            <a:r>
              <a:rPr lang="en-US" sz="2900" dirty="0">
                <a:latin typeface="Avenir" panose="02000503020000020003" pitchFamily="2" charset="0"/>
              </a:rPr>
              <a:t>– but also listening to caregivers</a:t>
            </a:r>
            <a:r>
              <a:rPr lang="en-US" sz="1800" dirty="0">
                <a:latin typeface="Avenir" panose="02000503020000020003" pitchFamily="2" charset="0"/>
              </a:rPr>
              <a:t>.</a:t>
            </a:r>
            <a:r>
              <a:rPr lang="en-US" sz="3000" dirty="0">
                <a:latin typeface="Avenir" panose="02000503020000020003" pitchFamily="2" charset="0"/>
              </a:rPr>
              <a:t>- through </a:t>
            </a:r>
            <a:r>
              <a:rPr lang="en-US" sz="2900" dirty="0">
                <a:latin typeface="Avenir" panose="02000503020000020003" pitchFamily="2" charset="0"/>
              </a:rPr>
              <a:t>a two-way or interpersonal communication by focusing on the eyes of the person speaking, making eye contact, watching body language, responding appropriately with comments, questions, and paraphrasing, and summarizing to confirm main points and an accurate understanding</a:t>
            </a:r>
            <a:endParaRPr lang="en-US" dirty="0"/>
          </a:p>
        </p:txBody>
      </p:sp>
      <p:pic>
        <p:nvPicPr>
          <p:cNvPr id="7" name="Picture 6">
            <a:extLst>
              <a:ext uri="{FF2B5EF4-FFF2-40B4-BE49-F238E27FC236}">
                <a16:creationId xmlns:a16="http://schemas.microsoft.com/office/drawing/2014/main" id="{B6FADED8-37E9-46F0-83DD-CB51B1F9BFB1}"/>
              </a:ext>
            </a:extLst>
          </p:cNvPr>
          <p:cNvPicPr>
            <a:picLocks noChangeAspect="1"/>
          </p:cNvPicPr>
          <p:nvPr/>
        </p:nvPicPr>
        <p:blipFill>
          <a:blip r:embed="rId2"/>
          <a:stretch>
            <a:fillRect/>
          </a:stretch>
        </p:blipFill>
        <p:spPr>
          <a:xfrm>
            <a:off x="5469364" y="2540763"/>
            <a:ext cx="1112030" cy="1109158"/>
          </a:xfrm>
          <a:prstGeom prst="rect">
            <a:avLst/>
          </a:prstGeom>
        </p:spPr>
      </p:pic>
      <p:pic>
        <p:nvPicPr>
          <p:cNvPr id="8" name="Picture 7">
            <a:extLst>
              <a:ext uri="{FF2B5EF4-FFF2-40B4-BE49-F238E27FC236}">
                <a16:creationId xmlns:a16="http://schemas.microsoft.com/office/drawing/2014/main" id="{C41F3A7A-B470-409E-A406-FD58CC7BC8FE}"/>
              </a:ext>
            </a:extLst>
          </p:cNvPr>
          <p:cNvPicPr>
            <a:picLocks noChangeAspect="1"/>
          </p:cNvPicPr>
          <p:nvPr/>
        </p:nvPicPr>
        <p:blipFill>
          <a:blip r:embed="rId2"/>
          <a:stretch>
            <a:fillRect/>
          </a:stretch>
        </p:blipFill>
        <p:spPr>
          <a:xfrm>
            <a:off x="2562823" y="2540764"/>
            <a:ext cx="1112030" cy="1109158"/>
          </a:xfrm>
          <a:prstGeom prst="rect">
            <a:avLst/>
          </a:prstGeom>
        </p:spPr>
      </p:pic>
      <p:pic>
        <p:nvPicPr>
          <p:cNvPr id="10" name="Picture 9">
            <a:extLst>
              <a:ext uri="{FF2B5EF4-FFF2-40B4-BE49-F238E27FC236}">
                <a16:creationId xmlns:a16="http://schemas.microsoft.com/office/drawing/2014/main" id="{2FFD766C-0F4E-4E70-B089-3181A4200911}"/>
              </a:ext>
            </a:extLst>
          </p:cNvPr>
          <p:cNvPicPr>
            <a:picLocks noChangeAspect="1"/>
          </p:cNvPicPr>
          <p:nvPr/>
        </p:nvPicPr>
        <p:blipFill>
          <a:blip r:embed="rId3"/>
          <a:stretch>
            <a:fillRect/>
          </a:stretch>
        </p:blipFill>
        <p:spPr>
          <a:xfrm>
            <a:off x="4309280" y="3355848"/>
            <a:ext cx="538732" cy="272803"/>
          </a:xfrm>
          <a:prstGeom prst="rect">
            <a:avLst/>
          </a:prstGeom>
        </p:spPr>
      </p:pic>
      <p:pic>
        <p:nvPicPr>
          <p:cNvPr id="11" name="Picture 10">
            <a:extLst>
              <a:ext uri="{FF2B5EF4-FFF2-40B4-BE49-F238E27FC236}">
                <a16:creationId xmlns:a16="http://schemas.microsoft.com/office/drawing/2014/main" id="{701CF83D-79A1-4EDC-83B5-AA906DE109F3}"/>
              </a:ext>
            </a:extLst>
          </p:cNvPr>
          <p:cNvPicPr>
            <a:picLocks noChangeAspect="1"/>
          </p:cNvPicPr>
          <p:nvPr/>
        </p:nvPicPr>
        <p:blipFill>
          <a:blip r:embed="rId3"/>
          <a:stretch>
            <a:fillRect/>
          </a:stretch>
        </p:blipFill>
        <p:spPr>
          <a:xfrm rot="10800000">
            <a:off x="4216622" y="2889504"/>
            <a:ext cx="474250" cy="242722"/>
          </a:xfrm>
          <a:prstGeom prst="rect">
            <a:avLst/>
          </a:prstGeom>
        </p:spPr>
      </p:pic>
      <p:pic>
        <p:nvPicPr>
          <p:cNvPr id="13" name="Picture 12">
            <a:extLst>
              <a:ext uri="{FF2B5EF4-FFF2-40B4-BE49-F238E27FC236}">
                <a16:creationId xmlns:a16="http://schemas.microsoft.com/office/drawing/2014/main" id="{1C7A5876-81FA-4B75-836F-AB588DDF8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655" y="4735833"/>
            <a:ext cx="638692" cy="238445"/>
          </a:xfrm>
          <a:prstGeom prst="rect">
            <a:avLst/>
          </a:prstGeom>
        </p:spPr>
      </p:pic>
    </p:spTree>
    <p:extLst>
      <p:ext uri="{BB962C8B-B14F-4D97-AF65-F5344CB8AC3E}">
        <p14:creationId xmlns:p14="http://schemas.microsoft.com/office/powerpoint/2010/main" val="143666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DB50EF-B781-42FE-BA5B-A7D1196EDF63}"/>
              </a:ext>
            </a:extLst>
          </p:cNvPr>
          <p:cNvSpPr/>
          <p:nvPr/>
        </p:nvSpPr>
        <p:spPr>
          <a:xfrm>
            <a:off x="0" y="0"/>
            <a:ext cx="9144000" cy="51435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 name="Group 1">
            <a:extLst>
              <a:ext uri="{FF2B5EF4-FFF2-40B4-BE49-F238E27FC236}">
                <a16:creationId xmlns:a16="http://schemas.microsoft.com/office/drawing/2014/main" id="{74A949AE-A7A4-4DC6-B66A-A2E5DF1FC244}"/>
              </a:ext>
            </a:extLst>
          </p:cNvPr>
          <p:cNvGrpSpPr/>
          <p:nvPr/>
        </p:nvGrpSpPr>
        <p:grpSpPr>
          <a:xfrm>
            <a:off x="1634185" y="2052377"/>
            <a:ext cx="5600423" cy="1286955"/>
            <a:chOff x="2072381" y="3133255"/>
            <a:chExt cx="7467231" cy="1715941"/>
          </a:xfrm>
        </p:grpSpPr>
        <p:sp>
          <p:nvSpPr>
            <p:cNvPr id="6" name="TextBox 5">
              <a:extLst>
                <a:ext uri="{FF2B5EF4-FFF2-40B4-BE49-F238E27FC236}">
                  <a16:creationId xmlns:a16="http://schemas.microsoft.com/office/drawing/2014/main" id="{50448C99-AB56-4BD6-B453-15424E022B57}"/>
                </a:ext>
              </a:extLst>
            </p:cNvPr>
            <p:cNvSpPr txBox="1"/>
            <p:nvPr/>
          </p:nvSpPr>
          <p:spPr>
            <a:xfrm>
              <a:off x="2217382" y="3133255"/>
              <a:ext cx="7177228" cy="800219"/>
            </a:xfrm>
            <a:prstGeom prst="rect">
              <a:avLst/>
            </a:prstGeom>
            <a:noFill/>
          </p:spPr>
          <p:txBody>
            <a:bodyPr wrap="square" rtlCol="0">
              <a:spAutoFit/>
            </a:bodyPr>
            <a:lstStyle/>
            <a:p>
              <a:pPr algn="ctr"/>
              <a:r>
                <a:rPr lang="en-US" sz="3300" b="1" dirty="0">
                  <a:solidFill>
                    <a:schemeClr val="bg1">
                      <a:lumMod val="85000"/>
                      <a:lumOff val="15000"/>
                    </a:schemeClr>
                  </a:solidFill>
                  <a:latin typeface="Avenir Next Demi Bold" panose="020B0703020202020204" pitchFamily="34" charset="0"/>
                </a:rPr>
                <a:t>We Must Be Committed </a:t>
              </a:r>
              <a:endParaRPr lang="en-US" sz="3300" b="1" dirty="0">
                <a:solidFill>
                  <a:schemeClr val="bg1"/>
                </a:solidFill>
                <a:latin typeface="Avenir Next Demi Bold" panose="020B0703020202020204" pitchFamily="34" charset="0"/>
              </a:endParaRPr>
            </a:p>
          </p:txBody>
        </p:sp>
        <p:sp>
          <p:nvSpPr>
            <p:cNvPr id="7" name="TextBox 6">
              <a:extLst>
                <a:ext uri="{FF2B5EF4-FFF2-40B4-BE49-F238E27FC236}">
                  <a16:creationId xmlns:a16="http://schemas.microsoft.com/office/drawing/2014/main" id="{61BFDF68-7ECA-40F9-A402-177B7F803560}"/>
                </a:ext>
              </a:extLst>
            </p:cNvPr>
            <p:cNvSpPr txBox="1"/>
            <p:nvPr/>
          </p:nvSpPr>
          <p:spPr>
            <a:xfrm>
              <a:off x="2072381" y="3902697"/>
              <a:ext cx="7467231" cy="946499"/>
            </a:xfrm>
            <a:prstGeom prst="rect">
              <a:avLst/>
            </a:prstGeom>
            <a:noFill/>
          </p:spPr>
          <p:txBody>
            <a:bodyPr wrap="square" rtlCol="0">
              <a:spAutoFit/>
            </a:bodyPr>
            <a:lstStyle/>
            <a:p>
              <a:pPr algn="ctr"/>
              <a:r>
                <a:rPr lang="en-US" sz="1500" dirty="0">
                  <a:solidFill>
                    <a:schemeClr val="bg1">
                      <a:lumMod val="85000"/>
                      <a:lumOff val="15000"/>
                    </a:schemeClr>
                  </a:solidFill>
                </a:rPr>
                <a:t>The goal of public health: reduce the rate of infant deaths caused by SIDS and SUID.</a:t>
              </a:r>
            </a:p>
            <a:p>
              <a:endParaRPr lang="en-US" sz="1013" dirty="0"/>
            </a:p>
          </p:txBody>
        </p:sp>
      </p:grpSp>
      <p:pic>
        <p:nvPicPr>
          <p:cNvPr id="13" name="Picture 12">
            <a:extLst>
              <a:ext uri="{FF2B5EF4-FFF2-40B4-BE49-F238E27FC236}">
                <a16:creationId xmlns:a16="http://schemas.microsoft.com/office/drawing/2014/main" id="{C1CC530F-0AD3-4BDC-A2E3-5A1F0D0E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394" y="4753497"/>
            <a:ext cx="557213" cy="195025"/>
          </a:xfrm>
          <a:prstGeom prst="rect">
            <a:avLst/>
          </a:prstGeom>
        </p:spPr>
      </p:pic>
    </p:spTree>
    <p:extLst>
      <p:ext uri="{BB962C8B-B14F-4D97-AF65-F5344CB8AC3E}">
        <p14:creationId xmlns:p14="http://schemas.microsoft.com/office/powerpoint/2010/main" val="45578747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CA57FF-7FDF-408E-81AC-5C5D53546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457" y="0"/>
            <a:ext cx="9144001" cy="5143501"/>
          </a:xfrm>
          <a:prstGeom prst="rect">
            <a:avLst/>
          </a:prstGeom>
        </p:spPr>
      </p:pic>
      <p:sp>
        <p:nvSpPr>
          <p:cNvPr id="6" name="TextBox 5">
            <a:extLst>
              <a:ext uri="{FF2B5EF4-FFF2-40B4-BE49-F238E27FC236}">
                <a16:creationId xmlns:a16="http://schemas.microsoft.com/office/drawing/2014/main" id="{F7221E91-302D-40F5-8EDE-B5FE30C0A1B5}"/>
              </a:ext>
            </a:extLst>
          </p:cNvPr>
          <p:cNvSpPr txBox="1"/>
          <p:nvPr/>
        </p:nvSpPr>
        <p:spPr>
          <a:xfrm>
            <a:off x="4189983" y="1350614"/>
            <a:ext cx="4307890" cy="2187202"/>
          </a:xfrm>
          <a:prstGeom prst="rect">
            <a:avLst/>
          </a:prstGeom>
          <a:noFill/>
        </p:spPr>
        <p:txBody>
          <a:bodyPr wrap="square" rtlCol="0">
            <a:spAutoFit/>
          </a:bodyPr>
          <a:lstStyle/>
          <a:p>
            <a:r>
              <a:rPr lang="en-US" sz="1500" dirty="0">
                <a:latin typeface="Avenir Next" panose="020B0503020202020204" pitchFamily="34" charset="0"/>
              </a:rPr>
              <a:t>We need </a:t>
            </a:r>
            <a:r>
              <a:rPr lang="en-US" sz="2100" b="1" dirty="0">
                <a:solidFill>
                  <a:srgbClr val="771116"/>
                </a:solidFill>
                <a:latin typeface="Avenir Next" panose="020B0503020202020204" pitchFamily="34" charset="0"/>
              </a:rPr>
              <a:t>new solutions</a:t>
            </a:r>
            <a:r>
              <a:rPr lang="en-US" sz="1500" dirty="0">
                <a:latin typeface="Avenir Next" panose="020B0503020202020204" pitchFamily="34" charset="0"/>
              </a:rPr>
              <a:t>, but those solutions will only be equitable, and they will only be trusted, if underrepresented people help build them. </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1500" dirty="0">
                <a:latin typeface="Avenir Next" panose="020B0503020202020204" pitchFamily="34" charset="0"/>
              </a:rPr>
              <a:t>We need to remember that it’s much harder to take something apart that has already been constructed.</a:t>
            </a:r>
          </a:p>
          <a:p>
            <a:pPr marL="214313" indent="-214313">
              <a:buFont typeface="Arial" panose="020B0604020202020204" pitchFamily="34" charset="0"/>
              <a:buChar char="•"/>
            </a:pPr>
            <a:endParaRPr lang="en-US" sz="1013" dirty="0">
              <a:latin typeface="Avenir Next" panose="020B0503020202020204" pitchFamily="34" charset="0"/>
            </a:endParaRPr>
          </a:p>
        </p:txBody>
      </p:sp>
      <p:pic>
        <p:nvPicPr>
          <p:cNvPr id="10" name="Picture 9">
            <a:extLst>
              <a:ext uri="{FF2B5EF4-FFF2-40B4-BE49-F238E27FC236}">
                <a16:creationId xmlns:a16="http://schemas.microsoft.com/office/drawing/2014/main" id="{A238C7C0-1068-4F4C-A2F2-2832F4184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697" y="4735833"/>
            <a:ext cx="638692" cy="238445"/>
          </a:xfrm>
          <a:prstGeom prst="rect">
            <a:avLst/>
          </a:prstGeom>
        </p:spPr>
      </p:pic>
      <p:sp>
        <p:nvSpPr>
          <p:cNvPr id="5" name="Title 1">
            <a:extLst>
              <a:ext uri="{FF2B5EF4-FFF2-40B4-BE49-F238E27FC236}">
                <a16:creationId xmlns:a16="http://schemas.microsoft.com/office/drawing/2014/main" id="{642B354F-DD68-44E2-A3AA-56F80A60AC6A}"/>
              </a:ext>
            </a:extLst>
          </p:cNvPr>
          <p:cNvSpPr>
            <a:spLocks noGrp="1"/>
          </p:cNvSpPr>
          <p:nvPr>
            <p:ph type="title"/>
          </p:nvPr>
        </p:nvSpPr>
        <p:spPr>
          <a:xfrm>
            <a:off x="4189983" y="302419"/>
            <a:ext cx="4836319" cy="994172"/>
          </a:xfrm>
        </p:spPr>
        <p:txBody>
          <a:bodyPr>
            <a:normAutofit fontScale="90000"/>
          </a:bodyPr>
          <a:lstStyle/>
          <a:p>
            <a:r>
              <a:rPr lang="en-US" b="1" dirty="0">
                <a:solidFill>
                  <a:srgbClr val="771116"/>
                </a:solidFill>
                <a:latin typeface="Avenir Next Demi Bold" panose="020B0703020202020204" pitchFamily="34" charset="0"/>
              </a:rPr>
              <a:t>We Must Work Together</a:t>
            </a:r>
          </a:p>
        </p:txBody>
      </p:sp>
    </p:spTree>
    <p:extLst>
      <p:ext uri="{BB962C8B-B14F-4D97-AF65-F5344CB8AC3E}">
        <p14:creationId xmlns:p14="http://schemas.microsoft.com/office/powerpoint/2010/main" val="292190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CF15F78-0E5B-4D0A-A200-7259478C679A}"/>
              </a:ext>
            </a:extLst>
          </p:cNvPr>
          <p:cNvSpPr>
            <a:spLocks noGrp="1"/>
          </p:cNvSpPr>
          <p:nvPr>
            <p:ph type="title"/>
          </p:nvPr>
        </p:nvSpPr>
        <p:spPr>
          <a:xfrm>
            <a:off x="542093" y="464811"/>
            <a:ext cx="7886700" cy="994172"/>
          </a:xfrm>
        </p:spPr>
        <p:txBody>
          <a:bodyPr/>
          <a:lstStyle/>
          <a:p>
            <a:r>
              <a:rPr lang="en-US" b="1" dirty="0">
                <a:solidFill>
                  <a:srgbClr val="771116"/>
                </a:solidFill>
                <a:latin typeface="Avenir Next Demi Bold" panose="020B0703020202020204" pitchFamily="34" charset="0"/>
              </a:rPr>
              <a:t>Community Outreach</a:t>
            </a:r>
          </a:p>
        </p:txBody>
      </p:sp>
      <p:pic>
        <p:nvPicPr>
          <p:cNvPr id="5" name="Content Placeholder 4">
            <a:extLst>
              <a:ext uri="{FF2B5EF4-FFF2-40B4-BE49-F238E27FC236}">
                <a16:creationId xmlns:a16="http://schemas.microsoft.com/office/drawing/2014/main" id="{18F79E85-6154-42F4-B7FF-A13E6EC94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pic>
        <p:nvPicPr>
          <p:cNvPr id="10" name="Picture 9">
            <a:extLst>
              <a:ext uri="{FF2B5EF4-FFF2-40B4-BE49-F238E27FC236}">
                <a16:creationId xmlns:a16="http://schemas.microsoft.com/office/drawing/2014/main" id="{F5ED97BF-DA31-4EED-9077-242ABC6E8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18"/>
            <a:ext cx="9144000" cy="5143500"/>
          </a:xfrm>
          <a:prstGeom prst="rect">
            <a:avLst/>
          </a:prstGeom>
        </p:spPr>
      </p:pic>
      <p:sp>
        <p:nvSpPr>
          <p:cNvPr id="7" name="TextBox 6">
            <a:extLst>
              <a:ext uri="{FF2B5EF4-FFF2-40B4-BE49-F238E27FC236}">
                <a16:creationId xmlns:a16="http://schemas.microsoft.com/office/drawing/2014/main" id="{089FBE0E-552B-4ED1-8864-6E39E9D8044B}"/>
              </a:ext>
            </a:extLst>
          </p:cNvPr>
          <p:cNvSpPr txBox="1"/>
          <p:nvPr/>
        </p:nvSpPr>
        <p:spPr>
          <a:xfrm>
            <a:off x="542093" y="801096"/>
            <a:ext cx="4307890" cy="3202864"/>
          </a:xfrm>
          <a:prstGeom prst="rect">
            <a:avLst/>
          </a:prstGeom>
          <a:noFill/>
        </p:spPr>
        <p:txBody>
          <a:bodyPr wrap="square" rtlCol="0">
            <a:spAutoFit/>
          </a:bodyPr>
          <a:lstStyle/>
          <a:p>
            <a:r>
              <a:rPr lang="en-US" sz="1500" dirty="0">
                <a:latin typeface="Avenir Next" panose="020B0503020202020204" pitchFamily="34" charset="0"/>
              </a:rPr>
              <a:t>We do this best through community outreach that engages third parties already active within these communities. </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2100" b="1" dirty="0">
                <a:solidFill>
                  <a:srgbClr val="771116"/>
                </a:solidFill>
                <a:latin typeface="Avenir Next" panose="020B0503020202020204" pitchFamily="34" charset="0"/>
              </a:rPr>
              <a:t>Community health workers, home visitors and doulas </a:t>
            </a:r>
            <a:r>
              <a:rPr lang="en-US" sz="1500" dirty="0">
                <a:latin typeface="Avenir Next" panose="020B0503020202020204" pitchFamily="34" charset="0"/>
              </a:rPr>
              <a:t>all serve as trusted third parties who can connect with and inspire safe sleep community champions.  </a:t>
            </a:r>
          </a:p>
          <a:p>
            <a:pPr marL="214313" indent="-214313">
              <a:buFont typeface="Arial" panose="020B0604020202020204" pitchFamily="34" charset="0"/>
              <a:buChar char="•"/>
            </a:pPr>
            <a:endParaRPr lang="en-US" sz="1500" dirty="0">
              <a:latin typeface="Avenir Next" panose="020B0503020202020204" pitchFamily="34" charset="0"/>
            </a:endParaRPr>
          </a:p>
          <a:p>
            <a:r>
              <a:rPr lang="en-US" sz="1500" dirty="0">
                <a:latin typeface="Avenir Next" panose="020B0503020202020204" pitchFamily="34" charset="0"/>
              </a:rPr>
              <a:t>Tapping into those community voices from the outset is especially important as we seek to uncover what has not worked</a:t>
            </a:r>
          </a:p>
          <a:p>
            <a:pPr marL="214313" indent="-214313">
              <a:buFont typeface="Arial" panose="020B0604020202020204" pitchFamily="34" charset="0"/>
              <a:buChar char="•"/>
            </a:pPr>
            <a:endParaRPr lang="en-US" sz="1013" dirty="0"/>
          </a:p>
        </p:txBody>
      </p:sp>
      <p:pic>
        <p:nvPicPr>
          <p:cNvPr id="8" name="Picture 7">
            <a:extLst>
              <a:ext uri="{FF2B5EF4-FFF2-40B4-BE49-F238E27FC236}">
                <a16:creationId xmlns:a16="http://schemas.microsoft.com/office/drawing/2014/main" id="{0F59B2AC-5A76-4EE3-A9FE-665BB6941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373824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A4A4A6-FE6D-41FA-9942-85C391BBB1FD}"/>
              </a:ext>
            </a:extLst>
          </p:cNvPr>
          <p:cNvSpPr>
            <a:spLocks noGrp="1"/>
          </p:cNvSpPr>
          <p:nvPr>
            <p:ph type="title"/>
          </p:nvPr>
        </p:nvSpPr>
        <p:spPr/>
        <p:txBody>
          <a:bodyPr/>
          <a:lstStyle/>
          <a:p>
            <a:r>
              <a:rPr lang="en-US" b="1" dirty="0">
                <a:solidFill>
                  <a:srgbClr val="771116"/>
                </a:solidFill>
                <a:latin typeface="Avenir Next Demi Bold" panose="020B0703020202020204" pitchFamily="34" charset="0"/>
              </a:rPr>
              <a:t>Barriers to Conversations</a:t>
            </a:r>
          </a:p>
        </p:txBody>
      </p:sp>
      <p:pic>
        <p:nvPicPr>
          <p:cNvPr id="5" name="Content Placeholder 4">
            <a:extLst>
              <a:ext uri="{FF2B5EF4-FFF2-40B4-BE49-F238E27FC236}">
                <a16:creationId xmlns:a16="http://schemas.microsoft.com/office/drawing/2014/main" id="{35CBA1FD-3EBE-40D8-B13A-4CDA67D95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pic>
        <p:nvPicPr>
          <p:cNvPr id="9" name="Picture 8">
            <a:extLst>
              <a:ext uri="{FF2B5EF4-FFF2-40B4-BE49-F238E27FC236}">
                <a16:creationId xmlns:a16="http://schemas.microsoft.com/office/drawing/2014/main" id="{F689F76B-1C94-468E-BD55-96A0980C4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21680" cy="5187195"/>
          </a:xfrm>
          <a:prstGeom prst="rect">
            <a:avLst/>
          </a:prstGeom>
        </p:spPr>
      </p:pic>
      <p:sp>
        <p:nvSpPr>
          <p:cNvPr id="6" name="Rectangle 5">
            <a:extLst>
              <a:ext uri="{FF2B5EF4-FFF2-40B4-BE49-F238E27FC236}">
                <a16:creationId xmlns:a16="http://schemas.microsoft.com/office/drawing/2014/main" id="{CF9CA4D9-9817-4D87-BF76-9ECF950B95E5}"/>
              </a:ext>
            </a:extLst>
          </p:cNvPr>
          <p:cNvSpPr/>
          <p:nvPr/>
        </p:nvSpPr>
        <p:spPr>
          <a:xfrm>
            <a:off x="628650" y="609674"/>
            <a:ext cx="4572000" cy="3924151"/>
          </a:xfrm>
          <a:prstGeom prst="rect">
            <a:avLst/>
          </a:prstGeom>
        </p:spPr>
        <p:txBody>
          <a:bodyPr>
            <a:spAutoFit/>
          </a:bodyPr>
          <a:lstStyle/>
          <a:p>
            <a:r>
              <a:rPr lang="en-US" sz="1500" dirty="0">
                <a:latin typeface="Avenir Next" panose="020B0503020202020204"/>
              </a:rPr>
              <a:t>Many mothers believe that their bed is the safest place for their baby. </a:t>
            </a:r>
          </a:p>
          <a:p>
            <a:endParaRPr lang="en-US" sz="1500" dirty="0">
              <a:latin typeface="Avenir Next" panose="020B0503020202020204"/>
            </a:endParaRPr>
          </a:p>
          <a:p>
            <a:r>
              <a:rPr lang="en-US" sz="1500" dirty="0">
                <a:latin typeface="Avenir Next" panose="020B0503020202020204"/>
              </a:rPr>
              <a:t>These same mothers may live in communities where gun violence is common and burglary expected. </a:t>
            </a:r>
          </a:p>
          <a:p>
            <a:endParaRPr lang="en-US" sz="1500" dirty="0">
              <a:latin typeface="Avenir Next" panose="020B0503020202020204"/>
            </a:endParaRPr>
          </a:p>
          <a:p>
            <a:r>
              <a:rPr lang="en-US" sz="1500" dirty="0">
                <a:latin typeface="Avenir Next" panose="020B0503020202020204"/>
              </a:rPr>
              <a:t>Other mothers may not be able to afford a separate bed for their baby. These are their experiences. </a:t>
            </a:r>
          </a:p>
          <a:p>
            <a:endParaRPr lang="en-US" sz="1500" b="1" dirty="0">
              <a:latin typeface="Avenir Next" panose="020B0503020202020204"/>
            </a:endParaRPr>
          </a:p>
          <a:p>
            <a:r>
              <a:rPr lang="en-US" sz="2100" b="1" dirty="0">
                <a:solidFill>
                  <a:srgbClr val="771116"/>
                </a:solidFill>
                <a:latin typeface="Avenir Next" panose="020B0503020202020204"/>
              </a:rPr>
              <a:t>These are the barriers to productive safe sleep conversations that must be addressed. </a:t>
            </a:r>
          </a:p>
        </p:txBody>
      </p:sp>
      <p:pic>
        <p:nvPicPr>
          <p:cNvPr id="7" name="Picture 6">
            <a:extLst>
              <a:ext uri="{FF2B5EF4-FFF2-40B4-BE49-F238E27FC236}">
                <a16:creationId xmlns:a16="http://schemas.microsoft.com/office/drawing/2014/main" id="{CB692648-7834-40D2-A8E3-F9C560746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1241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860E-A38A-C248-A6DE-6224577530C3}"/>
              </a:ext>
            </a:extLst>
          </p:cNvPr>
          <p:cNvSpPr>
            <a:spLocks noGrp="1"/>
          </p:cNvSpPr>
          <p:nvPr>
            <p:ph type="title"/>
          </p:nvPr>
        </p:nvSpPr>
        <p:spPr>
          <a:xfrm>
            <a:off x="515126" y="865180"/>
            <a:ext cx="2400300" cy="3345872"/>
          </a:xfrm>
        </p:spPr>
        <p:txBody>
          <a:bodyPr>
            <a:normAutofit/>
          </a:bodyPr>
          <a:lstStyle/>
          <a:p>
            <a:r>
              <a:rPr lang="en-US" dirty="0">
                <a:solidFill>
                  <a:schemeClr val="bg1"/>
                </a:solidFill>
              </a:rPr>
              <a:t>United States ranks 33rd among countries</a:t>
            </a:r>
          </a:p>
        </p:txBody>
      </p:sp>
      <p:sp>
        <p:nvSpPr>
          <p:cNvPr id="3" name="Content Placeholder 2">
            <a:extLst>
              <a:ext uri="{FF2B5EF4-FFF2-40B4-BE49-F238E27FC236}">
                <a16:creationId xmlns:a16="http://schemas.microsoft.com/office/drawing/2014/main" id="{3C92D9DE-2D9C-284C-BFDE-2A8667685186}"/>
              </a:ext>
            </a:extLst>
          </p:cNvPr>
          <p:cNvSpPr>
            <a:spLocks noGrp="1"/>
          </p:cNvSpPr>
          <p:nvPr>
            <p:ph idx="1"/>
          </p:nvPr>
        </p:nvSpPr>
        <p:spPr>
          <a:xfrm>
            <a:off x="707792" y="443509"/>
            <a:ext cx="4542938" cy="4189214"/>
          </a:xfrm>
        </p:spPr>
        <p:txBody>
          <a:bodyPr anchor="ctr">
            <a:normAutofit/>
          </a:bodyPr>
          <a:lstStyle/>
          <a:p>
            <a:r>
              <a:rPr lang="en-US" dirty="0"/>
              <a:t>The infant mortality rate in the United States ranks 33rd among countries belonging to the Organization for Economic Cooperation and Development</a:t>
            </a:r>
          </a:p>
          <a:p>
            <a:r>
              <a:rPr lang="en-US" dirty="0"/>
              <a:t>There are persistent racial and ethnic disparities, with non-Hispanic black infants dying at a rate 2 to 3 times that of non-Hispanic white infants</a:t>
            </a:r>
            <a:endParaRPr lang="en-US" b="1" baseline="30000" dirty="0"/>
          </a:p>
          <a:p>
            <a:endParaRPr lang="en-US" dirty="0"/>
          </a:p>
        </p:txBody>
      </p:sp>
      <p:sp>
        <p:nvSpPr>
          <p:cNvPr id="4" name="TextBox 3">
            <a:extLst>
              <a:ext uri="{FF2B5EF4-FFF2-40B4-BE49-F238E27FC236}">
                <a16:creationId xmlns:a16="http://schemas.microsoft.com/office/drawing/2014/main" id="{7D633449-8521-074A-B209-486AE4FCF025}"/>
              </a:ext>
            </a:extLst>
          </p:cNvPr>
          <p:cNvSpPr txBox="1"/>
          <p:nvPr/>
        </p:nvSpPr>
        <p:spPr>
          <a:xfrm>
            <a:off x="707792" y="3688476"/>
            <a:ext cx="7728416" cy="1231940"/>
          </a:xfrm>
          <a:prstGeom prst="rect">
            <a:avLst/>
          </a:prstGeom>
          <a:noFill/>
        </p:spPr>
        <p:txBody>
          <a:bodyPr wrap="square" rtlCol="0">
            <a:spAutoFit/>
          </a:bodyPr>
          <a:lstStyle/>
          <a:p>
            <a:pPr>
              <a:spcAft>
                <a:spcPts val="450"/>
              </a:spcAft>
            </a:pPr>
            <a:r>
              <a:rPr lang="en-US" sz="1013" b="1">
                <a:hlinkClick r:id="rId2" tooltip="View reference 1 in text"/>
              </a:rPr>
              <a:t>↵</a:t>
            </a:r>
            <a:r>
              <a:rPr lang="en-US" sz="900"/>
              <a:t>Organization for Economic Cooperation and Development. Infant mortality rates. 2019. Available at: </a:t>
            </a:r>
            <a:r>
              <a:rPr lang="en-US" sz="900">
                <a:hlinkClick r:id="rId3"/>
              </a:rPr>
              <a:t>https://data.oecd.org/healthstat/infant-mortality-rates.htm</a:t>
            </a:r>
            <a:r>
              <a:rPr lang="en-US" sz="900"/>
              <a:t>. Accessed July 8, 2019</a:t>
            </a:r>
          </a:p>
          <a:p>
            <a:pPr fontAlgn="base">
              <a:spcAft>
                <a:spcPts val="450"/>
              </a:spcAft>
            </a:pPr>
            <a:r>
              <a:rPr lang="en-US" sz="900"/>
              <a:t>Mathews  TJ, Driscoll  A,</a:t>
            </a:r>
            <a:r>
              <a:rPr lang="en-US" sz="900" i="1"/>
              <a:t>Trends in Infant Mortality in the United States, 2005-2014</a:t>
            </a:r>
            <a:r>
              <a:rPr lang="en-US" sz="900"/>
              <a:t>. Washington, DC: National Center for Health Statistics; 2017</a:t>
            </a:r>
          </a:p>
          <a:p>
            <a:pPr fontAlgn="base">
              <a:spcAft>
                <a:spcPts val="450"/>
              </a:spcAft>
            </a:pPr>
            <a:r>
              <a:rPr lang="en-US" sz="900" b="1">
                <a:hlinkClick r:id="rId4"/>
              </a:rPr>
              <a:t>Google Scholar</a:t>
            </a:r>
            <a:endParaRPr lang="en-US" sz="900"/>
          </a:p>
          <a:p>
            <a:pPr>
              <a:spcAft>
                <a:spcPts val="450"/>
              </a:spcAft>
            </a:pPr>
            <a:endParaRPr lang="en-US" sz="1013"/>
          </a:p>
          <a:p>
            <a:pPr>
              <a:spcAft>
                <a:spcPts val="450"/>
              </a:spcAft>
            </a:pPr>
            <a:endParaRPr lang="en-US" sz="1013"/>
          </a:p>
        </p:txBody>
      </p:sp>
      <p:sp>
        <p:nvSpPr>
          <p:cNvPr id="8" name="TextBox 7">
            <a:extLst>
              <a:ext uri="{FF2B5EF4-FFF2-40B4-BE49-F238E27FC236}">
                <a16:creationId xmlns:a16="http://schemas.microsoft.com/office/drawing/2014/main" id="{B616A8E6-6865-974E-A11C-8D90A53FD2C2}"/>
              </a:ext>
            </a:extLst>
          </p:cNvPr>
          <p:cNvSpPr txBox="1"/>
          <p:nvPr/>
        </p:nvSpPr>
        <p:spPr>
          <a:xfrm>
            <a:off x="103695" y="369738"/>
            <a:ext cx="8936609" cy="461665"/>
          </a:xfrm>
          <a:prstGeom prst="rect">
            <a:avLst/>
          </a:prstGeom>
          <a:noFill/>
        </p:spPr>
        <p:txBody>
          <a:bodyPr wrap="square" rtlCol="0">
            <a:spAutoFit/>
          </a:bodyPr>
          <a:lstStyle/>
          <a:p>
            <a:pPr algn="ctr"/>
            <a:r>
              <a:rPr lang="en-US" sz="2400" b="1" dirty="0">
                <a:solidFill>
                  <a:srgbClr val="771116"/>
                </a:solidFill>
                <a:latin typeface="Avenir Next Demi Bold" panose="020B0703020202020204" pitchFamily="34" charset="0"/>
              </a:rPr>
              <a:t>United States Ranks 33</a:t>
            </a:r>
            <a:r>
              <a:rPr lang="en-US" sz="2400" b="1" baseline="30000" dirty="0">
                <a:solidFill>
                  <a:srgbClr val="771116"/>
                </a:solidFill>
                <a:latin typeface="Avenir Next Demi Bold" panose="020B0703020202020204" pitchFamily="34" charset="0"/>
              </a:rPr>
              <a:t>rd</a:t>
            </a:r>
            <a:r>
              <a:rPr lang="en-US" sz="2400" b="1" dirty="0">
                <a:solidFill>
                  <a:srgbClr val="771116"/>
                </a:solidFill>
                <a:latin typeface="Avenir Next Demi Bold" panose="020B0703020202020204" pitchFamily="34" charset="0"/>
              </a:rPr>
              <a:t> among Countries </a:t>
            </a:r>
          </a:p>
        </p:txBody>
      </p:sp>
      <p:pic>
        <p:nvPicPr>
          <p:cNvPr id="10" name="Picture 9" descr="A person standing in a living room with a christmas tree&#10;&#10;Description automatically generated">
            <a:extLst>
              <a:ext uri="{FF2B5EF4-FFF2-40B4-BE49-F238E27FC236}">
                <a16:creationId xmlns:a16="http://schemas.microsoft.com/office/drawing/2014/main" id="{D87501C2-40D0-5248-948F-4F7C1D2F3EFE}"/>
              </a:ext>
            </a:extLst>
          </p:cNvPr>
          <p:cNvPicPr>
            <a:picLocks noChangeAspect="1"/>
          </p:cNvPicPr>
          <p:nvPr/>
        </p:nvPicPr>
        <p:blipFill rotWithShape="1">
          <a:blip r:embed="rId5">
            <a:extLst>
              <a:ext uri="{28A0092B-C50C-407E-A947-70E740481C1C}">
                <a14:useLocalDpi xmlns:a14="http://schemas.microsoft.com/office/drawing/2010/main" val="0"/>
              </a:ext>
            </a:extLst>
          </a:blip>
          <a:srcRect l="9261" t="1" b="2495"/>
          <a:stretch/>
        </p:blipFill>
        <p:spPr>
          <a:xfrm>
            <a:off x="5775748" y="1215237"/>
            <a:ext cx="2660460" cy="2023199"/>
          </a:xfrm>
          <a:prstGeom prst="rect">
            <a:avLst/>
          </a:prstGeom>
        </p:spPr>
      </p:pic>
    </p:spTree>
    <p:extLst>
      <p:ext uri="{BB962C8B-B14F-4D97-AF65-F5344CB8AC3E}">
        <p14:creationId xmlns:p14="http://schemas.microsoft.com/office/powerpoint/2010/main" val="741368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5856A2-26DF-496A-B262-2613BEE92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55D28E8E-FB5F-4F99-9C8F-99AC4822E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6F47492B-2E09-4DD7-9463-482251D3DE77}"/>
              </a:ext>
            </a:extLst>
          </p:cNvPr>
          <p:cNvSpPr/>
          <p:nvPr/>
        </p:nvSpPr>
        <p:spPr>
          <a:xfrm>
            <a:off x="410036" y="1404222"/>
            <a:ext cx="4572000" cy="1846659"/>
          </a:xfrm>
          <a:prstGeom prst="rect">
            <a:avLst/>
          </a:prstGeom>
        </p:spPr>
        <p:txBody>
          <a:bodyPr>
            <a:spAutoFit/>
          </a:bodyPr>
          <a:lstStyle/>
          <a:p>
            <a:r>
              <a:rPr lang="en-US" sz="1500" dirty="0">
                <a:solidFill>
                  <a:schemeClr val="tx1">
                    <a:lumMod val="65000"/>
                    <a:lumOff val="35000"/>
                  </a:schemeClr>
                </a:solidFill>
                <a:latin typeface="Avenir Next" panose="020B0503020202020204"/>
              </a:rPr>
              <a:t>When health professionals initiate conversations that stem from a sincere desire to understand these barriers, they come closer to </a:t>
            </a:r>
            <a:r>
              <a:rPr lang="en-US" sz="2100" b="1" dirty="0">
                <a:solidFill>
                  <a:srgbClr val="771116"/>
                </a:solidFill>
                <a:latin typeface="Avenir Next" panose="020B0503020202020204"/>
              </a:rPr>
              <a:t>achieving the authentic relationships needed for productive conversations.</a:t>
            </a:r>
            <a:endParaRPr lang="en-US" sz="1500" b="1" dirty="0">
              <a:solidFill>
                <a:srgbClr val="771116"/>
              </a:solidFill>
              <a:latin typeface="Avenir Next" panose="020B0503020202020204"/>
            </a:endParaRPr>
          </a:p>
        </p:txBody>
      </p:sp>
      <p:pic>
        <p:nvPicPr>
          <p:cNvPr id="9" name="Picture 8">
            <a:extLst>
              <a:ext uri="{FF2B5EF4-FFF2-40B4-BE49-F238E27FC236}">
                <a16:creationId xmlns:a16="http://schemas.microsoft.com/office/drawing/2014/main" id="{DACB928A-7D3E-4FBB-9235-CC8CC4121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691" y="4735833"/>
            <a:ext cx="638692" cy="238445"/>
          </a:xfrm>
          <a:prstGeom prst="rect">
            <a:avLst/>
          </a:prstGeom>
        </p:spPr>
      </p:pic>
    </p:spTree>
    <p:extLst>
      <p:ext uri="{BB962C8B-B14F-4D97-AF65-F5344CB8AC3E}">
        <p14:creationId xmlns:p14="http://schemas.microsoft.com/office/powerpoint/2010/main" val="89926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AFC74C-DFC9-4422-8435-FE8E93A925D2}"/>
              </a:ext>
            </a:extLst>
          </p:cNvPr>
          <p:cNvSpPr/>
          <p:nvPr/>
        </p:nvSpPr>
        <p:spPr>
          <a:xfrm>
            <a:off x="3458295" y="0"/>
            <a:ext cx="5685705" cy="5143500"/>
          </a:xfrm>
          <a:prstGeom prst="rect">
            <a:avLst/>
          </a:prstGeom>
          <a:solidFill>
            <a:srgbClr val="771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Picture 3">
            <a:extLst>
              <a:ext uri="{FF2B5EF4-FFF2-40B4-BE49-F238E27FC236}">
                <a16:creationId xmlns:a16="http://schemas.microsoft.com/office/drawing/2014/main" id="{C7615950-64B8-40CD-9E31-E4F2989C2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705" y="0"/>
            <a:ext cx="9144000" cy="5143500"/>
          </a:xfrm>
          <a:prstGeom prst="rect">
            <a:avLst/>
          </a:prstGeom>
        </p:spPr>
      </p:pic>
      <p:sp>
        <p:nvSpPr>
          <p:cNvPr id="6" name="TextBox 5">
            <a:extLst>
              <a:ext uri="{FF2B5EF4-FFF2-40B4-BE49-F238E27FC236}">
                <a16:creationId xmlns:a16="http://schemas.microsoft.com/office/drawing/2014/main" id="{F5FCF7CF-5F6B-4622-AD6C-359D1C26DC38}"/>
              </a:ext>
            </a:extLst>
          </p:cNvPr>
          <p:cNvSpPr txBox="1"/>
          <p:nvPr/>
        </p:nvSpPr>
        <p:spPr>
          <a:xfrm>
            <a:off x="4107759" y="310023"/>
            <a:ext cx="4607719" cy="1754326"/>
          </a:xfrm>
          <a:prstGeom prst="rect">
            <a:avLst/>
          </a:prstGeom>
          <a:noFill/>
        </p:spPr>
        <p:txBody>
          <a:bodyPr wrap="square" rtlCol="0">
            <a:spAutoFit/>
          </a:bodyPr>
          <a:lstStyle/>
          <a:p>
            <a:r>
              <a:rPr lang="en-US" sz="3600" b="1" dirty="0">
                <a:solidFill>
                  <a:schemeClr val="bg1"/>
                </a:solidFill>
                <a:latin typeface="Avenir Next Demi Bold" panose="020B0703020202020204" pitchFamily="34" charset="0"/>
              </a:rPr>
              <a:t>Work to connect with parents and caregivers</a:t>
            </a:r>
          </a:p>
        </p:txBody>
      </p:sp>
      <p:sp>
        <p:nvSpPr>
          <p:cNvPr id="7" name="TextBox 6">
            <a:extLst>
              <a:ext uri="{FF2B5EF4-FFF2-40B4-BE49-F238E27FC236}">
                <a16:creationId xmlns:a16="http://schemas.microsoft.com/office/drawing/2014/main" id="{C507DE8D-5263-4B86-9C7A-09490B316295}"/>
              </a:ext>
            </a:extLst>
          </p:cNvPr>
          <p:cNvSpPr txBox="1"/>
          <p:nvPr/>
        </p:nvSpPr>
        <p:spPr>
          <a:xfrm>
            <a:off x="4147203" y="2064349"/>
            <a:ext cx="4307890" cy="2585323"/>
          </a:xfrm>
          <a:prstGeom prst="rect">
            <a:avLst/>
          </a:prstGeom>
          <a:noFill/>
        </p:spPr>
        <p:txBody>
          <a:bodyPr wrap="square" rtlCol="0">
            <a:spAutoFit/>
          </a:bodyPr>
          <a:lstStyle/>
          <a:p>
            <a:pPr marL="214313" indent="-214313">
              <a:buFont typeface="Arial" panose="020B0604020202020204" pitchFamily="34" charset="0"/>
              <a:buChar char="•"/>
            </a:pPr>
            <a:r>
              <a:rPr lang="en-US" sz="1800" b="1" dirty="0">
                <a:solidFill>
                  <a:schemeClr val="bg1"/>
                </a:solidFill>
                <a:latin typeface="Avenir Next" panose="020B0503020202020204" pitchFamily="34" charset="0"/>
              </a:rPr>
              <a:t>Recognize your own implicit bias </a:t>
            </a:r>
          </a:p>
          <a:p>
            <a:pPr marL="214313" indent="-214313">
              <a:buFont typeface="Arial" panose="020B0604020202020204" pitchFamily="34" charset="0"/>
              <a:buChar char="•"/>
            </a:pPr>
            <a:endParaRPr lang="en-US" sz="1800" b="1" dirty="0">
              <a:solidFill>
                <a:schemeClr val="bg1"/>
              </a:solidFill>
              <a:latin typeface="Avenir Next" panose="020B0503020202020204" pitchFamily="34" charset="0"/>
            </a:endParaRPr>
          </a:p>
          <a:p>
            <a:pPr marL="214313" indent="-214313">
              <a:buFont typeface="Arial" panose="020B0604020202020204" pitchFamily="34" charset="0"/>
              <a:buChar char="•"/>
            </a:pPr>
            <a:r>
              <a:rPr lang="en-US" sz="1800" b="1" dirty="0">
                <a:solidFill>
                  <a:schemeClr val="bg1"/>
                </a:solidFill>
                <a:latin typeface="Avenir Next" panose="020B0503020202020204" pitchFamily="34" charset="0"/>
              </a:rPr>
              <a:t>Understand implicit bias of others </a:t>
            </a:r>
          </a:p>
          <a:p>
            <a:pPr marL="214313" indent="-214313">
              <a:buFont typeface="Arial" panose="020B0604020202020204" pitchFamily="34" charset="0"/>
              <a:buChar char="•"/>
            </a:pPr>
            <a:endParaRPr lang="en-US" sz="1800" b="1" dirty="0">
              <a:solidFill>
                <a:schemeClr val="bg1"/>
              </a:solidFill>
              <a:latin typeface="Avenir Next" panose="020B0503020202020204" pitchFamily="34" charset="0"/>
            </a:endParaRPr>
          </a:p>
          <a:p>
            <a:pPr marL="214313" indent="-214313">
              <a:buFont typeface="Arial" panose="020B0604020202020204" pitchFamily="34" charset="0"/>
              <a:buChar char="•"/>
            </a:pPr>
            <a:r>
              <a:rPr lang="en-US" sz="1800" b="1" dirty="0">
                <a:solidFill>
                  <a:schemeClr val="bg1"/>
                </a:solidFill>
                <a:latin typeface="Avenir Next" panose="020B0503020202020204" pitchFamily="34" charset="0"/>
              </a:rPr>
              <a:t>Be Honest</a:t>
            </a:r>
          </a:p>
          <a:p>
            <a:pPr marL="214313" indent="-214313">
              <a:buFont typeface="Arial" panose="020B0604020202020204" pitchFamily="34" charset="0"/>
              <a:buChar char="•"/>
            </a:pPr>
            <a:endParaRPr lang="en-US" sz="1800" b="1" dirty="0">
              <a:solidFill>
                <a:schemeClr val="bg1"/>
              </a:solidFill>
              <a:latin typeface="Avenir Next" panose="020B0503020202020204" pitchFamily="34" charset="0"/>
            </a:endParaRPr>
          </a:p>
          <a:p>
            <a:pPr marL="214313" indent="-214313">
              <a:buFont typeface="Arial" panose="020B0604020202020204" pitchFamily="34" charset="0"/>
              <a:buChar char="•"/>
            </a:pPr>
            <a:r>
              <a:rPr lang="en-US" sz="1800" b="1" dirty="0">
                <a:solidFill>
                  <a:schemeClr val="bg1"/>
                </a:solidFill>
                <a:latin typeface="Avenir Next" panose="020B0503020202020204" pitchFamily="34" charset="0"/>
              </a:rPr>
              <a:t>Be Sincere</a:t>
            </a:r>
          </a:p>
          <a:p>
            <a:pPr marL="214313" indent="-214313">
              <a:buFont typeface="Arial" panose="020B0604020202020204" pitchFamily="34" charset="0"/>
              <a:buChar char="•"/>
            </a:pPr>
            <a:endParaRPr lang="en-US" sz="1800" b="1" dirty="0">
              <a:solidFill>
                <a:schemeClr val="bg1"/>
              </a:solidFill>
              <a:latin typeface="Avenir Next" panose="020B0503020202020204" pitchFamily="34" charset="0"/>
            </a:endParaRPr>
          </a:p>
          <a:p>
            <a:pPr marL="214313" indent="-214313">
              <a:buFont typeface="Arial" panose="020B0604020202020204" pitchFamily="34" charset="0"/>
              <a:buChar char="•"/>
            </a:pPr>
            <a:r>
              <a:rPr lang="en-US" sz="1800" b="1" dirty="0">
                <a:solidFill>
                  <a:schemeClr val="bg1"/>
                </a:solidFill>
                <a:latin typeface="Avenir Next" panose="020B0503020202020204" pitchFamily="34" charset="0"/>
              </a:rPr>
              <a:t>Be Committed</a:t>
            </a:r>
          </a:p>
        </p:txBody>
      </p:sp>
      <p:pic>
        <p:nvPicPr>
          <p:cNvPr id="12" name="Picture 11">
            <a:extLst>
              <a:ext uri="{FF2B5EF4-FFF2-40B4-BE49-F238E27FC236}">
                <a16:creationId xmlns:a16="http://schemas.microsoft.com/office/drawing/2014/main" id="{18F10D24-739C-41D6-9C0D-398C09A96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619" y="4717677"/>
            <a:ext cx="557213" cy="195025"/>
          </a:xfrm>
          <a:prstGeom prst="rect">
            <a:avLst/>
          </a:prstGeom>
        </p:spPr>
      </p:pic>
    </p:spTree>
    <p:extLst>
      <p:ext uri="{BB962C8B-B14F-4D97-AF65-F5344CB8AC3E}">
        <p14:creationId xmlns:p14="http://schemas.microsoft.com/office/powerpoint/2010/main" val="32059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DA33FA-0F5C-433E-9DDC-18BE6EE38AF6}"/>
              </a:ext>
            </a:extLst>
          </p:cNvPr>
          <p:cNvSpPr/>
          <p:nvPr/>
        </p:nvSpPr>
        <p:spPr>
          <a:xfrm>
            <a:off x="0" y="0"/>
            <a:ext cx="9144000" cy="5143500"/>
          </a:xfrm>
          <a:prstGeom prst="rect">
            <a:avLst/>
          </a:prstGeom>
          <a:solidFill>
            <a:srgbClr val="771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A33CFDD1-7636-4E65-9D07-7B79E29A3AB7}"/>
              </a:ext>
            </a:extLst>
          </p:cNvPr>
          <p:cNvSpPr>
            <a:spLocks noGrp="1"/>
          </p:cNvSpPr>
          <p:nvPr>
            <p:ph type="title"/>
          </p:nvPr>
        </p:nvSpPr>
        <p:spPr>
          <a:xfrm>
            <a:off x="628650" y="1878483"/>
            <a:ext cx="7886700" cy="471881"/>
          </a:xfrm>
        </p:spPr>
        <p:txBody>
          <a:bodyPr>
            <a:normAutofit/>
          </a:bodyPr>
          <a:lstStyle/>
          <a:p>
            <a:pPr algn="ctr"/>
            <a:r>
              <a:rPr lang="en-US" sz="2100" dirty="0">
                <a:solidFill>
                  <a:schemeClr val="bg1"/>
                </a:solidFill>
                <a:latin typeface="Avenir Next" panose="020B0503020202020204" pitchFamily="34" charset="0"/>
              </a:rPr>
              <a:t>Don’t Just Hear</a:t>
            </a:r>
          </a:p>
        </p:txBody>
      </p:sp>
      <p:sp>
        <p:nvSpPr>
          <p:cNvPr id="5" name="Content Placeholder 2">
            <a:extLst>
              <a:ext uri="{FF2B5EF4-FFF2-40B4-BE49-F238E27FC236}">
                <a16:creationId xmlns:a16="http://schemas.microsoft.com/office/drawing/2014/main" id="{BD7CD793-BFCF-454D-8784-4A0FED4D6169}"/>
              </a:ext>
            </a:extLst>
          </p:cNvPr>
          <p:cNvSpPr>
            <a:spLocks noGrp="1"/>
          </p:cNvSpPr>
          <p:nvPr>
            <p:ph idx="1"/>
          </p:nvPr>
        </p:nvSpPr>
        <p:spPr>
          <a:xfrm>
            <a:off x="628650" y="2396972"/>
            <a:ext cx="7886700" cy="1413814"/>
          </a:xfrm>
        </p:spPr>
        <p:txBody>
          <a:bodyPr>
            <a:normAutofit/>
          </a:bodyPr>
          <a:lstStyle/>
          <a:p>
            <a:pPr marL="0" indent="0" algn="ctr">
              <a:buNone/>
            </a:pPr>
            <a:r>
              <a:rPr lang="en-US" sz="6600" b="1" dirty="0">
                <a:solidFill>
                  <a:schemeClr val="bg1"/>
                </a:solidFill>
                <a:latin typeface="Avenir Next Demi Bold" panose="020B0703020202020204" pitchFamily="34" charset="0"/>
              </a:rPr>
              <a:t>LISTEN</a:t>
            </a:r>
            <a:endParaRPr lang="en-US" sz="4950" b="1" dirty="0">
              <a:solidFill>
                <a:schemeClr val="bg1"/>
              </a:solidFill>
              <a:latin typeface="Avenir Next Demi Bold" panose="020B0703020202020204" pitchFamily="34" charset="0"/>
            </a:endParaRPr>
          </a:p>
        </p:txBody>
      </p:sp>
      <p:pic>
        <p:nvPicPr>
          <p:cNvPr id="7" name="Picture 6">
            <a:extLst>
              <a:ext uri="{FF2B5EF4-FFF2-40B4-BE49-F238E27FC236}">
                <a16:creationId xmlns:a16="http://schemas.microsoft.com/office/drawing/2014/main" id="{2F122185-0C3F-41AA-AD05-F86C15409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394" y="4753497"/>
            <a:ext cx="557213" cy="195025"/>
          </a:xfrm>
          <a:prstGeom prst="rect">
            <a:avLst/>
          </a:prstGeom>
        </p:spPr>
      </p:pic>
    </p:spTree>
    <p:extLst>
      <p:ext uri="{BB962C8B-B14F-4D97-AF65-F5344CB8AC3E}">
        <p14:creationId xmlns:p14="http://schemas.microsoft.com/office/powerpoint/2010/main" val="19712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A34497-E6CF-44DF-843B-579A179624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000" b="27831"/>
          <a:stretch/>
        </p:blipFill>
        <p:spPr>
          <a:xfrm>
            <a:off x="2045193" y="1884240"/>
            <a:ext cx="5053613" cy="2280543"/>
          </a:xfrm>
          <a:prstGeom prst="rect">
            <a:avLst/>
          </a:prstGeom>
        </p:spPr>
      </p:pic>
      <p:sp>
        <p:nvSpPr>
          <p:cNvPr id="5" name="TextBox 4">
            <a:extLst>
              <a:ext uri="{FF2B5EF4-FFF2-40B4-BE49-F238E27FC236}">
                <a16:creationId xmlns:a16="http://schemas.microsoft.com/office/drawing/2014/main" id="{C7EEA37F-692F-4E0E-8F71-186CB53390A8}"/>
              </a:ext>
            </a:extLst>
          </p:cNvPr>
          <p:cNvSpPr txBox="1"/>
          <p:nvPr/>
        </p:nvSpPr>
        <p:spPr>
          <a:xfrm>
            <a:off x="1975518" y="4230757"/>
            <a:ext cx="6386748" cy="276999"/>
          </a:xfrm>
          <a:prstGeom prst="rect">
            <a:avLst/>
          </a:prstGeom>
          <a:noFill/>
        </p:spPr>
        <p:txBody>
          <a:bodyPr wrap="none" rtlCol="0">
            <a:spAutoFit/>
          </a:bodyPr>
          <a:lstStyle/>
          <a:p>
            <a:r>
              <a:rPr lang="en-US" sz="1200" dirty="0">
                <a:latin typeface="Avenir Next" panose="020B0503020202020204" pitchFamily="34" charset="0"/>
              </a:rPr>
              <a:t>Kappa Alpha Psi Fraternity, Incorporated – Former First Lady Silhouette Geraldine Battles </a:t>
            </a:r>
          </a:p>
        </p:txBody>
      </p:sp>
      <p:sp>
        <p:nvSpPr>
          <p:cNvPr id="6" name="Content Placeholder 2">
            <a:extLst>
              <a:ext uri="{FF2B5EF4-FFF2-40B4-BE49-F238E27FC236}">
                <a16:creationId xmlns:a16="http://schemas.microsoft.com/office/drawing/2014/main" id="{5C2956D0-C21C-4590-846E-0D51FD05E721}"/>
              </a:ext>
            </a:extLst>
          </p:cNvPr>
          <p:cNvSpPr txBox="1">
            <a:spLocks/>
          </p:cNvSpPr>
          <p:nvPr/>
        </p:nvSpPr>
        <p:spPr>
          <a:xfrm>
            <a:off x="916755" y="1201127"/>
            <a:ext cx="7310487" cy="49018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latin typeface="Avenir Next" panose="020B0503020202020204" pitchFamily="34" charset="0"/>
              </a:rPr>
              <a:t>Partnering with the community-based organizations to create change and improve health</a:t>
            </a:r>
          </a:p>
          <a:p>
            <a:endParaRPr lang="en-US" sz="1350" dirty="0"/>
          </a:p>
        </p:txBody>
      </p:sp>
      <p:sp>
        <p:nvSpPr>
          <p:cNvPr id="7" name="Title 1">
            <a:extLst>
              <a:ext uri="{FF2B5EF4-FFF2-40B4-BE49-F238E27FC236}">
                <a16:creationId xmlns:a16="http://schemas.microsoft.com/office/drawing/2014/main" id="{C9C9B166-DAD8-44B2-9DC2-8C117A9FE78F}"/>
              </a:ext>
            </a:extLst>
          </p:cNvPr>
          <p:cNvSpPr txBox="1">
            <a:spLocks/>
          </p:cNvSpPr>
          <p:nvPr/>
        </p:nvSpPr>
        <p:spPr>
          <a:xfrm>
            <a:off x="1" y="491082"/>
            <a:ext cx="9144000" cy="8358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rgbClr val="771116"/>
                </a:solidFill>
                <a:latin typeface="Avenir Next Demi Bold" panose="020B0703020202020204" pitchFamily="34" charset="0"/>
              </a:rPr>
              <a:t>Authentic Community Engagement</a:t>
            </a:r>
          </a:p>
        </p:txBody>
      </p:sp>
      <p:pic>
        <p:nvPicPr>
          <p:cNvPr id="8" name="Picture 7">
            <a:extLst>
              <a:ext uri="{FF2B5EF4-FFF2-40B4-BE49-F238E27FC236}">
                <a16:creationId xmlns:a16="http://schemas.microsoft.com/office/drawing/2014/main" id="{75BDC40D-8087-42F3-B439-962C01F3E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655" y="4735833"/>
            <a:ext cx="638692" cy="238445"/>
          </a:xfrm>
          <a:prstGeom prst="rect">
            <a:avLst/>
          </a:prstGeom>
        </p:spPr>
      </p:pic>
    </p:spTree>
    <p:extLst>
      <p:ext uri="{BB962C8B-B14F-4D97-AF65-F5344CB8AC3E}">
        <p14:creationId xmlns:p14="http://schemas.microsoft.com/office/powerpoint/2010/main" val="149869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F9DB-3282-A34B-9F7F-9ADDDCD03A9B}"/>
              </a:ext>
            </a:extLst>
          </p:cNvPr>
          <p:cNvSpPr>
            <a:spLocks noGrp="1"/>
          </p:cNvSpPr>
          <p:nvPr>
            <p:ph type="title"/>
          </p:nvPr>
        </p:nvSpPr>
        <p:spPr/>
        <p:txBody>
          <a:bodyPr>
            <a:normAutofit fontScale="90000"/>
          </a:bodyPr>
          <a:lstStyle/>
          <a:p>
            <a:pPr algn="ctr"/>
            <a:r>
              <a:rPr lang="en-US" sz="3600" b="1" dirty="0">
                <a:solidFill>
                  <a:srgbClr val="771116"/>
                </a:solidFill>
                <a:latin typeface="Avenir Next Demi Bold" panose="020B0703020202020204" pitchFamily="34" charset="0"/>
              </a:rPr>
              <a:t>And never underestimate the power of the community </a:t>
            </a:r>
            <a:br>
              <a:rPr lang="en-US" sz="3600" b="1" dirty="0">
                <a:solidFill>
                  <a:srgbClr val="771116"/>
                </a:solidFill>
                <a:latin typeface="Avenir Next Demi Bold" panose="020B0703020202020204" pitchFamily="34" charset="0"/>
              </a:rPr>
            </a:br>
            <a:br>
              <a:rPr lang="en-US" sz="3600" b="1" dirty="0">
                <a:solidFill>
                  <a:srgbClr val="771116"/>
                </a:solidFill>
                <a:latin typeface="Avenir Next Demi Bold" panose="020B0703020202020204" pitchFamily="34" charset="0"/>
              </a:rPr>
            </a:br>
            <a:br>
              <a:rPr lang="en-US" sz="3600" b="1" dirty="0">
                <a:solidFill>
                  <a:srgbClr val="771116"/>
                </a:solidFill>
                <a:latin typeface="Avenir Next Demi Bold" panose="020B0703020202020204" pitchFamily="34" charset="0"/>
              </a:rPr>
            </a:br>
            <a:r>
              <a:rPr lang="en-US" sz="3600" b="1" dirty="0">
                <a:solidFill>
                  <a:srgbClr val="771116"/>
                </a:solidFill>
                <a:latin typeface="Avenir Next Demi Bold" panose="020B0703020202020204" pitchFamily="34" charset="0"/>
              </a:rPr>
              <a:t>#</a:t>
            </a:r>
            <a:r>
              <a:rPr lang="en-US" sz="3600" b="1" dirty="0" err="1">
                <a:solidFill>
                  <a:srgbClr val="771116"/>
                </a:solidFill>
                <a:latin typeface="Avenir Next Demi Bold" panose="020B0703020202020204" pitchFamily="34" charset="0"/>
              </a:rPr>
              <a:t>savingourbabies</a:t>
            </a:r>
            <a:endParaRPr lang="en-US" sz="3600" b="1" dirty="0">
              <a:solidFill>
                <a:srgbClr val="771116"/>
              </a:solidFill>
              <a:latin typeface="Avenir Next Demi Bold" panose="020B0703020202020204" pitchFamily="34" charset="0"/>
            </a:endParaRPr>
          </a:p>
        </p:txBody>
      </p:sp>
      <p:sp>
        <p:nvSpPr>
          <p:cNvPr id="5" name="Text Placeholder 4">
            <a:extLst>
              <a:ext uri="{FF2B5EF4-FFF2-40B4-BE49-F238E27FC236}">
                <a16:creationId xmlns:a16="http://schemas.microsoft.com/office/drawing/2014/main" id="{5B4AC9F6-8DD3-4C42-838F-024FBCD4E8A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04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8A35F8-F103-41AE-902B-67F406A19EFD}"/>
              </a:ext>
            </a:extLst>
          </p:cNvPr>
          <p:cNvSpPr/>
          <p:nvPr/>
        </p:nvSpPr>
        <p:spPr>
          <a:xfrm>
            <a:off x="0" y="40653"/>
            <a:ext cx="9144000" cy="5143500"/>
          </a:xfrm>
          <a:prstGeom prst="rect">
            <a:avLst/>
          </a:prstGeom>
          <a:solidFill>
            <a:srgbClr val="771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AB731BBA-6857-47EC-909C-2CFDCD5C752C}"/>
              </a:ext>
            </a:extLst>
          </p:cNvPr>
          <p:cNvSpPr>
            <a:spLocks noGrp="1"/>
          </p:cNvSpPr>
          <p:nvPr>
            <p:ph type="title"/>
          </p:nvPr>
        </p:nvSpPr>
        <p:spPr>
          <a:xfrm>
            <a:off x="628650" y="716602"/>
            <a:ext cx="7886700" cy="994172"/>
          </a:xfrm>
        </p:spPr>
        <p:txBody>
          <a:bodyPr>
            <a:normAutofit/>
          </a:bodyPr>
          <a:lstStyle/>
          <a:p>
            <a:pPr algn="ctr"/>
            <a:r>
              <a:rPr lang="en-US" sz="4950" b="1" dirty="0">
                <a:solidFill>
                  <a:schemeClr val="bg1"/>
                </a:solidFill>
                <a:latin typeface="Avenir Next Demi Bold" panose="020B0703020202020204" pitchFamily="34" charset="0"/>
              </a:rPr>
              <a:t>Thank You</a:t>
            </a:r>
          </a:p>
        </p:txBody>
      </p:sp>
      <p:sp>
        <p:nvSpPr>
          <p:cNvPr id="5" name="Content Placeholder 2">
            <a:extLst>
              <a:ext uri="{FF2B5EF4-FFF2-40B4-BE49-F238E27FC236}">
                <a16:creationId xmlns:a16="http://schemas.microsoft.com/office/drawing/2014/main" id="{2879B0AF-CD6D-4B60-ADDA-BA13F3CBDB0C}"/>
              </a:ext>
            </a:extLst>
          </p:cNvPr>
          <p:cNvSpPr>
            <a:spLocks noGrp="1"/>
          </p:cNvSpPr>
          <p:nvPr>
            <p:ph idx="1"/>
          </p:nvPr>
        </p:nvSpPr>
        <p:spPr>
          <a:xfrm>
            <a:off x="628650" y="2268781"/>
            <a:ext cx="7886700" cy="3263504"/>
          </a:xfrm>
        </p:spPr>
        <p:txBody>
          <a:bodyPr/>
          <a:lstStyle/>
          <a:p>
            <a:pPr marL="0" indent="0" algn="ctr">
              <a:buNone/>
            </a:pPr>
            <a:r>
              <a:rPr lang="en-US" sz="3000" b="1" dirty="0">
                <a:solidFill>
                  <a:schemeClr val="bg1"/>
                </a:solidFill>
                <a:latin typeface="Avenir Next Demi Bold" panose="020B0703020202020204" pitchFamily="34" charset="0"/>
              </a:rPr>
              <a:t>Stacy Scott</a:t>
            </a:r>
          </a:p>
          <a:p>
            <a:pPr marL="0" indent="0" algn="ctr">
              <a:buNone/>
            </a:pPr>
            <a:r>
              <a:rPr lang="en-US" sz="1800" dirty="0">
                <a:solidFill>
                  <a:schemeClr val="bg1"/>
                </a:solidFill>
                <a:latin typeface="Avenir Next" panose="020B0503020202020204" pitchFamily="34" charset="0"/>
              </a:rPr>
              <a:t>Global Infant Safe Sleep Center</a:t>
            </a:r>
          </a:p>
          <a:p>
            <a:pPr marL="0" indent="0" algn="ctr">
              <a:buNone/>
            </a:pPr>
            <a:r>
              <a:rPr lang="en-US" sz="1800" dirty="0" err="1">
                <a:solidFill>
                  <a:schemeClr val="bg1"/>
                </a:solidFill>
                <a:latin typeface="Avenir Next" panose="020B0503020202020204" pitchFamily="34" charset="0"/>
              </a:rPr>
              <a:t>sscott@gisscenter.org</a:t>
            </a:r>
            <a:endParaRPr lang="en-US" sz="1800" dirty="0">
              <a:solidFill>
                <a:schemeClr val="bg1"/>
              </a:solidFill>
              <a:latin typeface="Avenir Next" panose="020B0503020202020204" pitchFamily="34" charset="0"/>
            </a:endParaRPr>
          </a:p>
        </p:txBody>
      </p:sp>
      <p:pic>
        <p:nvPicPr>
          <p:cNvPr id="10" name="Picture 9">
            <a:extLst>
              <a:ext uri="{FF2B5EF4-FFF2-40B4-BE49-F238E27FC236}">
                <a16:creationId xmlns:a16="http://schemas.microsoft.com/office/drawing/2014/main" id="{AED53863-52E4-4FC2-8320-8C389CD04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474" y="3699229"/>
            <a:ext cx="2079052" cy="727670"/>
          </a:xfrm>
          <a:prstGeom prst="rect">
            <a:avLst/>
          </a:prstGeom>
        </p:spPr>
      </p:pic>
    </p:spTree>
    <p:extLst>
      <p:ext uri="{BB962C8B-B14F-4D97-AF65-F5344CB8AC3E}">
        <p14:creationId xmlns:p14="http://schemas.microsoft.com/office/powerpoint/2010/main" val="19283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4049-AA0A-734E-B6D5-BD29986846CE}"/>
              </a:ext>
            </a:extLst>
          </p:cNvPr>
          <p:cNvSpPr>
            <a:spLocks noGrp="1"/>
          </p:cNvSpPr>
          <p:nvPr>
            <p:ph type="title"/>
          </p:nvPr>
        </p:nvSpPr>
        <p:spPr>
          <a:xfrm>
            <a:off x="515126" y="865180"/>
            <a:ext cx="2400300" cy="3345872"/>
          </a:xfrm>
        </p:spPr>
        <p:txBody>
          <a:bodyPr>
            <a:normAutofit/>
          </a:bodyPr>
          <a:lstStyle/>
          <a:p>
            <a:r>
              <a:rPr lang="en-US" dirty="0">
                <a:solidFill>
                  <a:schemeClr val="bg1"/>
                </a:solidFill>
              </a:rPr>
              <a:t>Racial and ethnic differences in infant sleep practices</a:t>
            </a:r>
          </a:p>
        </p:txBody>
      </p:sp>
      <p:sp>
        <p:nvSpPr>
          <p:cNvPr id="3" name="Content Placeholder 2">
            <a:extLst>
              <a:ext uri="{FF2B5EF4-FFF2-40B4-BE49-F238E27FC236}">
                <a16:creationId xmlns:a16="http://schemas.microsoft.com/office/drawing/2014/main" id="{1DEFF110-F661-394E-ACDC-7CFC5869AC47}"/>
              </a:ext>
            </a:extLst>
          </p:cNvPr>
          <p:cNvSpPr>
            <a:spLocks noGrp="1"/>
          </p:cNvSpPr>
          <p:nvPr>
            <p:ph idx="1"/>
          </p:nvPr>
        </p:nvSpPr>
        <p:spPr>
          <a:xfrm>
            <a:off x="774551" y="443509"/>
            <a:ext cx="7740799" cy="4189214"/>
          </a:xfrm>
        </p:spPr>
        <p:txBody>
          <a:bodyPr anchor="ctr">
            <a:normAutofit/>
          </a:bodyPr>
          <a:lstStyle/>
          <a:p>
            <a:r>
              <a:rPr lang="en-US" dirty="0"/>
              <a:t>There are racial and ethnic differences in infant sleep practices that have important implications for racial and ethnic disparities for sleep-related infant deaths, including sudden infant death syndrome and accidental suffocation and strangulation in bed, which are the third leading cause of infant mortality in the United States.</a:t>
            </a:r>
          </a:p>
        </p:txBody>
      </p:sp>
      <p:sp>
        <p:nvSpPr>
          <p:cNvPr id="4" name="TextBox 3">
            <a:extLst>
              <a:ext uri="{FF2B5EF4-FFF2-40B4-BE49-F238E27FC236}">
                <a16:creationId xmlns:a16="http://schemas.microsoft.com/office/drawing/2014/main" id="{F061591C-3EB6-2A46-88C9-BAB675169E42}"/>
              </a:ext>
            </a:extLst>
          </p:cNvPr>
          <p:cNvSpPr txBox="1"/>
          <p:nvPr/>
        </p:nvSpPr>
        <p:spPr>
          <a:xfrm>
            <a:off x="774551" y="3940225"/>
            <a:ext cx="7672074" cy="809324"/>
          </a:xfrm>
          <a:prstGeom prst="rect">
            <a:avLst/>
          </a:prstGeom>
          <a:noFill/>
        </p:spPr>
        <p:txBody>
          <a:bodyPr wrap="square" rtlCol="0">
            <a:spAutoFit/>
          </a:bodyPr>
          <a:lstStyle/>
          <a:p>
            <a:pPr>
              <a:spcAft>
                <a:spcPts val="450"/>
              </a:spcAft>
            </a:pPr>
            <a:r>
              <a:rPr lang="en-US" sz="900"/>
              <a:t>Hirai  AH, Kortsmit  K, Kaplan  L, et al, Prevalence and factors associated with safe infant sleep practices. Pediatrics. 2019;</a:t>
            </a:r>
            <a:r>
              <a:rPr lang="en-US" sz="900" b="1"/>
              <a:t>144</a:t>
            </a:r>
            <a:r>
              <a:rPr lang="en-US" sz="900"/>
              <a:t>(5):e20191286 </a:t>
            </a:r>
            <a:r>
              <a:rPr lang="en-US" sz="900" b="1">
                <a:hlinkClick r:id="rId3"/>
              </a:rPr>
              <a:t>Abstract/FREE Full Text</a:t>
            </a:r>
            <a:r>
              <a:rPr lang="en-US" sz="900" b="1">
                <a:hlinkClick r:id="rId4"/>
              </a:rPr>
              <a:t>Google Scholar</a:t>
            </a:r>
            <a:endParaRPr lang="en-US" sz="900"/>
          </a:p>
          <a:p>
            <a:pPr>
              <a:spcAft>
                <a:spcPts val="450"/>
              </a:spcAft>
            </a:pPr>
            <a:endParaRPr lang="en-US" sz="1013"/>
          </a:p>
          <a:p>
            <a:pPr>
              <a:spcAft>
                <a:spcPts val="450"/>
              </a:spcAft>
            </a:pPr>
            <a:endParaRPr lang="en-US" sz="1013"/>
          </a:p>
        </p:txBody>
      </p:sp>
      <p:sp>
        <p:nvSpPr>
          <p:cNvPr id="8" name="TextBox 7">
            <a:extLst>
              <a:ext uri="{FF2B5EF4-FFF2-40B4-BE49-F238E27FC236}">
                <a16:creationId xmlns:a16="http://schemas.microsoft.com/office/drawing/2014/main" id="{C41D7762-994F-9643-9A86-6D49B904C1F3}"/>
              </a:ext>
            </a:extLst>
          </p:cNvPr>
          <p:cNvSpPr txBox="1"/>
          <p:nvPr/>
        </p:nvSpPr>
        <p:spPr>
          <a:xfrm>
            <a:off x="1" y="932448"/>
            <a:ext cx="9143999" cy="523220"/>
          </a:xfrm>
          <a:prstGeom prst="rect">
            <a:avLst/>
          </a:prstGeom>
          <a:noFill/>
        </p:spPr>
        <p:txBody>
          <a:bodyPr wrap="square" rtlCol="0">
            <a:spAutoFit/>
          </a:bodyPr>
          <a:lstStyle/>
          <a:p>
            <a:pPr algn="ctr"/>
            <a:r>
              <a:rPr lang="en-US" sz="2800" b="1" dirty="0">
                <a:solidFill>
                  <a:srgbClr val="771116"/>
                </a:solidFill>
                <a:latin typeface="Avenir Next Demi Bold" panose="020B0703020202020204" pitchFamily="34" charset="0"/>
              </a:rPr>
              <a:t>Racial and Ethnic Difference </a:t>
            </a:r>
          </a:p>
        </p:txBody>
      </p:sp>
    </p:spTree>
    <p:extLst>
      <p:ext uri="{BB962C8B-B14F-4D97-AF65-F5344CB8AC3E}">
        <p14:creationId xmlns:p14="http://schemas.microsoft.com/office/powerpoint/2010/main" val="66738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B9533-992F-4B43-BF5C-CF3BC33C2019}"/>
              </a:ext>
            </a:extLst>
          </p:cNvPr>
          <p:cNvSpPr>
            <a:spLocks noGrp="1"/>
          </p:cNvSpPr>
          <p:nvPr>
            <p:ph idx="1"/>
          </p:nvPr>
        </p:nvSpPr>
        <p:spPr>
          <a:xfrm>
            <a:off x="628650" y="1369219"/>
            <a:ext cx="7886700" cy="3263504"/>
          </a:xfrm>
        </p:spPr>
        <p:txBody>
          <a:bodyPr>
            <a:normAutofit/>
          </a:bodyPr>
          <a:lstStyle/>
          <a:p>
            <a:r>
              <a:rPr lang="en-US" dirty="0"/>
              <a:t>Researcher leveraged recently added questions to the Centers for Disease Control and Prevention’s Pregnancy Risk Assessment Monitoring System (PRAMS) to examine differences in sleep position, items in the sleep environment, bed-sharing, and room-sharing by race and ethnicity.</a:t>
            </a:r>
          </a:p>
        </p:txBody>
      </p:sp>
      <p:sp>
        <p:nvSpPr>
          <p:cNvPr id="4" name="TextBox 3">
            <a:extLst>
              <a:ext uri="{FF2B5EF4-FFF2-40B4-BE49-F238E27FC236}">
                <a16:creationId xmlns:a16="http://schemas.microsoft.com/office/drawing/2014/main" id="{CD497CE6-3D51-7745-8549-31A6D005F4A6}"/>
              </a:ext>
            </a:extLst>
          </p:cNvPr>
          <p:cNvSpPr txBox="1"/>
          <p:nvPr/>
        </p:nvSpPr>
        <p:spPr>
          <a:xfrm>
            <a:off x="774551" y="3940225"/>
            <a:ext cx="7672074" cy="809324"/>
          </a:xfrm>
          <a:prstGeom prst="rect">
            <a:avLst/>
          </a:prstGeom>
          <a:noFill/>
        </p:spPr>
        <p:txBody>
          <a:bodyPr wrap="square" rtlCol="0">
            <a:spAutoFit/>
          </a:bodyPr>
          <a:lstStyle/>
          <a:p>
            <a:pPr>
              <a:spcAft>
                <a:spcPts val="450"/>
              </a:spcAft>
            </a:pPr>
            <a:r>
              <a:rPr lang="en-US" sz="900" dirty="0"/>
              <a:t>Hirai  AH, </a:t>
            </a:r>
            <a:r>
              <a:rPr lang="en-US" sz="900" dirty="0" err="1"/>
              <a:t>Kortsmit</a:t>
            </a:r>
            <a:r>
              <a:rPr lang="en-US" sz="900" dirty="0"/>
              <a:t>  K, Kaplan  L, et al, Prevalence and factors associated with safe infant sleep practices. Pediatrics. 2019;</a:t>
            </a:r>
            <a:r>
              <a:rPr lang="en-US" sz="900" b="1" dirty="0"/>
              <a:t>144</a:t>
            </a:r>
            <a:r>
              <a:rPr lang="en-US" sz="900" dirty="0"/>
              <a:t>(5):e20191286 </a:t>
            </a:r>
            <a:r>
              <a:rPr lang="en-US" sz="900" b="1" dirty="0">
                <a:hlinkClick r:id="rId3"/>
              </a:rPr>
              <a:t>Abstract/FREE Full </a:t>
            </a:r>
            <a:r>
              <a:rPr lang="en-US" sz="900" b="1" dirty="0" err="1">
                <a:hlinkClick r:id="rId3"/>
              </a:rPr>
              <a:t>Text</a:t>
            </a:r>
            <a:r>
              <a:rPr lang="en-US" sz="900" b="1" dirty="0" err="1">
                <a:hlinkClick r:id="rId4"/>
              </a:rPr>
              <a:t>Google</a:t>
            </a:r>
            <a:r>
              <a:rPr lang="en-US" sz="900" b="1" dirty="0">
                <a:hlinkClick r:id="rId4"/>
              </a:rPr>
              <a:t> Scholar</a:t>
            </a:r>
            <a:endParaRPr lang="en-US" sz="900"/>
          </a:p>
          <a:p>
            <a:pPr>
              <a:spcAft>
                <a:spcPts val="450"/>
              </a:spcAft>
            </a:pPr>
            <a:endParaRPr lang="en-US" sz="1013"/>
          </a:p>
          <a:p>
            <a:pPr>
              <a:spcAft>
                <a:spcPts val="450"/>
              </a:spcAft>
            </a:pPr>
            <a:endParaRPr lang="en-US" sz="1013"/>
          </a:p>
        </p:txBody>
      </p:sp>
      <p:sp>
        <p:nvSpPr>
          <p:cNvPr id="7" name="TextBox 6">
            <a:extLst>
              <a:ext uri="{FF2B5EF4-FFF2-40B4-BE49-F238E27FC236}">
                <a16:creationId xmlns:a16="http://schemas.microsoft.com/office/drawing/2014/main" id="{D90AC7D9-E9C4-434A-BC50-8D017A292C69}"/>
              </a:ext>
            </a:extLst>
          </p:cNvPr>
          <p:cNvSpPr txBox="1"/>
          <p:nvPr/>
        </p:nvSpPr>
        <p:spPr>
          <a:xfrm>
            <a:off x="1" y="657431"/>
            <a:ext cx="9143999" cy="461665"/>
          </a:xfrm>
          <a:prstGeom prst="rect">
            <a:avLst/>
          </a:prstGeom>
          <a:noFill/>
        </p:spPr>
        <p:txBody>
          <a:bodyPr wrap="square" rtlCol="0">
            <a:spAutoFit/>
          </a:bodyPr>
          <a:lstStyle/>
          <a:p>
            <a:pPr algn="ctr"/>
            <a:r>
              <a:rPr lang="en-US" sz="2400" b="1" dirty="0">
                <a:solidFill>
                  <a:srgbClr val="771116"/>
                </a:solidFill>
                <a:latin typeface="Avenir Next Demi Bold" panose="020B0703020202020204" pitchFamily="34" charset="0"/>
              </a:rPr>
              <a:t>Pregnancy Risk Assessment Monitoring System (PRAMS)</a:t>
            </a:r>
          </a:p>
        </p:txBody>
      </p:sp>
    </p:spTree>
    <p:extLst>
      <p:ext uri="{BB962C8B-B14F-4D97-AF65-F5344CB8AC3E}">
        <p14:creationId xmlns:p14="http://schemas.microsoft.com/office/powerpoint/2010/main" val="409030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6A15-7861-9946-BA62-72635AD7130C}"/>
              </a:ext>
            </a:extLst>
          </p:cNvPr>
          <p:cNvSpPr>
            <a:spLocks noGrp="1"/>
          </p:cNvSpPr>
          <p:nvPr>
            <p:ph type="title"/>
          </p:nvPr>
        </p:nvSpPr>
        <p:spPr>
          <a:xfrm>
            <a:off x="515126" y="443508"/>
            <a:ext cx="2400300" cy="3250963"/>
          </a:xfrm>
        </p:spPr>
        <p:txBody>
          <a:bodyPr>
            <a:normAutofit/>
          </a:bodyPr>
          <a:lstStyle/>
          <a:p>
            <a:r>
              <a:rPr lang="en-US" dirty="0">
                <a:solidFill>
                  <a:schemeClr val="bg1"/>
                </a:solidFill>
              </a:rPr>
              <a:t>Pregnancy Assessment Monitoring System (PRAMS)</a:t>
            </a:r>
          </a:p>
        </p:txBody>
      </p:sp>
      <p:sp>
        <p:nvSpPr>
          <p:cNvPr id="3" name="Content Placeholder 2">
            <a:extLst>
              <a:ext uri="{FF2B5EF4-FFF2-40B4-BE49-F238E27FC236}">
                <a16:creationId xmlns:a16="http://schemas.microsoft.com/office/drawing/2014/main" id="{AA3BB63D-74EF-0145-BF76-F0AA76256339}"/>
              </a:ext>
            </a:extLst>
          </p:cNvPr>
          <p:cNvSpPr>
            <a:spLocks noGrp="1"/>
          </p:cNvSpPr>
          <p:nvPr>
            <p:ph idx="1"/>
          </p:nvPr>
        </p:nvSpPr>
        <p:spPr>
          <a:xfrm>
            <a:off x="942680" y="443509"/>
            <a:ext cx="7572670" cy="4189214"/>
          </a:xfrm>
        </p:spPr>
        <p:txBody>
          <a:bodyPr anchor="ctr">
            <a:normAutofit/>
          </a:bodyPr>
          <a:lstStyle/>
          <a:p>
            <a:r>
              <a:rPr lang="en-US" dirty="0"/>
              <a:t>States began to include questions about bed-sharing and items in the sleep environment in 2009. In 2016, those questions, along with additional survey items about room-sharing and safe sleep anticipatory guidance from health care providers, were included for all participating states.</a:t>
            </a:r>
          </a:p>
        </p:txBody>
      </p:sp>
      <p:sp>
        <p:nvSpPr>
          <p:cNvPr id="4" name="TextBox 3">
            <a:extLst>
              <a:ext uri="{FF2B5EF4-FFF2-40B4-BE49-F238E27FC236}">
                <a16:creationId xmlns:a16="http://schemas.microsoft.com/office/drawing/2014/main" id="{E817C8BC-1294-FF4D-AE9A-0329500A6F0F}"/>
              </a:ext>
            </a:extLst>
          </p:cNvPr>
          <p:cNvSpPr txBox="1"/>
          <p:nvPr/>
        </p:nvSpPr>
        <p:spPr>
          <a:xfrm>
            <a:off x="1501616" y="4143657"/>
            <a:ext cx="7223760" cy="369332"/>
          </a:xfrm>
          <a:prstGeom prst="rect">
            <a:avLst/>
          </a:prstGeom>
          <a:noFill/>
        </p:spPr>
        <p:txBody>
          <a:bodyPr wrap="square" rtlCol="0">
            <a:spAutoFit/>
          </a:bodyPr>
          <a:lstStyle/>
          <a:p>
            <a:pPr fontAlgn="base">
              <a:spcAft>
                <a:spcPts val="450"/>
              </a:spcAft>
            </a:pPr>
            <a:r>
              <a:rPr lang="en-US" sz="900" dirty="0"/>
              <a:t>Colvin, JD, Moon, RY., </a:t>
            </a:r>
            <a:r>
              <a:rPr lang="en-US" sz="900" b="1" dirty="0"/>
              <a:t>The Pediatrician’s Role in Eliminating Racial and Ethnic Disparities in Sleep-Related Infant Deaths </a:t>
            </a:r>
            <a:r>
              <a:rPr lang="en-US" sz="900" dirty="0"/>
              <a:t>Pediatrics Nov 2019, 144 (5) e20192310; </a:t>
            </a:r>
            <a:r>
              <a:rPr lang="en-US" sz="900" b="1" dirty="0"/>
              <a:t>DOI:</a:t>
            </a:r>
            <a:r>
              <a:rPr lang="en-US" sz="900" dirty="0"/>
              <a:t> 10.1542/peds.2019-2310 </a:t>
            </a:r>
          </a:p>
        </p:txBody>
      </p:sp>
      <p:sp>
        <p:nvSpPr>
          <p:cNvPr id="8" name="TextBox 7">
            <a:extLst>
              <a:ext uri="{FF2B5EF4-FFF2-40B4-BE49-F238E27FC236}">
                <a16:creationId xmlns:a16="http://schemas.microsoft.com/office/drawing/2014/main" id="{A575712F-5FB7-0244-91DB-DD25A3E40CD8}"/>
              </a:ext>
            </a:extLst>
          </p:cNvPr>
          <p:cNvSpPr txBox="1"/>
          <p:nvPr/>
        </p:nvSpPr>
        <p:spPr>
          <a:xfrm>
            <a:off x="1" y="657431"/>
            <a:ext cx="9143999" cy="461665"/>
          </a:xfrm>
          <a:prstGeom prst="rect">
            <a:avLst/>
          </a:prstGeom>
          <a:noFill/>
        </p:spPr>
        <p:txBody>
          <a:bodyPr wrap="square" rtlCol="0">
            <a:spAutoFit/>
          </a:bodyPr>
          <a:lstStyle/>
          <a:p>
            <a:pPr algn="ctr"/>
            <a:r>
              <a:rPr lang="en-US" sz="2400" b="1" dirty="0">
                <a:solidFill>
                  <a:srgbClr val="771116"/>
                </a:solidFill>
                <a:latin typeface="Avenir Next Demi Bold" panose="020B0703020202020204" pitchFamily="34" charset="0"/>
              </a:rPr>
              <a:t>Pregnancy Risk Assessment Monitoring System (PRAMS)</a:t>
            </a:r>
          </a:p>
        </p:txBody>
      </p:sp>
    </p:spTree>
    <p:extLst>
      <p:ext uri="{BB962C8B-B14F-4D97-AF65-F5344CB8AC3E}">
        <p14:creationId xmlns:p14="http://schemas.microsoft.com/office/powerpoint/2010/main" val="4138984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A29F-3262-0642-B7EC-65485ACFA01A}"/>
              </a:ext>
            </a:extLst>
          </p:cNvPr>
          <p:cNvSpPr>
            <a:spLocks noGrp="1"/>
          </p:cNvSpPr>
          <p:nvPr>
            <p:ph type="title"/>
          </p:nvPr>
        </p:nvSpPr>
        <p:spPr>
          <a:xfrm>
            <a:off x="515126" y="443509"/>
            <a:ext cx="2400300" cy="4189214"/>
          </a:xfrm>
        </p:spPr>
        <p:txBody>
          <a:bodyPr>
            <a:normAutofit/>
          </a:bodyPr>
          <a:lstStyle/>
          <a:p>
            <a:r>
              <a:rPr lang="en-US" dirty="0">
                <a:solidFill>
                  <a:srgbClr val="FFFFFF"/>
                </a:solidFill>
              </a:rPr>
              <a:t>What They Found</a:t>
            </a:r>
          </a:p>
        </p:txBody>
      </p:sp>
      <p:sp>
        <p:nvSpPr>
          <p:cNvPr id="3" name="Content Placeholder 2">
            <a:extLst>
              <a:ext uri="{FF2B5EF4-FFF2-40B4-BE49-F238E27FC236}">
                <a16:creationId xmlns:a16="http://schemas.microsoft.com/office/drawing/2014/main" id="{9195C9A8-F2B3-B94D-971B-69D8841EDCF7}"/>
              </a:ext>
            </a:extLst>
          </p:cNvPr>
          <p:cNvSpPr>
            <a:spLocks noGrp="1"/>
          </p:cNvSpPr>
          <p:nvPr>
            <p:ph idx="1"/>
          </p:nvPr>
        </p:nvSpPr>
        <p:spPr>
          <a:xfrm>
            <a:off x="829559" y="443509"/>
            <a:ext cx="7685791" cy="4189214"/>
          </a:xfrm>
        </p:spPr>
        <p:txBody>
          <a:bodyPr anchor="ctr">
            <a:normAutofit/>
          </a:bodyPr>
          <a:lstStyle/>
          <a:p>
            <a:r>
              <a:rPr lang="en-US" sz="1950" dirty="0"/>
              <a:t>One-third of non-Hispanic black infants were not usually placed on their back to sleep; 75% were not solely placed to sleep in a crib, bassinet, or portable crib; and two-thirds had soft objects in the sleep environment.</a:t>
            </a:r>
          </a:p>
          <a:p>
            <a:r>
              <a:rPr lang="en-US" sz="1950" dirty="0"/>
              <a:t>Many mothers reported that they never received the full range of safe sleep anticipatory guidance from their health care provider.</a:t>
            </a:r>
          </a:p>
          <a:p>
            <a:r>
              <a:rPr lang="en-US" sz="1950" dirty="0"/>
              <a:t>Approximately 15% of mothers reported never being told to place their infant in a crib, bassinet, or portable crib to sleep and remove all soft objects from the sleep environment; fewer than 50% were advised to room share without bed-sharing. </a:t>
            </a:r>
          </a:p>
        </p:txBody>
      </p:sp>
      <p:sp>
        <p:nvSpPr>
          <p:cNvPr id="7" name="TextBox 6">
            <a:extLst>
              <a:ext uri="{FF2B5EF4-FFF2-40B4-BE49-F238E27FC236}">
                <a16:creationId xmlns:a16="http://schemas.microsoft.com/office/drawing/2014/main" id="{79BDA340-8F5F-D147-9CE8-9A31A6107DC3}"/>
              </a:ext>
            </a:extLst>
          </p:cNvPr>
          <p:cNvSpPr txBox="1"/>
          <p:nvPr/>
        </p:nvSpPr>
        <p:spPr>
          <a:xfrm>
            <a:off x="0" y="500265"/>
            <a:ext cx="9143999" cy="523220"/>
          </a:xfrm>
          <a:prstGeom prst="rect">
            <a:avLst/>
          </a:prstGeom>
          <a:noFill/>
        </p:spPr>
        <p:txBody>
          <a:bodyPr wrap="square" rtlCol="0">
            <a:spAutoFit/>
          </a:bodyPr>
          <a:lstStyle/>
          <a:p>
            <a:pPr algn="ctr"/>
            <a:r>
              <a:rPr lang="en-US" sz="2800" b="1" dirty="0">
                <a:solidFill>
                  <a:srgbClr val="771116"/>
                </a:solidFill>
                <a:latin typeface="Avenir Next Demi Bold" panose="020B0703020202020204" pitchFamily="34" charset="0"/>
              </a:rPr>
              <a:t>What They Found</a:t>
            </a:r>
          </a:p>
        </p:txBody>
      </p:sp>
      <p:sp>
        <p:nvSpPr>
          <p:cNvPr id="9" name="TextBox 8">
            <a:extLst>
              <a:ext uri="{FF2B5EF4-FFF2-40B4-BE49-F238E27FC236}">
                <a16:creationId xmlns:a16="http://schemas.microsoft.com/office/drawing/2014/main" id="{BFDB07D1-3DC9-5049-87F3-E288817F9BD1}"/>
              </a:ext>
            </a:extLst>
          </p:cNvPr>
          <p:cNvSpPr txBox="1"/>
          <p:nvPr/>
        </p:nvSpPr>
        <p:spPr>
          <a:xfrm>
            <a:off x="1501616" y="4143657"/>
            <a:ext cx="7223760" cy="369332"/>
          </a:xfrm>
          <a:prstGeom prst="rect">
            <a:avLst/>
          </a:prstGeom>
          <a:noFill/>
        </p:spPr>
        <p:txBody>
          <a:bodyPr wrap="square" rtlCol="0">
            <a:spAutoFit/>
          </a:bodyPr>
          <a:lstStyle/>
          <a:p>
            <a:pPr fontAlgn="base">
              <a:spcAft>
                <a:spcPts val="450"/>
              </a:spcAft>
            </a:pPr>
            <a:r>
              <a:rPr lang="en-US" sz="900" dirty="0"/>
              <a:t>Colvin, JD, Moon, RY., </a:t>
            </a:r>
            <a:r>
              <a:rPr lang="en-US" sz="900" b="1" dirty="0"/>
              <a:t>The Pediatrician’s Role in Eliminating Racial and Ethnic Disparities in Sleep-Related Infant Deaths </a:t>
            </a:r>
            <a:r>
              <a:rPr lang="en-US" sz="900" dirty="0"/>
              <a:t>Pediatrics Nov 2019, 144 (5) e20192310; </a:t>
            </a:r>
            <a:r>
              <a:rPr lang="en-US" sz="900" b="1" dirty="0"/>
              <a:t>DOI:</a:t>
            </a:r>
            <a:r>
              <a:rPr lang="en-US" sz="900" dirty="0"/>
              <a:t> 10.1542/peds.2019-2310 </a:t>
            </a:r>
          </a:p>
        </p:txBody>
      </p:sp>
    </p:spTree>
    <p:extLst>
      <p:ext uri="{BB962C8B-B14F-4D97-AF65-F5344CB8AC3E}">
        <p14:creationId xmlns:p14="http://schemas.microsoft.com/office/powerpoint/2010/main" val="1541627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AD49F-4C25-D149-8D3A-03A2CA9F9E2A}"/>
              </a:ext>
            </a:extLst>
          </p:cNvPr>
          <p:cNvSpPr>
            <a:spLocks noGrp="1"/>
          </p:cNvSpPr>
          <p:nvPr>
            <p:ph idx="1"/>
          </p:nvPr>
        </p:nvSpPr>
        <p:spPr>
          <a:xfrm>
            <a:off x="628650" y="1369219"/>
            <a:ext cx="4168867" cy="3263504"/>
          </a:xfrm>
        </p:spPr>
        <p:txBody>
          <a:bodyPr>
            <a:normAutofit/>
          </a:bodyPr>
          <a:lstStyle/>
          <a:p>
            <a:r>
              <a:rPr lang="en-US" sz="1800" dirty="0"/>
              <a:t>Even if this anticipatory guidance was given but not remembered by the mothers, these numbers should certainly alert the need to repeatedly discuss safe sleep. </a:t>
            </a:r>
          </a:p>
          <a:p>
            <a:r>
              <a:rPr lang="en-US" sz="1800" dirty="0"/>
              <a:t>There are multiple opportunities to discuss safe sleep in the newborn nursery and at the frequent well-child visits and weight checks in early infancy.</a:t>
            </a:r>
          </a:p>
        </p:txBody>
      </p:sp>
      <p:sp>
        <p:nvSpPr>
          <p:cNvPr id="13" name="TextBox 12">
            <a:extLst>
              <a:ext uri="{FF2B5EF4-FFF2-40B4-BE49-F238E27FC236}">
                <a16:creationId xmlns:a16="http://schemas.microsoft.com/office/drawing/2014/main" id="{811CC17F-C2D1-6F4A-BF09-E87A05F18854}"/>
              </a:ext>
            </a:extLst>
          </p:cNvPr>
          <p:cNvSpPr txBox="1"/>
          <p:nvPr/>
        </p:nvSpPr>
        <p:spPr>
          <a:xfrm>
            <a:off x="1501616" y="4364594"/>
            <a:ext cx="7223760" cy="369332"/>
          </a:xfrm>
          <a:prstGeom prst="rect">
            <a:avLst/>
          </a:prstGeom>
          <a:noFill/>
        </p:spPr>
        <p:txBody>
          <a:bodyPr wrap="square" rtlCol="0">
            <a:spAutoFit/>
          </a:bodyPr>
          <a:lstStyle/>
          <a:p>
            <a:pPr fontAlgn="base">
              <a:spcAft>
                <a:spcPts val="450"/>
              </a:spcAft>
            </a:pPr>
            <a:r>
              <a:rPr lang="en-US" sz="900" dirty="0"/>
              <a:t>Colvin, JD, Moon, RY., </a:t>
            </a:r>
            <a:r>
              <a:rPr lang="en-US" sz="900" b="1" dirty="0"/>
              <a:t>The Pediatrician’s Role in Eliminating Racial and Ethnic Disparities in Sleep-Related Infant Deaths </a:t>
            </a:r>
            <a:r>
              <a:rPr lang="en-US" sz="900" dirty="0"/>
              <a:t>Pediatrics Nov 2019, 144 (5) e20192310; </a:t>
            </a:r>
            <a:r>
              <a:rPr lang="en-US" sz="900" b="1" dirty="0"/>
              <a:t>DOI:</a:t>
            </a:r>
            <a:r>
              <a:rPr lang="en-US" sz="900" dirty="0"/>
              <a:t> 10.1542/peds.2019-2310 </a:t>
            </a:r>
          </a:p>
        </p:txBody>
      </p:sp>
      <p:sp>
        <p:nvSpPr>
          <p:cNvPr id="15" name="TextBox 14">
            <a:extLst>
              <a:ext uri="{FF2B5EF4-FFF2-40B4-BE49-F238E27FC236}">
                <a16:creationId xmlns:a16="http://schemas.microsoft.com/office/drawing/2014/main" id="{6F00BE7C-2602-FE44-84CE-949368BBDD31}"/>
              </a:ext>
            </a:extLst>
          </p:cNvPr>
          <p:cNvSpPr txBox="1"/>
          <p:nvPr/>
        </p:nvSpPr>
        <p:spPr>
          <a:xfrm>
            <a:off x="0" y="510777"/>
            <a:ext cx="4901938" cy="523220"/>
          </a:xfrm>
          <a:prstGeom prst="rect">
            <a:avLst/>
          </a:prstGeom>
          <a:noFill/>
        </p:spPr>
        <p:txBody>
          <a:bodyPr wrap="square" rtlCol="0">
            <a:spAutoFit/>
          </a:bodyPr>
          <a:lstStyle/>
          <a:p>
            <a:pPr algn="ctr"/>
            <a:r>
              <a:rPr lang="en-US" sz="2800" b="1" dirty="0">
                <a:solidFill>
                  <a:srgbClr val="771116"/>
                </a:solidFill>
                <a:latin typeface="Avenir Next Demi Bold" panose="020B0703020202020204" pitchFamily="34" charset="0"/>
              </a:rPr>
              <a:t>Opportunity to Educate</a:t>
            </a:r>
          </a:p>
        </p:txBody>
      </p:sp>
      <p:pic>
        <p:nvPicPr>
          <p:cNvPr id="1025" name="Picture 1" descr="page40image38938368">
            <a:extLst>
              <a:ext uri="{FF2B5EF4-FFF2-40B4-BE49-F238E27FC236}">
                <a16:creationId xmlns:a16="http://schemas.microsoft.com/office/drawing/2014/main" id="{864BB8F6-2FD9-0749-BCD3-68321C1CD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167" y="122549"/>
            <a:ext cx="3327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49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E98468-082C-264C-9E20-5118DD3431CA}"/>
              </a:ext>
            </a:extLst>
          </p:cNvPr>
          <p:cNvSpPr>
            <a:spLocks noGrp="1"/>
          </p:cNvSpPr>
          <p:nvPr>
            <p:ph idx="1"/>
          </p:nvPr>
        </p:nvSpPr>
        <p:spPr>
          <a:xfrm>
            <a:off x="628650" y="1369219"/>
            <a:ext cx="4168867" cy="3263504"/>
          </a:xfrm>
        </p:spPr>
        <p:txBody>
          <a:bodyPr>
            <a:normAutofit/>
          </a:bodyPr>
          <a:lstStyle/>
          <a:p>
            <a:r>
              <a:rPr lang="en-US" sz="1800"/>
              <a:t>Parents listen to their health care providers’ advice on safe sleep for their infant. </a:t>
            </a:r>
          </a:p>
          <a:p>
            <a:r>
              <a:rPr lang="en-US" sz="1800"/>
              <a:t>Mothers who received safe sleep anticipatory guidance from their health care provider were 10% to 30% more likely to place their infant on their back for sleep; place their infant in a crib, bassinet, or portable playpen; room share without bed-sharing; and have no soft objects in the sleep environment.</a:t>
            </a:r>
          </a:p>
        </p:txBody>
      </p:sp>
      <p:sp>
        <p:nvSpPr>
          <p:cNvPr id="13" name="TextBox 12">
            <a:extLst>
              <a:ext uri="{FF2B5EF4-FFF2-40B4-BE49-F238E27FC236}">
                <a16:creationId xmlns:a16="http://schemas.microsoft.com/office/drawing/2014/main" id="{B1CC7871-9928-F741-826B-452C02FBD65E}"/>
              </a:ext>
            </a:extLst>
          </p:cNvPr>
          <p:cNvSpPr txBox="1"/>
          <p:nvPr/>
        </p:nvSpPr>
        <p:spPr>
          <a:xfrm>
            <a:off x="1492190" y="4448057"/>
            <a:ext cx="7223760" cy="369332"/>
          </a:xfrm>
          <a:prstGeom prst="rect">
            <a:avLst/>
          </a:prstGeom>
          <a:noFill/>
        </p:spPr>
        <p:txBody>
          <a:bodyPr wrap="square" rtlCol="0">
            <a:spAutoFit/>
          </a:bodyPr>
          <a:lstStyle/>
          <a:p>
            <a:pPr fontAlgn="base">
              <a:spcAft>
                <a:spcPts val="450"/>
              </a:spcAft>
            </a:pPr>
            <a:r>
              <a:rPr lang="en-US" sz="900" dirty="0"/>
              <a:t>Colvin, JD, Moon, RY., </a:t>
            </a:r>
            <a:r>
              <a:rPr lang="en-US" sz="900" b="1" dirty="0"/>
              <a:t>The Pediatrician’s Role in Eliminating Racial and Ethnic Disparities in Sleep-Related Infant Deaths </a:t>
            </a:r>
            <a:r>
              <a:rPr lang="en-US" sz="900" dirty="0"/>
              <a:t>Pediatrics Nov 2019, 144 (5) e20192310; </a:t>
            </a:r>
            <a:r>
              <a:rPr lang="en-US" sz="900" b="1" dirty="0"/>
              <a:t>DOI:</a:t>
            </a:r>
            <a:r>
              <a:rPr lang="en-US" sz="900" dirty="0"/>
              <a:t> 10.1542/peds.2019-2310 </a:t>
            </a:r>
          </a:p>
        </p:txBody>
      </p:sp>
      <p:sp>
        <p:nvSpPr>
          <p:cNvPr id="17" name="TextBox 16">
            <a:extLst>
              <a:ext uri="{FF2B5EF4-FFF2-40B4-BE49-F238E27FC236}">
                <a16:creationId xmlns:a16="http://schemas.microsoft.com/office/drawing/2014/main" id="{37CC522B-EEA7-7B41-A51C-C488C71C4B6E}"/>
              </a:ext>
            </a:extLst>
          </p:cNvPr>
          <p:cNvSpPr txBox="1"/>
          <p:nvPr/>
        </p:nvSpPr>
        <p:spPr>
          <a:xfrm>
            <a:off x="0" y="510777"/>
            <a:ext cx="4901938" cy="523220"/>
          </a:xfrm>
          <a:prstGeom prst="rect">
            <a:avLst/>
          </a:prstGeom>
          <a:noFill/>
        </p:spPr>
        <p:txBody>
          <a:bodyPr wrap="square" rtlCol="0">
            <a:spAutoFit/>
          </a:bodyPr>
          <a:lstStyle/>
          <a:p>
            <a:pPr algn="ctr"/>
            <a:r>
              <a:rPr lang="en-US" sz="2800" b="1" dirty="0">
                <a:solidFill>
                  <a:srgbClr val="771116"/>
                </a:solidFill>
                <a:latin typeface="Avenir Next Demi Bold" panose="020B0703020202020204" pitchFamily="34" charset="0"/>
              </a:rPr>
              <a:t>Opportunity to Educate</a:t>
            </a:r>
          </a:p>
        </p:txBody>
      </p:sp>
      <p:pic>
        <p:nvPicPr>
          <p:cNvPr id="19" name="Content Placeholder 6">
            <a:extLst>
              <a:ext uri="{FF2B5EF4-FFF2-40B4-BE49-F238E27FC236}">
                <a16:creationId xmlns:a16="http://schemas.microsoft.com/office/drawing/2014/main" id="{20B8C0F9-B466-B14F-8A13-E176139A0D46}"/>
              </a:ext>
            </a:extLst>
          </p:cNvPr>
          <p:cNvPicPr>
            <a:picLocks noChangeAspect="1"/>
          </p:cNvPicPr>
          <p:nvPr/>
        </p:nvPicPr>
        <p:blipFill rotWithShape="1">
          <a:blip r:embed="rId3">
            <a:extLst>
              <a:ext uri="{28A0092B-C50C-407E-A947-70E740481C1C}">
                <a14:useLocalDpi xmlns:a14="http://schemas.microsoft.com/office/drawing/2010/main" val="0"/>
              </a:ext>
            </a:extLst>
          </a:blip>
          <a:srcRect l="2987" r="2" b="2"/>
          <a:stretch/>
        </p:blipFill>
        <p:spPr>
          <a:xfrm>
            <a:off x="5104070" y="1036949"/>
            <a:ext cx="3582982" cy="2456048"/>
          </a:xfrm>
          <a:prstGeom prst="rect">
            <a:avLst/>
          </a:prstGeom>
        </p:spPr>
      </p:pic>
    </p:spTree>
    <p:extLst>
      <p:ext uri="{BB962C8B-B14F-4D97-AF65-F5344CB8AC3E}">
        <p14:creationId xmlns:p14="http://schemas.microsoft.com/office/powerpoint/2010/main" val="38064341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2141</TotalTime>
  <Words>2262</Words>
  <Application>Microsoft Macintosh PowerPoint</Application>
  <PresentationFormat>On-screen Show (16:9)</PresentationFormat>
  <Paragraphs>164</Paragraphs>
  <Slides>35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Avenir Book</vt:lpstr>
      <vt:lpstr>Avenir Next</vt:lpstr>
      <vt:lpstr>Avenir Next Demi Bold</vt:lpstr>
      <vt:lpstr>Avenir Roman</vt:lpstr>
      <vt:lpstr>Calibri</vt:lpstr>
      <vt:lpstr>Calibri Light</vt:lpstr>
      <vt:lpstr>Office Theme</vt:lpstr>
      <vt:lpstr>Addressing Disparities in Educating about Safe Infant Sleep :  Strategies for Helping Families  Adopt Safe Sleep Habits</vt:lpstr>
      <vt:lpstr>PowerPoint Presentation</vt:lpstr>
      <vt:lpstr>United States ranks 33rd among countries</vt:lpstr>
      <vt:lpstr>Racial and ethnic differences in infant sleep practices</vt:lpstr>
      <vt:lpstr>PowerPoint Presentation</vt:lpstr>
      <vt:lpstr>Pregnancy Assessment Monitoring System (PRAMS)</vt:lpstr>
      <vt:lpstr>What They Found</vt:lpstr>
      <vt:lpstr>PowerPoint Presentation</vt:lpstr>
      <vt:lpstr>PowerPoint Presentation</vt:lpstr>
      <vt:lpstr>Family Matters!!!</vt:lpstr>
      <vt:lpstr>The Pediatrician’s Role in Eliminating Racial and Ethnic Disparities in Sleep-Related Infant Deaths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Must Listen</vt:lpstr>
      <vt:lpstr>We Must Listen</vt:lpstr>
      <vt:lpstr>PowerPoint Presentation</vt:lpstr>
      <vt:lpstr>We Must Work Together</vt:lpstr>
      <vt:lpstr>Community Outreach</vt:lpstr>
      <vt:lpstr>Barriers to Conversations</vt:lpstr>
      <vt:lpstr>PowerPoint Presentation</vt:lpstr>
      <vt:lpstr>PowerPoint Presentation</vt:lpstr>
      <vt:lpstr>Don’t Just Hear</vt:lpstr>
      <vt:lpstr>PowerPoint Presentation</vt:lpstr>
      <vt:lpstr>And never underestimate the power of the community    #savingourbabies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jarrell fields</dc:creator>
  <cp:lastModifiedBy>Stacy Scott</cp:lastModifiedBy>
  <cp:revision>49</cp:revision>
  <dcterms:created xsi:type="dcterms:W3CDTF">2018-06-19T19:55:16Z</dcterms:created>
  <dcterms:modified xsi:type="dcterms:W3CDTF">2021-05-13T12:20:17Z</dcterms:modified>
</cp:coreProperties>
</file>