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7" r:id="rId4"/>
    <p:sldId id="260" r:id="rId5"/>
    <p:sldId id="268" r:id="rId6"/>
    <p:sldId id="267" r:id="rId7"/>
    <p:sldId id="259" r:id="rId8"/>
    <p:sldId id="263" r:id="rId9"/>
    <p:sldId id="299" r:id="rId10"/>
    <p:sldId id="324" r:id="rId11"/>
    <p:sldId id="300" r:id="rId12"/>
    <p:sldId id="320" r:id="rId13"/>
    <p:sldId id="322" r:id="rId14"/>
    <p:sldId id="326" r:id="rId15"/>
    <p:sldId id="323" r:id="rId16"/>
    <p:sldId id="302" r:id="rId17"/>
    <p:sldId id="327" r:id="rId18"/>
    <p:sldId id="329" r:id="rId19"/>
    <p:sldId id="337" r:id="rId20"/>
    <p:sldId id="330" r:id="rId21"/>
    <p:sldId id="334" r:id="rId22"/>
    <p:sldId id="335" r:id="rId23"/>
    <p:sldId id="328" r:id="rId24"/>
    <p:sldId id="338" r:id="rId25"/>
    <p:sldId id="331" r:id="rId26"/>
    <p:sldId id="333" r:id="rId27"/>
    <p:sldId id="265" r:id="rId28"/>
    <p:sldId id="33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C47"/>
    <a:srgbClr val="CCAA46"/>
    <a:srgbClr val="CDC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67"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P Chart: MBO/SCN Compliance</a:t>
            </a:r>
          </a:p>
        </c:rich>
      </c:tx>
      <c:layout>
        <c:manualLayout>
          <c:xMode val="edge"/>
          <c:yMode val="edge"/>
          <c:x val="0.44990967409727739"/>
          <c:y val="3.7542919272294133E-2"/>
        </c:manualLayout>
      </c:layout>
      <c:overlay val="0"/>
      <c:spPr>
        <a:noFill/>
        <a:ln w="25400">
          <a:noFill/>
        </a:ln>
      </c:spPr>
    </c:title>
    <c:autoTitleDeleted val="0"/>
    <c:plotArea>
      <c:layout>
        <c:manualLayout>
          <c:layoutTarget val="inner"/>
          <c:xMode val="edge"/>
          <c:yMode val="edge"/>
          <c:x val="0.1125002288823016"/>
          <c:y val="0.15063669999079268"/>
          <c:w val="0.85625174204862886"/>
          <c:h val="0.6951996418827566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wksDatabase01!$CX$62:$CX$123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wksDatabase01!$DA$62:$DA$123</c:f>
              <c:numCache>
                <c:formatCode>0.00%</c:formatCode>
                <c:ptCount val="62"/>
                <c:pt idx="0">
                  <c:v>0.48</c:v>
                </c:pt>
                <c:pt idx="1">
                  <c:v>0.55555555555555558</c:v>
                </c:pt>
                <c:pt idx="2">
                  <c:v>0.38095238095238093</c:v>
                </c:pt>
                <c:pt idx="3">
                  <c:v>0.30434782608695654</c:v>
                </c:pt>
                <c:pt idx="4">
                  <c:v>0.59259259259259256</c:v>
                </c:pt>
                <c:pt idx="5">
                  <c:v>0.33333333333333331</c:v>
                </c:pt>
                <c:pt idx="6">
                  <c:v>0.6</c:v>
                </c:pt>
                <c:pt idx="7">
                  <c:v>0.36363636363636365</c:v>
                </c:pt>
                <c:pt idx="8">
                  <c:v>0.36363636363636365</c:v>
                </c:pt>
                <c:pt idx="9">
                  <c:v>0.70370370370370372</c:v>
                </c:pt>
                <c:pt idx="10">
                  <c:v>0.64102564102564108</c:v>
                </c:pt>
                <c:pt idx="11">
                  <c:v>0.73469387755102045</c:v>
                </c:pt>
                <c:pt idx="12">
                  <c:v>0.70967741935483875</c:v>
                </c:pt>
                <c:pt idx="13">
                  <c:v>0.7068965517241379</c:v>
                </c:pt>
                <c:pt idx="14">
                  <c:v>0.80597014925373134</c:v>
                </c:pt>
                <c:pt idx="15">
                  <c:v>0.8</c:v>
                </c:pt>
                <c:pt idx="16">
                  <c:v>0.75324675324675328</c:v>
                </c:pt>
                <c:pt idx="17">
                  <c:v>0.69090909090909092</c:v>
                </c:pt>
                <c:pt idx="18">
                  <c:v>0.8125</c:v>
                </c:pt>
                <c:pt idx="19">
                  <c:v>0.84375</c:v>
                </c:pt>
                <c:pt idx="20">
                  <c:v>0.73333333333333328</c:v>
                </c:pt>
                <c:pt idx="21">
                  <c:v>0.85135135135135132</c:v>
                </c:pt>
                <c:pt idx="22">
                  <c:v>0.78333333333333333</c:v>
                </c:pt>
                <c:pt idx="23">
                  <c:v>0.76190476190476186</c:v>
                </c:pt>
                <c:pt idx="24">
                  <c:v>0.80821917808219179</c:v>
                </c:pt>
                <c:pt idx="25">
                  <c:v>0.75</c:v>
                </c:pt>
                <c:pt idx="26">
                  <c:v>0.77108433734939763</c:v>
                </c:pt>
                <c:pt idx="27">
                  <c:v>0.7931034482758621</c:v>
                </c:pt>
                <c:pt idx="28">
                  <c:v>0.82608695652173914</c:v>
                </c:pt>
                <c:pt idx="29">
                  <c:v>0.68965517241379315</c:v>
                </c:pt>
                <c:pt idx="30">
                  <c:v>0.79661016949152541</c:v>
                </c:pt>
                <c:pt idx="31">
                  <c:v>0.7010309278350515</c:v>
                </c:pt>
                <c:pt idx="32">
                  <c:v>0.759493670886076</c:v>
                </c:pt>
                <c:pt idx="33">
                  <c:v>0.65432098765432101</c:v>
                </c:pt>
                <c:pt idx="34">
                  <c:v>0.72222222222222221</c:v>
                </c:pt>
                <c:pt idx="35">
                  <c:v>0.76744186046511631</c:v>
                </c:pt>
                <c:pt idx="36">
                  <c:v>0.73076923076923073</c:v>
                </c:pt>
                <c:pt idx="37">
                  <c:v>0.77631578947368418</c:v>
                </c:pt>
                <c:pt idx="38">
                  <c:v>0.75510204081632648</c:v>
                </c:pt>
                <c:pt idx="39">
                  <c:v>0.73770491803278693</c:v>
                </c:pt>
                <c:pt idx="40">
                  <c:v>0.71621621621621623</c:v>
                </c:pt>
                <c:pt idx="41">
                  <c:v>0.71666666666666667</c:v>
                </c:pt>
                <c:pt idx="42">
                  <c:v>0.67073170731707321</c:v>
                </c:pt>
                <c:pt idx="43">
                  <c:v>0.82608695652173914</c:v>
                </c:pt>
                <c:pt idx="44">
                  <c:v>0.7142857142857143</c:v>
                </c:pt>
                <c:pt idx="45">
                  <c:v>0.72222222222222221</c:v>
                </c:pt>
                <c:pt idx="46">
                  <c:v>0.83333333333333337</c:v>
                </c:pt>
                <c:pt idx="47">
                  <c:v>0.81052631578947365</c:v>
                </c:pt>
                <c:pt idx="48">
                  <c:v>0.78333333333333333</c:v>
                </c:pt>
                <c:pt idx="49">
                  <c:v>0.84482758620689657</c:v>
                </c:pt>
                <c:pt idx="50">
                  <c:v>0.73949579831932777</c:v>
                </c:pt>
                <c:pt idx="51">
                  <c:v>0.83783783783783783</c:v>
                </c:pt>
                <c:pt idx="52">
                  <c:v>0.78947368421052633</c:v>
                </c:pt>
                <c:pt idx="53">
                  <c:v>0.8089887640449438</c:v>
                </c:pt>
                <c:pt idx="54">
                  <c:v>0.84057971014492749</c:v>
                </c:pt>
                <c:pt idx="55">
                  <c:v>0.8125</c:v>
                </c:pt>
                <c:pt idx="56">
                  <c:v>0.81034482758620685</c:v>
                </c:pt>
                <c:pt idx="57">
                  <c:v>0.85585585585585588</c:v>
                </c:pt>
                <c:pt idx="58">
                  <c:v>0.87</c:v>
                </c:pt>
              </c:numCache>
            </c:numRef>
          </c:val>
          <c:smooth val="0"/>
          <c:extLst>
            <c:ext xmlns:c16="http://schemas.microsoft.com/office/drawing/2014/chart" uri="{C3380CC4-5D6E-409C-BE32-E72D297353CC}">
              <c16:uniqueId val="{00000000-9C76-479D-B42A-91594F3436E2}"/>
            </c:ext>
          </c:extLst>
        </c:ser>
        <c:ser>
          <c:idx val="1"/>
          <c:order val="1"/>
          <c:tx>
            <c:v>Center</c:v>
          </c:tx>
          <c:spPr>
            <a:ln w="12700">
              <a:solidFill>
                <a:srgbClr val="000000"/>
              </a:solidFill>
              <a:prstDash val="solid"/>
            </a:ln>
          </c:spPr>
          <c:marker>
            <c:symbol val="none"/>
          </c:marker>
          <c:dLbls>
            <c:dLbl>
              <c:idx val="11"/>
              <c:layout>
                <c:manualLayout>
                  <c:x val="-2.3911456622663755E-2"/>
                  <c:y val="0.12935707319311823"/>
                </c:manualLayout>
              </c:layout>
              <c:tx>
                <c:rich>
                  <a:bodyPr wrap="square" lIns="38100" tIns="19050" rIns="38100" bIns="19050" anchor="ctr">
                    <a:noAutofit/>
                  </a:bodyPr>
                  <a:lstStyle/>
                  <a:p>
                    <a:pPr>
                      <a:defRPr/>
                    </a:pPr>
                    <a:fld id="{E3E94833-E3A9-4A96-958E-6E11B657FD65}" type="VALUE">
                      <a:rPr lang="en-US" sz="1000"/>
                      <a:pPr>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1771895859956278E-2"/>
                      <c:h val="0.10371819960861058"/>
                    </c:manualLayout>
                  </c15:layout>
                  <c15:dlblFieldTable/>
                  <c15:showDataLabelsRange val="0"/>
                </c:ext>
                <c:ext xmlns:c16="http://schemas.microsoft.com/office/drawing/2014/chart" uri="{C3380CC4-5D6E-409C-BE32-E72D297353CC}">
                  <c16:uniqueId val="{00000001-9C76-479D-B42A-91594F3436E2}"/>
                </c:ext>
              </c:extLst>
            </c:dLbl>
            <c:dLbl>
              <c:idx val="46"/>
              <c:layout>
                <c:manualLayout>
                  <c:x val="1.554907677356657E-2"/>
                  <c:y val="5.7403783431180688E-2"/>
                </c:manualLayout>
              </c:layout>
              <c:spPr>
                <a:noFill/>
                <a:ln>
                  <a:no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6.0842190644536782E-2"/>
                      <c:h val="5.4142204827136331E-2"/>
                    </c:manualLayout>
                  </c15:layout>
                </c:ext>
                <c:ext xmlns:c16="http://schemas.microsoft.com/office/drawing/2014/chart" uri="{C3380CC4-5D6E-409C-BE32-E72D297353CC}">
                  <c16:uniqueId val="{00000002-9C76-479D-B42A-91594F3436E2}"/>
                </c:ext>
              </c:extLst>
            </c:dLbl>
            <c:dLbl>
              <c:idx val="58"/>
              <c:layout>
                <c:manualLayout>
                  <c:x val="1.1661807580174925E-2"/>
                  <c:y val="5.2185257664709717E-2"/>
                </c:manualLayout>
              </c:layout>
              <c:tx>
                <c:rich>
                  <a:bodyPr wrap="square" lIns="38100" tIns="19050" rIns="38100" bIns="19050" anchor="ctr">
                    <a:noAutofit/>
                  </a:bodyPr>
                  <a:lstStyle/>
                  <a:p>
                    <a:pPr>
                      <a:defRPr/>
                    </a:pPr>
                    <a:fld id="{D0B406CC-F4E0-463E-BC8D-BB8F35A43A01}" type="VALUE">
                      <a:rPr lang="en-US" sz="1000"/>
                      <a:pPr>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3067652257753492E-2"/>
                      <c:h val="6.9797782126549246E-2"/>
                    </c:manualLayout>
                  </c15:layout>
                  <c15:dlblFieldTable/>
                  <c15:showDataLabelsRange val="0"/>
                </c:ext>
                <c:ext xmlns:c16="http://schemas.microsoft.com/office/drawing/2014/chart" uri="{C3380CC4-5D6E-409C-BE32-E72D297353CC}">
                  <c16:uniqueId val="{00000003-9C76-479D-B42A-91594F3436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wksDatabase01!$CX$62:$CX$123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wksDatabase01!$DB$62:$DB$123</c:f>
              <c:numCache>
                <c:formatCode>0.00%</c:formatCode>
                <c:ptCount val="62"/>
                <c:pt idx="0">
                  <c:v>0.550561797752809</c:v>
                </c:pt>
                <c:pt idx="1">
                  <c:v>0.550561797752809</c:v>
                </c:pt>
                <c:pt idx="2">
                  <c:v>0.550561797752809</c:v>
                </c:pt>
                <c:pt idx="3">
                  <c:v>0.550561797752809</c:v>
                </c:pt>
                <c:pt idx="4">
                  <c:v>0.550561797752809</c:v>
                </c:pt>
                <c:pt idx="5">
                  <c:v>0.550561797752809</c:v>
                </c:pt>
                <c:pt idx="6">
                  <c:v>0.550561797752809</c:v>
                </c:pt>
                <c:pt idx="7">
                  <c:v>0.550561797752809</c:v>
                </c:pt>
                <c:pt idx="8">
                  <c:v>0.550561797752809</c:v>
                </c:pt>
                <c:pt idx="9">
                  <c:v>0.550561797752809</c:v>
                </c:pt>
                <c:pt idx="10">
                  <c:v>0.550561797752809</c:v>
                </c:pt>
                <c:pt idx="11">
                  <c:v>0.550561797752809</c:v>
                </c:pt>
                <c:pt idx="12">
                  <c:v>0.76389393389030147</c:v>
                </c:pt>
                <c:pt idx="13">
                  <c:v>0.76389393389030147</c:v>
                </c:pt>
                <c:pt idx="14">
                  <c:v>0.76389393389030147</c:v>
                </c:pt>
                <c:pt idx="15">
                  <c:v>0.76389393389030147</c:v>
                </c:pt>
                <c:pt idx="16">
                  <c:v>0.76389393389030147</c:v>
                </c:pt>
                <c:pt idx="17">
                  <c:v>0.76389393389030147</c:v>
                </c:pt>
                <c:pt idx="18">
                  <c:v>0.76389393389030147</c:v>
                </c:pt>
                <c:pt idx="19">
                  <c:v>0.76389393389030147</c:v>
                </c:pt>
                <c:pt idx="20">
                  <c:v>0.76389393389030147</c:v>
                </c:pt>
                <c:pt idx="21">
                  <c:v>0.76389393389030147</c:v>
                </c:pt>
                <c:pt idx="22">
                  <c:v>0.76389393389030147</c:v>
                </c:pt>
                <c:pt idx="23">
                  <c:v>0.76389393389030147</c:v>
                </c:pt>
                <c:pt idx="24">
                  <c:v>0.76389393389030147</c:v>
                </c:pt>
                <c:pt idx="25">
                  <c:v>0.76389393389030147</c:v>
                </c:pt>
                <c:pt idx="26">
                  <c:v>0.76389393389030147</c:v>
                </c:pt>
                <c:pt idx="27">
                  <c:v>0.76389393389030147</c:v>
                </c:pt>
                <c:pt idx="28">
                  <c:v>0.76389393389030147</c:v>
                </c:pt>
                <c:pt idx="29">
                  <c:v>0.76389393389030147</c:v>
                </c:pt>
                <c:pt idx="30">
                  <c:v>0.76389393389030147</c:v>
                </c:pt>
                <c:pt idx="31">
                  <c:v>0.76389393389030147</c:v>
                </c:pt>
                <c:pt idx="32">
                  <c:v>0.76389393389030147</c:v>
                </c:pt>
                <c:pt idx="33">
                  <c:v>0.76389393389030147</c:v>
                </c:pt>
                <c:pt idx="34">
                  <c:v>0.76389393389030147</c:v>
                </c:pt>
                <c:pt idx="35">
                  <c:v>0.76389393389030147</c:v>
                </c:pt>
                <c:pt idx="36">
                  <c:v>0.76389393389030147</c:v>
                </c:pt>
                <c:pt idx="37">
                  <c:v>0.76389393389030147</c:v>
                </c:pt>
                <c:pt idx="38">
                  <c:v>0.76389393389030147</c:v>
                </c:pt>
                <c:pt idx="39">
                  <c:v>0.76389393389030147</c:v>
                </c:pt>
                <c:pt idx="40">
                  <c:v>0.76389393389030147</c:v>
                </c:pt>
                <c:pt idx="41">
                  <c:v>0.76389393389030147</c:v>
                </c:pt>
                <c:pt idx="42">
                  <c:v>0.76389393389030147</c:v>
                </c:pt>
                <c:pt idx="43">
                  <c:v>0.76389393389030147</c:v>
                </c:pt>
                <c:pt idx="44">
                  <c:v>0.76389393389030147</c:v>
                </c:pt>
                <c:pt idx="45">
                  <c:v>0.76389393389030147</c:v>
                </c:pt>
                <c:pt idx="46">
                  <c:v>0.76389393389030147</c:v>
                </c:pt>
                <c:pt idx="47">
                  <c:v>0.76389393389030147</c:v>
                </c:pt>
                <c:pt idx="48">
                  <c:v>0.76389393389030147</c:v>
                </c:pt>
                <c:pt idx="49">
                  <c:v>0.76389393389030147</c:v>
                </c:pt>
                <c:pt idx="50">
                  <c:v>0.76389393389030147</c:v>
                </c:pt>
                <c:pt idx="51">
                  <c:v>0.76389393389030147</c:v>
                </c:pt>
                <c:pt idx="52">
                  <c:v>0.82559774964838251</c:v>
                </c:pt>
                <c:pt idx="53">
                  <c:v>0.82559774964838251</c:v>
                </c:pt>
                <c:pt idx="54">
                  <c:v>0.82559774964838251</c:v>
                </c:pt>
                <c:pt idx="55">
                  <c:v>0.82559774964838251</c:v>
                </c:pt>
                <c:pt idx="56">
                  <c:v>0.82559774964838251</c:v>
                </c:pt>
                <c:pt idx="57">
                  <c:v>0.82559774964838251</c:v>
                </c:pt>
                <c:pt idx="58">
                  <c:v>0.82559774964838251</c:v>
                </c:pt>
                <c:pt idx="59">
                  <c:v>0.82559774964838251</c:v>
                </c:pt>
                <c:pt idx="60">
                  <c:v>0.82559774964838251</c:v>
                </c:pt>
                <c:pt idx="61">
                  <c:v>0.82559774964838251</c:v>
                </c:pt>
              </c:numCache>
            </c:numRef>
          </c:val>
          <c:smooth val="0"/>
          <c:extLst>
            <c:ext xmlns:c16="http://schemas.microsoft.com/office/drawing/2014/chart" uri="{C3380CC4-5D6E-409C-BE32-E72D297353CC}">
              <c16:uniqueId val="{00000004-9C76-479D-B42A-91594F3436E2}"/>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9C76-479D-B42A-91594F3436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wksDatabase01!$CX$62:$CX$123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wksDatabase01!$DD$62:$DD$123</c:f>
              <c:numCache>
                <c:formatCode>0.00%</c:formatCode>
                <c:ptCount val="62"/>
                <c:pt idx="0">
                  <c:v>0.84902395893724036</c:v>
                </c:pt>
                <c:pt idx="1">
                  <c:v>1</c:v>
                </c:pt>
                <c:pt idx="2">
                  <c:v>0.87621071339751544</c:v>
                </c:pt>
                <c:pt idx="3">
                  <c:v>0.86173011104070851</c:v>
                </c:pt>
                <c:pt idx="4">
                  <c:v>0.83775714625739051</c:v>
                </c:pt>
                <c:pt idx="5">
                  <c:v>0.93587479099960114</c:v>
                </c:pt>
                <c:pt idx="6">
                  <c:v>1</c:v>
                </c:pt>
                <c:pt idx="7">
                  <c:v>1</c:v>
                </c:pt>
                <c:pt idx="8">
                  <c:v>1</c:v>
                </c:pt>
                <c:pt idx="9">
                  <c:v>0.83775714625739051</c:v>
                </c:pt>
                <c:pt idx="10">
                  <c:v>0.78952277200850562</c:v>
                </c:pt>
                <c:pt idx="11">
                  <c:v>0.7637490557416885</c:v>
                </c:pt>
                <c:pt idx="12">
                  <c:v>0.92570026600168853</c:v>
                </c:pt>
                <c:pt idx="13">
                  <c:v>0.93118677670478112</c:v>
                </c:pt>
                <c:pt idx="14">
                  <c:v>0.91954566554054062</c:v>
                </c:pt>
                <c:pt idx="15">
                  <c:v>0.92837493202803523</c:v>
                </c:pt>
                <c:pt idx="16">
                  <c:v>0.90908703973818494</c:v>
                </c:pt>
                <c:pt idx="17">
                  <c:v>0.93568873352072268</c:v>
                </c:pt>
                <c:pt idx="18">
                  <c:v>0.90633865671739988</c:v>
                </c:pt>
                <c:pt idx="19">
                  <c:v>0.92315197552905548</c:v>
                </c:pt>
                <c:pt idx="20">
                  <c:v>0.92837493202803523</c:v>
                </c:pt>
                <c:pt idx="21">
                  <c:v>0.91200090422206148</c:v>
                </c:pt>
                <c:pt idx="22">
                  <c:v>0.92837493202803523</c:v>
                </c:pt>
                <c:pt idx="23">
                  <c:v>0.92441095197156342</c:v>
                </c:pt>
                <c:pt idx="24">
                  <c:v>0.91301188503917263</c:v>
                </c:pt>
                <c:pt idx="25">
                  <c:v>1</c:v>
                </c:pt>
                <c:pt idx="26">
                  <c:v>0.90374066259338248</c:v>
                </c:pt>
                <c:pt idx="27">
                  <c:v>0.93118677670478112</c:v>
                </c:pt>
                <c:pt idx="28">
                  <c:v>0.91727325551790428</c:v>
                </c:pt>
                <c:pt idx="29">
                  <c:v>0.93118677670478112</c:v>
                </c:pt>
                <c:pt idx="30">
                  <c:v>0.92976298193740614</c:v>
                </c:pt>
                <c:pt idx="31">
                  <c:v>0.89325556736598077</c:v>
                </c:pt>
                <c:pt idx="32">
                  <c:v>0.9072373705086495</c:v>
                </c:pt>
                <c:pt idx="33">
                  <c:v>0.90545663756919392</c:v>
                </c:pt>
                <c:pt idx="34">
                  <c:v>0.93727212920135217</c:v>
                </c:pt>
                <c:pt idx="35">
                  <c:v>0.9581869232013448</c:v>
                </c:pt>
                <c:pt idx="36">
                  <c:v>0.94057486778522659</c:v>
                </c:pt>
                <c:pt idx="37">
                  <c:v>0.91003913587967444</c:v>
                </c:pt>
                <c:pt idx="38">
                  <c:v>0.94590312433459178</c:v>
                </c:pt>
                <c:pt idx="39">
                  <c:v>0.92702115593549583</c:v>
                </c:pt>
                <c:pt idx="40">
                  <c:v>0.91200090422206148</c:v>
                </c:pt>
                <c:pt idx="41">
                  <c:v>0.92837493202803523</c:v>
                </c:pt>
                <c:pt idx="42">
                  <c:v>0.90459080251317392</c:v>
                </c:pt>
                <c:pt idx="43">
                  <c:v>0.91727325551790428</c:v>
                </c:pt>
                <c:pt idx="44">
                  <c:v>0.96048632855639804</c:v>
                </c:pt>
                <c:pt idx="45">
                  <c:v>0.88649083150463115</c:v>
                </c:pt>
                <c:pt idx="46">
                  <c:v>0.93727212920135217</c:v>
                </c:pt>
                <c:pt idx="47">
                  <c:v>0.8946101763837716</c:v>
                </c:pt>
                <c:pt idx="48">
                  <c:v>0.92837493202803523</c:v>
                </c:pt>
                <c:pt idx="49">
                  <c:v>0.88218783748839513</c:v>
                </c:pt>
                <c:pt idx="50">
                  <c:v>0.88068721981822318</c:v>
                </c:pt>
                <c:pt idx="51">
                  <c:v>0.91200090422206148</c:v>
                </c:pt>
                <c:pt idx="52">
                  <c:v>0.93221540349807985</c:v>
                </c:pt>
                <c:pt idx="53">
                  <c:v>0.94626420183504734</c:v>
                </c:pt>
                <c:pt idx="54">
                  <c:v>0.9626407952933197</c:v>
                </c:pt>
                <c:pt idx="55">
                  <c:v>0.93316313461488887</c:v>
                </c:pt>
                <c:pt idx="56">
                  <c:v>0.93129228955299692</c:v>
                </c:pt>
                <c:pt idx="57">
                  <c:v>0.93364657698318088</c:v>
                </c:pt>
                <c:pt idx="58">
                  <c:v>0.93943425296850314</c:v>
                </c:pt>
                <c:pt idx="59">
                  <c:v>#N/A</c:v>
                </c:pt>
                <c:pt idx="60">
                  <c:v>#N/A</c:v>
                </c:pt>
                <c:pt idx="61">
                  <c:v>#N/A</c:v>
                </c:pt>
              </c:numCache>
            </c:numRef>
          </c:val>
          <c:smooth val="0"/>
          <c:extLst>
            <c:ext xmlns:c16="http://schemas.microsoft.com/office/drawing/2014/chart" uri="{C3380CC4-5D6E-409C-BE32-E72D297353CC}">
              <c16:uniqueId val="{00000006-9C76-479D-B42A-91594F3436E2}"/>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9C76-479D-B42A-91594F3436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wksDatabase01!$CX$62:$CX$123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wksDatabase01!$DE$62:$DE$123</c:f>
              <c:numCache>
                <c:formatCode>0.00%</c:formatCode>
                <c:ptCount val="62"/>
                <c:pt idx="0">
                  <c:v>0.25209963656837769</c:v>
                </c:pt>
                <c:pt idx="1">
                  <c:v>5.3124862445423471E-2</c:v>
                </c:pt>
                <c:pt idx="2">
                  <c:v>0.22491288210810251</c:v>
                </c:pt>
                <c:pt idx="3">
                  <c:v>0.23939348446490955</c:v>
                </c:pt>
                <c:pt idx="4">
                  <c:v>0.2633664492482275</c:v>
                </c:pt>
                <c:pt idx="5">
                  <c:v>0.16524880450601687</c:v>
                </c:pt>
                <c:pt idx="6">
                  <c:v>7.8651685393258453E-2</c:v>
                </c:pt>
                <c:pt idx="7">
                  <c:v>0.10061316013129351</c:v>
                </c:pt>
                <c:pt idx="8">
                  <c:v>0.10061316013129351</c:v>
                </c:pt>
                <c:pt idx="9">
                  <c:v>0.2633664492482275</c:v>
                </c:pt>
                <c:pt idx="10">
                  <c:v>0.31160082349711238</c:v>
                </c:pt>
                <c:pt idx="11">
                  <c:v>0.3373745397639295</c:v>
                </c:pt>
                <c:pt idx="12">
                  <c:v>0.60208760177891441</c:v>
                </c:pt>
                <c:pt idx="13">
                  <c:v>0.59660109107582182</c:v>
                </c:pt>
                <c:pt idx="14">
                  <c:v>0.60824220224006231</c:v>
                </c:pt>
                <c:pt idx="15">
                  <c:v>0.59941293575256771</c:v>
                </c:pt>
                <c:pt idx="16">
                  <c:v>0.61870082804241799</c:v>
                </c:pt>
                <c:pt idx="17">
                  <c:v>0.59209913425988026</c:v>
                </c:pt>
                <c:pt idx="18">
                  <c:v>0.62144921106320306</c:v>
                </c:pt>
                <c:pt idx="19">
                  <c:v>0.60463589225154746</c:v>
                </c:pt>
                <c:pt idx="20">
                  <c:v>0.59941293575256771</c:v>
                </c:pt>
                <c:pt idx="21">
                  <c:v>0.61578696355854146</c:v>
                </c:pt>
                <c:pt idx="22">
                  <c:v>0.59941293575256771</c:v>
                </c:pt>
                <c:pt idx="23">
                  <c:v>0.60337691580903952</c:v>
                </c:pt>
                <c:pt idx="24">
                  <c:v>0.6147759827414303</c:v>
                </c:pt>
                <c:pt idx="25">
                  <c:v>0.52311840676840859</c:v>
                </c:pt>
                <c:pt idx="26">
                  <c:v>0.62404720518722046</c:v>
                </c:pt>
                <c:pt idx="27">
                  <c:v>0.59660109107582182</c:v>
                </c:pt>
                <c:pt idx="28">
                  <c:v>0.61051461226269865</c:v>
                </c:pt>
                <c:pt idx="29">
                  <c:v>0.59660109107582182</c:v>
                </c:pt>
                <c:pt idx="30">
                  <c:v>0.5980248858431968</c:v>
                </c:pt>
                <c:pt idx="31">
                  <c:v>0.63453230041462216</c:v>
                </c:pt>
                <c:pt idx="32">
                  <c:v>0.62055049727195344</c:v>
                </c:pt>
                <c:pt idx="33">
                  <c:v>0.62233123021140901</c:v>
                </c:pt>
                <c:pt idx="34">
                  <c:v>0.59051573857925077</c:v>
                </c:pt>
                <c:pt idx="35">
                  <c:v>0.56960094457925814</c:v>
                </c:pt>
                <c:pt idx="36">
                  <c:v>0.58721299999537635</c:v>
                </c:pt>
                <c:pt idx="37">
                  <c:v>0.61774873190092849</c:v>
                </c:pt>
                <c:pt idx="38">
                  <c:v>0.58188474344601115</c:v>
                </c:pt>
                <c:pt idx="39">
                  <c:v>0.6007667118451071</c:v>
                </c:pt>
                <c:pt idx="40">
                  <c:v>0.61578696355854146</c:v>
                </c:pt>
                <c:pt idx="41">
                  <c:v>0.59941293575256771</c:v>
                </c:pt>
                <c:pt idx="42">
                  <c:v>0.62319706526742902</c:v>
                </c:pt>
                <c:pt idx="43">
                  <c:v>0.61051461226269865</c:v>
                </c:pt>
                <c:pt idx="44">
                  <c:v>0.5673015392242049</c:v>
                </c:pt>
                <c:pt idx="45">
                  <c:v>0.64129703627597179</c:v>
                </c:pt>
                <c:pt idx="46">
                  <c:v>0.59051573857925077</c:v>
                </c:pt>
                <c:pt idx="47">
                  <c:v>0.63317769139683133</c:v>
                </c:pt>
                <c:pt idx="48">
                  <c:v>0.59941293575256771</c:v>
                </c:pt>
                <c:pt idx="49">
                  <c:v>0.6456000302922078</c:v>
                </c:pt>
                <c:pt idx="50">
                  <c:v>0.64710064796237976</c:v>
                </c:pt>
                <c:pt idx="51">
                  <c:v>0.61578696355854146</c:v>
                </c:pt>
                <c:pt idx="52">
                  <c:v>0.71898009579868516</c:v>
                </c:pt>
                <c:pt idx="53">
                  <c:v>0.70493129746171768</c:v>
                </c:pt>
                <c:pt idx="54">
                  <c:v>0.68855470400344532</c:v>
                </c:pt>
                <c:pt idx="55">
                  <c:v>0.71803236468187615</c:v>
                </c:pt>
                <c:pt idx="56">
                  <c:v>0.71990320974376809</c:v>
                </c:pt>
                <c:pt idx="57">
                  <c:v>0.71754892231358414</c:v>
                </c:pt>
                <c:pt idx="58">
                  <c:v>0.71176124632826188</c:v>
                </c:pt>
                <c:pt idx="59">
                  <c:v>#N/A</c:v>
                </c:pt>
                <c:pt idx="60">
                  <c:v>#N/A</c:v>
                </c:pt>
                <c:pt idx="61">
                  <c:v>#N/A</c:v>
                </c:pt>
              </c:numCache>
            </c:numRef>
          </c:val>
          <c:smooth val="0"/>
          <c:extLst>
            <c:ext xmlns:c16="http://schemas.microsoft.com/office/drawing/2014/chart" uri="{C3380CC4-5D6E-409C-BE32-E72D297353CC}">
              <c16:uniqueId val="{00000008-9C76-479D-B42A-91594F3436E2}"/>
            </c:ext>
          </c:extLst>
        </c:ser>
        <c:dLbls>
          <c:showLegendKey val="0"/>
          <c:showVal val="0"/>
          <c:showCatName val="0"/>
          <c:showSerName val="0"/>
          <c:showPercent val="0"/>
          <c:showBubbleSize val="0"/>
        </c:dLbls>
        <c:marker val="1"/>
        <c:smooth val="0"/>
        <c:axId val="831523039"/>
        <c:axId val="1"/>
      </c:lineChart>
      <c:catAx>
        <c:axId val="831523039"/>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1"/>
        </c:scaling>
        <c:delete val="0"/>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31523039"/>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P Chart: NICU compliance</a:t>
            </a:r>
          </a:p>
        </c:rich>
      </c:tx>
      <c:layout>
        <c:manualLayout>
          <c:xMode val="edge"/>
          <c:yMode val="edge"/>
          <c:x val="0.44990967409727739"/>
          <c:y val="3.7542919272294133E-2"/>
        </c:manualLayout>
      </c:layout>
      <c:overlay val="0"/>
      <c:spPr>
        <a:noFill/>
        <a:ln w="25400">
          <a:noFill/>
        </a:ln>
      </c:spPr>
    </c:title>
    <c:autoTitleDeleted val="0"/>
    <c:plotArea>
      <c:layout>
        <c:manualLayout>
          <c:layoutTarget val="inner"/>
          <c:xMode val="edge"/>
          <c:yMode val="edge"/>
          <c:x val="0.1125002288823016"/>
          <c:y val="0.15063669999079268"/>
          <c:w val="0.87287388720221193"/>
          <c:h val="0.6951996418827566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wksDatabase01!$CD$62:$CD$123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wksDatabase01!$CG$62:$CG$123</c:f>
              <c:numCache>
                <c:formatCode>0.00%</c:formatCode>
                <c:ptCount val="62"/>
                <c:pt idx="0">
                  <c:v>0.39393939393939392</c:v>
                </c:pt>
                <c:pt idx="1">
                  <c:v>0.5</c:v>
                </c:pt>
                <c:pt idx="2">
                  <c:v>0.5</c:v>
                </c:pt>
                <c:pt idx="3">
                  <c:v>0.4</c:v>
                </c:pt>
                <c:pt idx="4">
                  <c:v>0.56000000000000005</c:v>
                </c:pt>
                <c:pt idx="5">
                  <c:v>0.68571428571428572</c:v>
                </c:pt>
                <c:pt idx="6">
                  <c:v>0.6470588235294118</c:v>
                </c:pt>
                <c:pt idx="7">
                  <c:v>0.48275862068965519</c:v>
                </c:pt>
                <c:pt idx="8">
                  <c:v>7.1428571428571425E-2</c:v>
                </c:pt>
                <c:pt idx="9">
                  <c:v>0.33333333333333331</c:v>
                </c:pt>
                <c:pt idx="10">
                  <c:v>0.3783783783783784</c:v>
                </c:pt>
                <c:pt idx="11">
                  <c:v>0.63157894736842102</c:v>
                </c:pt>
                <c:pt idx="12">
                  <c:v>0.60810810810810811</c:v>
                </c:pt>
                <c:pt idx="13">
                  <c:v>0.75229357798165142</c:v>
                </c:pt>
                <c:pt idx="14">
                  <c:v>0.6404494382022472</c:v>
                </c:pt>
                <c:pt idx="15">
                  <c:v>0.71153846153846156</c:v>
                </c:pt>
                <c:pt idx="16">
                  <c:v>0.68656716417910446</c:v>
                </c:pt>
                <c:pt idx="17">
                  <c:v>0.76923076923076927</c:v>
                </c:pt>
                <c:pt idx="18">
                  <c:v>0.83333333333333337</c:v>
                </c:pt>
                <c:pt idx="19">
                  <c:v>0.66233766233766234</c:v>
                </c:pt>
                <c:pt idx="20">
                  <c:v>0.71951219512195119</c:v>
                </c:pt>
                <c:pt idx="21">
                  <c:v>0.78749999999999998</c:v>
                </c:pt>
                <c:pt idx="22">
                  <c:v>0.79268292682926833</c:v>
                </c:pt>
                <c:pt idx="23">
                  <c:v>0.75</c:v>
                </c:pt>
                <c:pt idx="24">
                  <c:v>0.77777777777777779</c:v>
                </c:pt>
                <c:pt idx="25">
                  <c:v>0.76923076923076927</c:v>
                </c:pt>
                <c:pt idx="26">
                  <c:v>0.63095238095238093</c:v>
                </c:pt>
                <c:pt idx="27">
                  <c:v>0.69230769230769229</c:v>
                </c:pt>
                <c:pt idx="28">
                  <c:v>0.64406779661016944</c:v>
                </c:pt>
                <c:pt idx="29">
                  <c:v>0.60869565217391308</c:v>
                </c:pt>
                <c:pt idx="30">
                  <c:v>0.734375</c:v>
                </c:pt>
                <c:pt idx="31">
                  <c:v>0.75862068965517238</c:v>
                </c:pt>
                <c:pt idx="32">
                  <c:v>0.75609756097560976</c:v>
                </c:pt>
                <c:pt idx="33">
                  <c:v>0.8</c:v>
                </c:pt>
                <c:pt idx="34">
                  <c:v>0.64444444444444449</c:v>
                </c:pt>
                <c:pt idx="35">
                  <c:v>0.66666666666666663</c:v>
                </c:pt>
                <c:pt idx="36">
                  <c:v>0.55555555555555558</c:v>
                </c:pt>
                <c:pt idx="37">
                  <c:v>0.74</c:v>
                </c:pt>
                <c:pt idx="38">
                  <c:v>0.625</c:v>
                </c:pt>
                <c:pt idx="39">
                  <c:v>0.53658536585365857</c:v>
                </c:pt>
                <c:pt idx="40">
                  <c:v>0.65454545454545454</c:v>
                </c:pt>
                <c:pt idx="41">
                  <c:v>0.53030303030303028</c:v>
                </c:pt>
                <c:pt idx="42">
                  <c:v>0.47761194029850745</c:v>
                </c:pt>
                <c:pt idx="43">
                  <c:v>0.69736842105263153</c:v>
                </c:pt>
                <c:pt idx="44">
                  <c:v>0.6901408450704225</c:v>
                </c:pt>
                <c:pt idx="45">
                  <c:v>0.69620253164556967</c:v>
                </c:pt>
                <c:pt idx="46">
                  <c:v>0.62820512820512819</c:v>
                </c:pt>
                <c:pt idx="47">
                  <c:v>0.64227642276422769</c:v>
                </c:pt>
                <c:pt idx="48">
                  <c:v>0.71186440677966101</c:v>
                </c:pt>
                <c:pt idx="49">
                  <c:v>0.67664670658682635</c:v>
                </c:pt>
                <c:pt idx="50">
                  <c:v>0.5494505494505495</c:v>
                </c:pt>
                <c:pt idx="51">
                  <c:v>0.76415094339622647</c:v>
                </c:pt>
                <c:pt idx="52">
                  <c:v>0.74522292993630568</c:v>
                </c:pt>
                <c:pt idx="53">
                  <c:v>0.71111111111111114</c:v>
                </c:pt>
                <c:pt idx="54">
                  <c:v>0.68518518518518523</c:v>
                </c:pt>
                <c:pt idx="55">
                  <c:v>0.77304964539007093</c:v>
                </c:pt>
                <c:pt idx="56">
                  <c:v>0.78431372549019607</c:v>
                </c:pt>
                <c:pt idx="57">
                  <c:v>0.74257425742574257</c:v>
                </c:pt>
                <c:pt idx="58">
                  <c:v>0.77099236641221369</c:v>
                </c:pt>
                <c:pt idx="59">
                  <c:v>#N/A</c:v>
                </c:pt>
                <c:pt idx="60">
                  <c:v>#N/A</c:v>
                </c:pt>
                <c:pt idx="61">
                  <c:v>#N/A</c:v>
                </c:pt>
              </c:numCache>
            </c:numRef>
          </c:val>
          <c:smooth val="0"/>
          <c:extLst>
            <c:ext xmlns:c16="http://schemas.microsoft.com/office/drawing/2014/chart" uri="{C3380CC4-5D6E-409C-BE32-E72D297353CC}">
              <c16:uniqueId val="{00000000-71D0-442F-B4B3-65B4968B7A8B}"/>
            </c:ext>
          </c:extLst>
        </c:ser>
        <c:ser>
          <c:idx val="1"/>
          <c:order val="1"/>
          <c:tx>
            <c:v>Center</c:v>
          </c:tx>
          <c:spPr>
            <a:ln w="12700">
              <a:solidFill>
                <a:srgbClr val="000000"/>
              </a:solidFill>
              <a:prstDash val="solid"/>
            </a:ln>
          </c:spPr>
          <c:marker>
            <c:symbol val="none"/>
          </c:marker>
          <c:dLbls>
            <c:dLbl>
              <c:idx val="11"/>
              <c:layout>
                <c:manualLayout>
                  <c:x val="1.068566340160285E-2"/>
                  <c:y val="5.3506869125090388E-2"/>
                </c:manualLayout>
              </c:layout>
              <c:tx>
                <c:rich>
                  <a:bodyPr wrap="square" lIns="38100" tIns="19050" rIns="38100" bIns="19050" anchor="ctr">
                    <a:noAutofit/>
                  </a:bodyPr>
                  <a:lstStyle/>
                  <a:p>
                    <a:pPr>
                      <a:defRPr/>
                    </a:pPr>
                    <a:fld id="{AFDB1176-6494-4277-B2FA-6731E07FA68D}" type="VALUE">
                      <a:rPr lang="en-US" sz="1000"/>
                      <a:pPr>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8625658213026134E-2"/>
                      <c:h val="6.2906724511930592E-2"/>
                    </c:manualLayout>
                  </c15:layout>
                  <c15:dlblFieldTable/>
                  <c15:showDataLabelsRange val="0"/>
                </c:ext>
                <c:ext xmlns:c16="http://schemas.microsoft.com/office/drawing/2014/chart" uri="{C3380CC4-5D6E-409C-BE32-E72D297353CC}">
                  <c16:uniqueId val="{00000001-71D0-442F-B4B3-65B4968B7A8B}"/>
                </c:ext>
              </c:extLst>
            </c:dLbl>
            <c:dLbl>
              <c:idx val="58"/>
              <c:layout>
                <c:manualLayout>
                  <c:x val="1.1279311368358563E-2"/>
                  <c:y val="6.6522053506869072E-2"/>
                </c:manualLayout>
              </c:layout>
              <c:tx>
                <c:rich>
                  <a:bodyPr wrap="square" lIns="38100" tIns="19050" rIns="38100" bIns="19050" anchor="ctr">
                    <a:noAutofit/>
                  </a:bodyPr>
                  <a:lstStyle/>
                  <a:p>
                    <a:pPr>
                      <a:defRPr/>
                    </a:pPr>
                    <a:fld id="{5D98A71F-9EE3-4BF6-B1E6-2713E834F930}" type="VALUE">
                      <a:rPr lang="en-US" sz="1000"/>
                      <a:pPr>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9812954146537559E-2"/>
                      <c:h val="6.0014461315979754E-2"/>
                    </c:manualLayout>
                  </c15:layout>
                  <c15:dlblFieldTable/>
                  <c15:showDataLabelsRange val="0"/>
                </c:ext>
                <c:ext xmlns:c16="http://schemas.microsoft.com/office/drawing/2014/chart" uri="{C3380CC4-5D6E-409C-BE32-E72D297353CC}">
                  <c16:uniqueId val="{00000002-71D0-442F-B4B3-65B4968B7A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wksDatabase01!$CD$62:$CD$123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wksDatabase01!$CH$62:$CH$123</c:f>
              <c:numCache>
                <c:formatCode>0.00%</c:formatCode>
                <c:ptCount val="62"/>
                <c:pt idx="0">
                  <c:v>0.50456621004566216</c:v>
                </c:pt>
                <c:pt idx="1">
                  <c:v>0.50456621004566216</c:v>
                </c:pt>
                <c:pt idx="2">
                  <c:v>0.50456621004566216</c:v>
                </c:pt>
                <c:pt idx="3">
                  <c:v>0.50456621004566216</c:v>
                </c:pt>
                <c:pt idx="4">
                  <c:v>0.50456621004566216</c:v>
                </c:pt>
                <c:pt idx="5">
                  <c:v>0.50456621004566216</c:v>
                </c:pt>
                <c:pt idx="6">
                  <c:v>0.50456621004566216</c:v>
                </c:pt>
                <c:pt idx="7">
                  <c:v>0.50456621004566216</c:v>
                </c:pt>
                <c:pt idx="8">
                  <c:v>0.50456621004566216</c:v>
                </c:pt>
                <c:pt idx="9">
                  <c:v>0.50456621004566216</c:v>
                </c:pt>
                <c:pt idx="10">
                  <c:v>0.50456621004566216</c:v>
                </c:pt>
                <c:pt idx="11">
                  <c:v>0.50456621004566216</c:v>
                </c:pt>
                <c:pt idx="12">
                  <c:v>0.50456621004566216</c:v>
                </c:pt>
                <c:pt idx="13">
                  <c:v>0.70260223048327142</c:v>
                </c:pt>
                <c:pt idx="14">
                  <c:v>0.70260223048327142</c:v>
                </c:pt>
                <c:pt idx="15">
                  <c:v>0.70260223048327142</c:v>
                </c:pt>
                <c:pt idx="16">
                  <c:v>0.70260223048327142</c:v>
                </c:pt>
                <c:pt idx="17">
                  <c:v>0.70260223048327142</c:v>
                </c:pt>
                <c:pt idx="18">
                  <c:v>0.70260223048327142</c:v>
                </c:pt>
                <c:pt idx="19">
                  <c:v>0.70260223048327142</c:v>
                </c:pt>
                <c:pt idx="20">
                  <c:v>0.70260223048327142</c:v>
                </c:pt>
                <c:pt idx="21">
                  <c:v>0.70260223048327142</c:v>
                </c:pt>
                <c:pt idx="22">
                  <c:v>0.70260223048327142</c:v>
                </c:pt>
                <c:pt idx="23">
                  <c:v>0.70260223048327142</c:v>
                </c:pt>
                <c:pt idx="24">
                  <c:v>0.70260223048327142</c:v>
                </c:pt>
                <c:pt idx="25">
                  <c:v>0.70260223048327142</c:v>
                </c:pt>
                <c:pt idx="26">
                  <c:v>0.70260223048327142</c:v>
                </c:pt>
                <c:pt idx="27">
                  <c:v>0.70260223048327142</c:v>
                </c:pt>
                <c:pt idx="28">
                  <c:v>0.70260223048327142</c:v>
                </c:pt>
                <c:pt idx="29">
                  <c:v>0.70260223048327142</c:v>
                </c:pt>
                <c:pt idx="30">
                  <c:v>0.70260223048327142</c:v>
                </c:pt>
                <c:pt idx="31">
                  <c:v>0.70260223048327142</c:v>
                </c:pt>
                <c:pt idx="32">
                  <c:v>0.70260223048327142</c:v>
                </c:pt>
                <c:pt idx="33">
                  <c:v>0.70260223048327142</c:v>
                </c:pt>
                <c:pt idx="34">
                  <c:v>0.70260223048327142</c:v>
                </c:pt>
                <c:pt idx="35">
                  <c:v>0.70260223048327142</c:v>
                </c:pt>
                <c:pt idx="36">
                  <c:v>0.70260223048327142</c:v>
                </c:pt>
                <c:pt idx="37">
                  <c:v>0.70260223048327142</c:v>
                </c:pt>
                <c:pt idx="38">
                  <c:v>0.70260223048327142</c:v>
                </c:pt>
                <c:pt idx="39">
                  <c:v>0.70260223048327142</c:v>
                </c:pt>
                <c:pt idx="40">
                  <c:v>0.70260223048327142</c:v>
                </c:pt>
                <c:pt idx="41">
                  <c:v>0.70260223048327142</c:v>
                </c:pt>
                <c:pt idx="42">
                  <c:v>0.70260223048327142</c:v>
                </c:pt>
                <c:pt idx="43">
                  <c:v>0.70260223048327142</c:v>
                </c:pt>
                <c:pt idx="44">
                  <c:v>0.70260223048327142</c:v>
                </c:pt>
                <c:pt idx="45">
                  <c:v>0.70260223048327142</c:v>
                </c:pt>
                <c:pt idx="46">
                  <c:v>0.70260223048327142</c:v>
                </c:pt>
                <c:pt idx="47">
                  <c:v>0.70260223048327142</c:v>
                </c:pt>
                <c:pt idx="48">
                  <c:v>0.70260223048327142</c:v>
                </c:pt>
                <c:pt idx="49">
                  <c:v>0.70260223048327142</c:v>
                </c:pt>
                <c:pt idx="50">
                  <c:v>0.70260223048327142</c:v>
                </c:pt>
                <c:pt idx="51">
                  <c:v>0.70260223048327142</c:v>
                </c:pt>
                <c:pt idx="52">
                  <c:v>0.70260223048327142</c:v>
                </c:pt>
                <c:pt idx="53">
                  <c:v>0.70260223048327142</c:v>
                </c:pt>
                <c:pt idx="54">
                  <c:v>0.70260223048327142</c:v>
                </c:pt>
                <c:pt idx="55">
                  <c:v>0.70260223048327142</c:v>
                </c:pt>
                <c:pt idx="56">
                  <c:v>0.70260223048327142</c:v>
                </c:pt>
                <c:pt idx="57">
                  <c:v>0.70260223048327142</c:v>
                </c:pt>
                <c:pt idx="58">
                  <c:v>0.70260223048327142</c:v>
                </c:pt>
                <c:pt idx="59">
                  <c:v>0.70260223048327142</c:v>
                </c:pt>
                <c:pt idx="60">
                  <c:v>0.70260223048327142</c:v>
                </c:pt>
                <c:pt idx="61">
                  <c:v>0.70260223048327142</c:v>
                </c:pt>
              </c:numCache>
            </c:numRef>
          </c:val>
          <c:smooth val="0"/>
          <c:extLst>
            <c:ext xmlns:c16="http://schemas.microsoft.com/office/drawing/2014/chart" uri="{C3380CC4-5D6E-409C-BE32-E72D297353CC}">
              <c16:uniqueId val="{00000003-71D0-442F-B4B3-65B4968B7A8B}"/>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1D0-442F-B4B3-65B4968B7A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wksDatabase01!$CD$62:$CD$123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wksDatabase01!$CJ$62:$CJ$123</c:f>
              <c:numCache>
                <c:formatCode>0.00%</c:formatCode>
                <c:ptCount val="62"/>
                <c:pt idx="0">
                  <c:v>0.7656718050516006</c:v>
                </c:pt>
                <c:pt idx="1">
                  <c:v>0.83996241958986451</c:v>
                </c:pt>
                <c:pt idx="2">
                  <c:v>0.78802774356176186</c:v>
                </c:pt>
                <c:pt idx="3">
                  <c:v>0.77841606839462252</c:v>
                </c:pt>
                <c:pt idx="4">
                  <c:v>0.80455369962030221</c:v>
                </c:pt>
                <c:pt idx="5">
                  <c:v>0.75810191322499576</c:v>
                </c:pt>
                <c:pt idx="6">
                  <c:v>0.86835447648099096</c:v>
                </c:pt>
                <c:pt idx="7">
                  <c:v>0.78309760167290021</c:v>
                </c:pt>
                <c:pt idx="8">
                  <c:v>0.90544135515520607</c:v>
                </c:pt>
                <c:pt idx="9">
                  <c:v>0.74474842439671185</c:v>
                </c:pt>
                <c:pt idx="10">
                  <c:v>0.75115440749739848</c:v>
                </c:pt>
                <c:pt idx="11">
                  <c:v>0.70323777837382384</c:v>
                </c:pt>
                <c:pt idx="12">
                  <c:v>0.67893039662435228</c:v>
                </c:pt>
                <c:pt idx="13">
                  <c:v>0.83395269752123125</c:v>
                </c:pt>
                <c:pt idx="14">
                  <c:v>0.84796388817252122</c:v>
                </c:pt>
                <c:pt idx="15">
                  <c:v>0.89277275243603149</c:v>
                </c:pt>
                <c:pt idx="16">
                  <c:v>0.87013797074815324</c:v>
                </c:pt>
                <c:pt idx="17">
                  <c:v>0.89277275243603149</c:v>
                </c:pt>
                <c:pt idx="18">
                  <c:v>0.84256394495923204</c:v>
                </c:pt>
                <c:pt idx="19">
                  <c:v>0.85888082893948792</c:v>
                </c:pt>
                <c:pt idx="20">
                  <c:v>0.85404130403403156</c:v>
                </c:pt>
                <c:pt idx="21">
                  <c:v>0.85592260689443334</c:v>
                </c:pt>
                <c:pt idx="22">
                  <c:v>0.85404130403403156</c:v>
                </c:pt>
                <c:pt idx="23">
                  <c:v>0.89277275243603149</c:v>
                </c:pt>
                <c:pt idx="24">
                  <c:v>0.86421609754114614</c:v>
                </c:pt>
                <c:pt idx="25">
                  <c:v>1</c:v>
                </c:pt>
                <c:pt idx="26">
                  <c:v>0.8522275970074209</c:v>
                </c:pt>
                <c:pt idx="27">
                  <c:v>0.97154396179243507</c:v>
                </c:pt>
                <c:pt idx="28">
                  <c:v>0.88113537917991969</c:v>
                </c:pt>
                <c:pt idx="29">
                  <c:v>0.90479515524169585</c:v>
                </c:pt>
                <c:pt idx="30">
                  <c:v>0.8740196224788781</c:v>
                </c:pt>
                <c:pt idx="31">
                  <c:v>0.88266788066775037</c:v>
                </c:pt>
                <c:pt idx="32">
                  <c:v>0.91676942217197321</c:v>
                </c:pt>
                <c:pt idx="33">
                  <c:v>0.84715406762248024</c:v>
                </c:pt>
                <c:pt idx="34">
                  <c:v>0.84715406762248024</c:v>
                </c:pt>
                <c:pt idx="35">
                  <c:v>0.84962521820142645</c:v>
                </c:pt>
                <c:pt idx="36">
                  <c:v>0.90702939903148727</c:v>
                </c:pt>
                <c:pt idx="37">
                  <c:v>0.83973614407975672</c:v>
                </c:pt>
                <c:pt idx="38">
                  <c:v>0.9194299861920846</c:v>
                </c:pt>
                <c:pt idx="39">
                  <c:v>0.91676942217197321</c:v>
                </c:pt>
                <c:pt idx="40">
                  <c:v>0.88751356185486441</c:v>
                </c:pt>
                <c:pt idx="41">
                  <c:v>0.87140240936749513</c:v>
                </c:pt>
                <c:pt idx="42">
                  <c:v>0.87013797074815324</c:v>
                </c:pt>
                <c:pt idx="43">
                  <c:v>0.85990561761467088</c:v>
                </c:pt>
                <c:pt idx="44">
                  <c:v>0.86535024385592085</c:v>
                </c:pt>
                <c:pt idx="45">
                  <c:v>0.85688993747731179</c:v>
                </c:pt>
                <c:pt idx="46">
                  <c:v>0.85787581145094105</c:v>
                </c:pt>
                <c:pt idx="47">
                  <c:v>0.82625171625632954</c:v>
                </c:pt>
                <c:pt idx="48">
                  <c:v>0.82884423059325762</c:v>
                </c:pt>
                <c:pt idx="49">
                  <c:v>0.8087196387925607</c:v>
                </c:pt>
                <c:pt idx="50">
                  <c:v>0.84635763270680076</c:v>
                </c:pt>
                <c:pt idx="51">
                  <c:v>0.83579846200926022</c:v>
                </c:pt>
                <c:pt idx="52">
                  <c:v>0.81204700834034249</c:v>
                </c:pt>
                <c:pt idx="53">
                  <c:v>0.82062831127425684</c:v>
                </c:pt>
                <c:pt idx="54">
                  <c:v>0.8345594003665342</c:v>
                </c:pt>
                <c:pt idx="55">
                  <c:v>0.81808981926192159</c:v>
                </c:pt>
                <c:pt idx="56">
                  <c:v>0.83838503808960696</c:v>
                </c:pt>
                <c:pt idx="57">
                  <c:v>0.83905557455081758</c:v>
                </c:pt>
                <c:pt idx="58">
                  <c:v>0.82241668709832494</c:v>
                </c:pt>
                <c:pt idx="59">
                  <c:v>#N/A</c:v>
                </c:pt>
                <c:pt idx="60">
                  <c:v>#N/A</c:v>
                </c:pt>
                <c:pt idx="61">
                  <c:v>#N/A</c:v>
                </c:pt>
              </c:numCache>
            </c:numRef>
          </c:val>
          <c:smooth val="0"/>
          <c:extLst>
            <c:ext xmlns:c16="http://schemas.microsoft.com/office/drawing/2014/chart" uri="{C3380CC4-5D6E-409C-BE32-E72D297353CC}">
              <c16:uniqueId val="{00000005-71D0-442F-B4B3-65B4968B7A8B}"/>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1D0-442F-B4B3-65B4968B7A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wksDatabase01!$CD$62:$CD$123</c:f>
              <c:numCache>
                <c:formatCode>mmm\-yy</c:formatCode>
                <c:ptCount val="62"/>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pt idx="55">
                  <c:v>44197</c:v>
                </c:pt>
                <c:pt idx="56">
                  <c:v>44228</c:v>
                </c:pt>
                <c:pt idx="57">
                  <c:v>44256</c:v>
                </c:pt>
                <c:pt idx="58">
                  <c:v>44287</c:v>
                </c:pt>
                <c:pt idx="59">
                  <c:v>44317</c:v>
                </c:pt>
                <c:pt idx="60">
                  <c:v>44348</c:v>
                </c:pt>
                <c:pt idx="61">
                  <c:v>44378</c:v>
                </c:pt>
              </c:numCache>
            </c:numRef>
          </c:cat>
          <c:val>
            <c:numRef>
              <c:f>wksDatabase01!$CK$62:$CK$123</c:f>
              <c:numCache>
                <c:formatCode>0.00%</c:formatCode>
                <c:ptCount val="62"/>
                <c:pt idx="0">
                  <c:v>0.24346061503972372</c:v>
                </c:pt>
                <c:pt idx="1">
                  <c:v>0.16917000050145981</c:v>
                </c:pt>
                <c:pt idx="2">
                  <c:v>0.22110467652956245</c:v>
                </c:pt>
                <c:pt idx="3">
                  <c:v>0.23071635169670179</c:v>
                </c:pt>
                <c:pt idx="4">
                  <c:v>0.20457872047102205</c:v>
                </c:pt>
                <c:pt idx="5">
                  <c:v>0.25103050686632855</c:v>
                </c:pt>
                <c:pt idx="6">
                  <c:v>0.14077794361033336</c:v>
                </c:pt>
                <c:pt idx="7">
                  <c:v>0.2260348184184241</c:v>
                </c:pt>
                <c:pt idx="8">
                  <c:v>0.10369106493611829</c:v>
                </c:pt>
                <c:pt idx="9">
                  <c:v>0.26438399569461246</c:v>
                </c:pt>
                <c:pt idx="10">
                  <c:v>0.25797801259392583</c:v>
                </c:pt>
                <c:pt idx="11">
                  <c:v>0.30589464171750047</c:v>
                </c:pt>
                <c:pt idx="12">
                  <c:v>0.33020202346697208</c:v>
                </c:pt>
                <c:pt idx="13">
                  <c:v>0.57125176344531159</c:v>
                </c:pt>
                <c:pt idx="14">
                  <c:v>0.55724057279402162</c:v>
                </c:pt>
                <c:pt idx="15">
                  <c:v>0.51243170853051134</c:v>
                </c:pt>
                <c:pt idx="16">
                  <c:v>0.53506649021838959</c:v>
                </c:pt>
                <c:pt idx="17">
                  <c:v>0.51243170853051134</c:v>
                </c:pt>
                <c:pt idx="18">
                  <c:v>0.5626405160073108</c:v>
                </c:pt>
                <c:pt idx="19">
                  <c:v>0.54632363202705492</c:v>
                </c:pt>
                <c:pt idx="20">
                  <c:v>0.55116315693251128</c:v>
                </c:pt>
                <c:pt idx="21">
                  <c:v>0.5492818540721095</c:v>
                </c:pt>
                <c:pt idx="22">
                  <c:v>0.55116315693251128</c:v>
                </c:pt>
                <c:pt idx="23">
                  <c:v>0.51243170853051134</c:v>
                </c:pt>
                <c:pt idx="24">
                  <c:v>0.54098836342539669</c:v>
                </c:pt>
                <c:pt idx="25">
                  <c:v>0.32226118657775127</c:v>
                </c:pt>
                <c:pt idx="26">
                  <c:v>0.55297686395912193</c:v>
                </c:pt>
                <c:pt idx="27">
                  <c:v>0.43366049917410771</c:v>
                </c:pt>
                <c:pt idx="28">
                  <c:v>0.52406908178662315</c:v>
                </c:pt>
                <c:pt idx="29">
                  <c:v>0.50040930572484699</c:v>
                </c:pt>
                <c:pt idx="30">
                  <c:v>0.53118483848766473</c:v>
                </c:pt>
                <c:pt idx="31">
                  <c:v>0.52253658029879246</c:v>
                </c:pt>
                <c:pt idx="32">
                  <c:v>0.48843503879456962</c:v>
                </c:pt>
                <c:pt idx="33">
                  <c:v>0.55805039334406259</c:v>
                </c:pt>
                <c:pt idx="34">
                  <c:v>0.55805039334406259</c:v>
                </c:pt>
                <c:pt idx="35">
                  <c:v>0.55557924276511639</c:v>
                </c:pt>
                <c:pt idx="36">
                  <c:v>0.49817506193505556</c:v>
                </c:pt>
                <c:pt idx="37">
                  <c:v>0.56546831688678612</c:v>
                </c:pt>
                <c:pt idx="38">
                  <c:v>0.48577447477445823</c:v>
                </c:pt>
                <c:pt idx="39">
                  <c:v>0.48843503879456962</c:v>
                </c:pt>
                <c:pt idx="40">
                  <c:v>0.51769089911167843</c:v>
                </c:pt>
                <c:pt idx="41">
                  <c:v>0.5338020515990477</c:v>
                </c:pt>
                <c:pt idx="42">
                  <c:v>0.53506649021838959</c:v>
                </c:pt>
                <c:pt idx="43">
                  <c:v>0.54529884335187195</c:v>
                </c:pt>
                <c:pt idx="44">
                  <c:v>0.53985421711062198</c:v>
                </c:pt>
                <c:pt idx="45">
                  <c:v>0.54831452348923104</c:v>
                </c:pt>
                <c:pt idx="46">
                  <c:v>0.54732864951560178</c:v>
                </c:pt>
                <c:pt idx="47">
                  <c:v>0.5789527447102133</c:v>
                </c:pt>
                <c:pt idx="48">
                  <c:v>0.57636023037328521</c:v>
                </c:pt>
                <c:pt idx="49">
                  <c:v>0.59648482217398213</c:v>
                </c:pt>
                <c:pt idx="50">
                  <c:v>0.55884682825974208</c:v>
                </c:pt>
                <c:pt idx="51">
                  <c:v>0.56940599895728261</c:v>
                </c:pt>
                <c:pt idx="52">
                  <c:v>0.59315745262620034</c:v>
                </c:pt>
                <c:pt idx="53">
                  <c:v>0.584576149692286</c:v>
                </c:pt>
                <c:pt idx="54">
                  <c:v>0.57064506060000864</c:v>
                </c:pt>
                <c:pt idx="55">
                  <c:v>0.58711464170462124</c:v>
                </c:pt>
                <c:pt idx="56">
                  <c:v>0.56681942287693587</c:v>
                </c:pt>
                <c:pt idx="57">
                  <c:v>0.56614888641572525</c:v>
                </c:pt>
                <c:pt idx="58">
                  <c:v>0.5827877738682179</c:v>
                </c:pt>
                <c:pt idx="59">
                  <c:v>#N/A</c:v>
                </c:pt>
                <c:pt idx="60">
                  <c:v>#N/A</c:v>
                </c:pt>
                <c:pt idx="61">
                  <c:v>#N/A</c:v>
                </c:pt>
              </c:numCache>
            </c:numRef>
          </c:val>
          <c:smooth val="0"/>
          <c:extLst>
            <c:ext xmlns:c16="http://schemas.microsoft.com/office/drawing/2014/chart" uri="{C3380CC4-5D6E-409C-BE32-E72D297353CC}">
              <c16:uniqueId val="{00000007-71D0-442F-B4B3-65B4968B7A8B}"/>
            </c:ext>
          </c:extLst>
        </c:ser>
        <c:dLbls>
          <c:showLegendKey val="0"/>
          <c:showVal val="0"/>
          <c:showCatName val="0"/>
          <c:showSerName val="0"/>
          <c:showPercent val="0"/>
          <c:showBubbleSize val="0"/>
        </c:dLbls>
        <c:marker val="1"/>
        <c:smooth val="0"/>
        <c:axId val="771926191"/>
        <c:axId val="1"/>
      </c:lineChart>
      <c:catAx>
        <c:axId val="771926191"/>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1"/>
        </c:scaling>
        <c:delete val="0"/>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771926191"/>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NICU Sleep sacks</a:t>
            </a:r>
          </a:p>
        </c:rich>
      </c:tx>
      <c:layout>
        <c:manualLayout>
          <c:xMode val="edge"/>
          <c:yMode val="edge"/>
          <c:x val="0.44560413633719137"/>
          <c:y val="2.85386157341505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653999771767653E-2"/>
          <c:y val="0.13961106884374508"/>
          <c:w val="0.93634600022823233"/>
          <c:h val="0.80002590889419434"/>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NICU!$A$9:$A$16</c:f>
              <c:numCache>
                <c:formatCode>mmm\-yy</c:formatCode>
                <c:ptCount val="8"/>
                <c:pt idx="0">
                  <c:v>44044</c:v>
                </c:pt>
                <c:pt idx="1">
                  <c:v>44075</c:v>
                </c:pt>
                <c:pt idx="2">
                  <c:v>44105</c:v>
                </c:pt>
                <c:pt idx="3">
                  <c:v>44136</c:v>
                </c:pt>
                <c:pt idx="4">
                  <c:v>44166</c:v>
                </c:pt>
                <c:pt idx="5">
                  <c:v>44197</c:v>
                </c:pt>
                <c:pt idx="6">
                  <c:v>44228</c:v>
                </c:pt>
                <c:pt idx="7">
                  <c:v>44256</c:v>
                </c:pt>
              </c:numCache>
            </c:numRef>
          </c:cat>
          <c:val>
            <c:numRef>
              <c:f>NICU!$D$9:$D$16</c:f>
              <c:numCache>
                <c:formatCode>General</c:formatCode>
                <c:ptCount val="8"/>
                <c:pt idx="0">
                  <c:v>6.5</c:v>
                </c:pt>
                <c:pt idx="1">
                  <c:v>7.5</c:v>
                </c:pt>
                <c:pt idx="2">
                  <c:v>6.4</c:v>
                </c:pt>
                <c:pt idx="3">
                  <c:v>20</c:v>
                </c:pt>
                <c:pt idx="4">
                  <c:v>22</c:v>
                </c:pt>
                <c:pt idx="5">
                  <c:v>28</c:v>
                </c:pt>
                <c:pt idx="6">
                  <c:v>34</c:v>
                </c:pt>
                <c:pt idx="7">
                  <c:v>48</c:v>
                </c:pt>
              </c:numCache>
            </c:numRef>
          </c:val>
          <c:smooth val="0"/>
          <c:extLst>
            <c:ext xmlns:c16="http://schemas.microsoft.com/office/drawing/2014/chart" uri="{C3380CC4-5D6E-409C-BE32-E72D297353CC}">
              <c16:uniqueId val="{00000000-0535-4441-AC33-DC4A0AAD7977}"/>
            </c:ext>
          </c:extLst>
        </c:ser>
        <c:dLbls>
          <c:showLegendKey val="0"/>
          <c:showVal val="0"/>
          <c:showCatName val="0"/>
          <c:showSerName val="0"/>
          <c:showPercent val="0"/>
          <c:showBubbleSize val="0"/>
        </c:dLbls>
        <c:smooth val="0"/>
        <c:axId val="84600591"/>
        <c:axId val="79857535"/>
      </c:lineChart>
      <c:dateAx>
        <c:axId val="8460059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57535"/>
        <c:crosses val="autoZero"/>
        <c:auto val="1"/>
        <c:lblOffset val="100"/>
        <c:baseTimeUnit val="months"/>
      </c:dateAx>
      <c:valAx>
        <c:axId val="798575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0591"/>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Nursery</a:t>
            </a:r>
            <a:r>
              <a:rPr lang="en-US" baseline="0"/>
              <a:t> </a:t>
            </a:r>
            <a:r>
              <a:rPr lang="en-US"/>
              <a:t>Sleepsack Usage</a:t>
            </a:r>
          </a:p>
        </c:rich>
      </c:tx>
      <c:layout>
        <c:manualLayout>
          <c:xMode val="edge"/>
          <c:yMode val="edge"/>
          <c:x val="0.354034577199589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NBN!$A$7:$A$14</c:f>
              <c:numCache>
                <c:formatCode>mmm\-yy</c:formatCode>
                <c:ptCount val="8"/>
                <c:pt idx="0">
                  <c:v>44044</c:v>
                </c:pt>
                <c:pt idx="1">
                  <c:v>44075</c:v>
                </c:pt>
                <c:pt idx="2">
                  <c:v>44105</c:v>
                </c:pt>
                <c:pt idx="3">
                  <c:v>44136</c:v>
                </c:pt>
                <c:pt idx="4">
                  <c:v>44166</c:v>
                </c:pt>
                <c:pt idx="5">
                  <c:v>44197</c:v>
                </c:pt>
                <c:pt idx="6">
                  <c:v>44228</c:v>
                </c:pt>
                <c:pt idx="7">
                  <c:v>44256</c:v>
                </c:pt>
              </c:numCache>
            </c:numRef>
          </c:cat>
          <c:val>
            <c:numRef>
              <c:f>NBN!$D$7:$D$14</c:f>
              <c:numCache>
                <c:formatCode>General</c:formatCode>
                <c:ptCount val="8"/>
                <c:pt idx="0">
                  <c:v>19</c:v>
                </c:pt>
                <c:pt idx="1">
                  <c:v>13.5</c:v>
                </c:pt>
                <c:pt idx="2">
                  <c:v>15</c:v>
                </c:pt>
                <c:pt idx="3">
                  <c:v>47</c:v>
                </c:pt>
                <c:pt idx="4">
                  <c:v>58</c:v>
                </c:pt>
                <c:pt idx="5">
                  <c:v>67</c:v>
                </c:pt>
                <c:pt idx="6">
                  <c:v>65</c:v>
                </c:pt>
                <c:pt idx="7">
                  <c:v>80</c:v>
                </c:pt>
              </c:numCache>
            </c:numRef>
          </c:val>
          <c:smooth val="0"/>
          <c:extLst>
            <c:ext xmlns:c16="http://schemas.microsoft.com/office/drawing/2014/chart" uri="{C3380CC4-5D6E-409C-BE32-E72D297353CC}">
              <c16:uniqueId val="{00000000-221A-4BF5-BE00-F06B76337B97}"/>
            </c:ext>
          </c:extLst>
        </c:ser>
        <c:dLbls>
          <c:showLegendKey val="0"/>
          <c:showVal val="0"/>
          <c:showCatName val="0"/>
          <c:showSerName val="0"/>
          <c:showPercent val="0"/>
          <c:showBubbleSize val="0"/>
        </c:dLbls>
        <c:marker val="1"/>
        <c:smooth val="0"/>
        <c:axId val="694251904"/>
        <c:axId val="694252232"/>
      </c:lineChart>
      <c:dateAx>
        <c:axId val="6942519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252232"/>
        <c:crosses val="autoZero"/>
        <c:auto val="1"/>
        <c:lblOffset val="100"/>
        <c:baseTimeUnit val="months"/>
      </c:dateAx>
      <c:valAx>
        <c:axId val="694252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25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C21F-984D-47DA-8EBE-5B1AEC974C39}" type="doc">
      <dgm:prSet loTypeId="urn:microsoft.com/office/officeart/2005/8/layout/equation1" loCatId="process" qsTypeId="urn:microsoft.com/office/officeart/2005/8/quickstyle/simple1" qsCatId="simple" csTypeId="urn:microsoft.com/office/officeart/2005/8/colors/colorful1#1" csCatId="colorful" phldr="1"/>
      <dgm:spPr/>
    </dgm:pt>
    <dgm:pt modelId="{05AD8B76-95CF-4B55-BD24-857404D94AAF}">
      <dgm:prSet phldrT="[Text]"/>
      <dgm:spPr/>
      <dgm:t>
        <a:bodyPr/>
        <a:lstStyle/>
        <a:p>
          <a:r>
            <a:rPr lang="en-US" b="1" dirty="0">
              <a:latin typeface="Arial" pitchFamily="34" charset="0"/>
              <a:cs typeface="Arial" pitchFamily="34" charset="0"/>
            </a:rPr>
            <a:t>Consistent Messaging</a:t>
          </a:r>
        </a:p>
      </dgm:t>
    </dgm:pt>
    <dgm:pt modelId="{1866B225-CFE0-4C39-B107-6598CD96249D}" type="parTrans" cxnId="{06D08D8E-9119-44BA-8F5B-FB22621275AE}">
      <dgm:prSet/>
      <dgm:spPr/>
      <dgm:t>
        <a:bodyPr/>
        <a:lstStyle/>
        <a:p>
          <a:endParaRPr lang="en-US">
            <a:latin typeface="Arial" pitchFamily="34" charset="0"/>
            <a:cs typeface="Arial" pitchFamily="34" charset="0"/>
          </a:endParaRPr>
        </a:p>
      </dgm:t>
    </dgm:pt>
    <dgm:pt modelId="{0335900A-7BC4-44C0-8506-12309132C985}" type="sibTrans" cxnId="{06D08D8E-9119-44BA-8F5B-FB22621275AE}">
      <dgm:prSet/>
      <dgm:spPr/>
      <dgm:t>
        <a:bodyPr/>
        <a:lstStyle/>
        <a:p>
          <a:endParaRPr lang="en-US">
            <a:latin typeface="Arial" pitchFamily="34" charset="0"/>
            <a:cs typeface="Arial" pitchFamily="34" charset="0"/>
          </a:endParaRPr>
        </a:p>
      </dgm:t>
    </dgm:pt>
    <dgm:pt modelId="{79438E0F-8556-41AA-9511-B2BC66927DE9}">
      <dgm:prSet phldrT="[Text]"/>
      <dgm:spPr/>
      <dgm:t>
        <a:bodyPr/>
        <a:lstStyle/>
        <a:p>
          <a:r>
            <a:rPr lang="en-US" b="1" dirty="0">
              <a:latin typeface="Arial" pitchFamily="34" charset="0"/>
              <a:cs typeface="Arial" pitchFamily="34" charset="0"/>
            </a:rPr>
            <a:t>Consistent Modeling</a:t>
          </a:r>
        </a:p>
      </dgm:t>
    </dgm:pt>
    <dgm:pt modelId="{3BC6A2C5-5273-4D14-AAAC-559E4C1695D3}" type="parTrans" cxnId="{4D5F9CF2-4E85-401F-9F70-0F0EB594AA36}">
      <dgm:prSet/>
      <dgm:spPr/>
      <dgm:t>
        <a:bodyPr/>
        <a:lstStyle/>
        <a:p>
          <a:endParaRPr lang="en-US">
            <a:latin typeface="Arial" pitchFamily="34" charset="0"/>
            <a:cs typeface="Arial" pitchFamily="34" charset="0"/>
          </a:endParaRPr>
        </a:p>
      </dgm:t>
    </dgm:pt>
    <dgm:pt modelId="{B52110C0-AC2F-4BC8-8A38-10B139F19286}" type="sibTrans" cxnId="{4D5F9CF2-4E85-401F-9F70-0F0EB594AA36}">
      <dgm:prSet/>
      <dgm:spPr/>
      <dgm:t>
        <a:bodyPr/>
        <a:lstStyle/>
        <a:p>
          <a:endParaRPr lang="en-US">
            <a:latin typeface="Arial" pitchFamily="34" charset="0"/>
            <a:cs typeface="Arial" pitchFamily="34" charset="0"/>
          </a:endParaRPr>
        </a:p>
      </dgm:t>
    </dgm:pt>
    <dgm:pt modelId="{57A1AB74-CF97-4D50-8226-5FC7540F130E}">
      <dgm:prSet phldrT="[Text]"/>
      <dgm:spPr/>
      <dgm:t>
        <a:bodyPr/>
        <a:lstStyle/>
        <a:p>
          <a:r>
            <a:rPr lang="en-US" b="1" dirty="0">
              <a:latin typeface="Arial" pitchFamily="34" charset="0"/>
              <a:cs typeface="Arial" pitchFamily="34" charset="0"/>
            </a:rPr>
            <a:t>Safe Babies</a:t>
          </a:r>
          <a:br>
            <a:rPr lang="en-US" b="1" dirty="0">
              <a:latin typeface="Arial" pitchFamily="34" charset="0"/>
              <a:cs typeface="Arial" pitchFamily="34" charset="0"/>
            </a:rPr>
          </a:br>
          <a:r>
            <a:rPr lang="en-US" b="1" dirty="0">
              <a:latin typeface="Arial" pitchFamily="34" charset="0"/>
              <a:cs typeface="Arial" pitchFamily="34" charset="0"/>
            </a:rPr>
            <a:t>&amp;</a:t>
          </a:r>
          <a:br>
            <a:rPr lang="en-US" b="1" dirty="0">
              <a:latin typeface="Arial" pitchFamily="34" charset="0"/>
              <a:cs typeface="Arial" pitchFamily="34" charset="0"/>
            </a:rPr>
          </a:br>
          <a:r>
            <a:rPr lang="en-US" b="1" dirty="0">
              <a:latin typeface="Arial" pitchFamily="34" charset="0"/>
              <a:cs typeface="Arial" pitchFamily="34" charset="0"/>
            </a:rPr>
            <a:t>Fewer Deaths</a:t>
          </a:r>
        </a:p>
      </dgm:t>
    </dgm:pt>
    <dgm:pt modelId="{BCEFD2DB-5F50-4BD8-8745-38BD4074C116}" type="parTrans" cxnId="{A1189711-1A60-4414-9B53-6542F5C0EB6F}">
      <dgm:prSet/>
      <dgm:spPr/>
      <dgm:t>
        <a:bodyPr/>
        <a:lstStyle/>
        <a:p>
          <a:endParaRPr lang="en-US">
            <a:latin typeface="Arial" pitchFamily="34" charset="0"/>
            <a:cs typeface="Arial" pitchFamily="34" charset="0"/>
          </a:endParaRPr>
        </a:p>
      </dgm:t>
    </dgm:pt>
    <dgm:pt modelId="{FF844211-97D2-463A-88D0-2B98A94226E3}" type="sibTrans" cxnId="{A1189711-1A60-4414-9B53-6542F5C0EB6F}">
      <dgm:prSet/>
      <dgm:spPr/>
      <dgm:t>
        <a:bodyPr/>
        <a:lstStyle/>
        <a:p>
          <a:endParaRPr lang="en-US">
            <a:latin typeface="Arial" pitchFamily="34" charset="0"/>
            <a:cs typeface="Arial" pitchFamily="34" charset="0"/>
          </a:endParaRPr>
        </a:p>
      </dgm:t>
    </dgm:pt>
    <dgm:pt modelId="{935DFDE7-E2F0-4A0C-BCD6-DEA322847CCB}" type="pres">
      <dgm:prSet presAssocID="{2355C21F-984D-47DA-8EBE-5B1AEC974C39}" presName="linearFlow" presStyleCnt="0">
        <dgm:presLayoutVars>
          <dgm:dir/>
          <dgm:resizeHandles val="exact"/>
        </dgm:presLayoutVars>
      </dgm:prSet>
      <dgm:spPr/>
    </dgm:pt>
    <dgm:pt modelId="{00A098DA-A2A1-4EA8-A936-197E6C3CC033}" type="pres">
      <dgm:prSet presAssocID="{05AD8B76-95CF-4B55-BD24-857404D94AAF}" presName="node" presStyleLbl="node1" presStyleIdx="0" presStyleCnt="3">
        <dgm:presLayoutVars>
          <dgm:bulletEnabled val="1"/>
        </dgm:presLayoutVars>
      </dgm:prSet>
      <dgm:spPr/>
    </dgm:pt>
    <dgm:pt modelId="{3D27B319-8EC7-4895-98AD-60B58264DB79}" type="pres">
      <dgm:prSet presAssocID="{0335900A-7BC4-44C0-8506-12309132C985}" presName="spacerL" presStyleCnt="0"/>
      <dgm:spPr/>
    </dgm:pt>
    <dgm:pt modelId="{1841CCA3-403F-41D1-92B9-0D901055D973}" type="pres">
      <dgm:prSet presAssocID="{0335900A-7BC4-44C0-8506-12309132C985}" presName="sibTrans" presStyleLbl="sibTrans2D1" presStyleIdx="0" presStyleCnt="2"/>
      <dgm:spPr/>
    </dgm:pt>
    <dgm:pt modelId="{F3D99054-15D3-4E95-9C3F-E20FE4DCC001}" type="pres">
      <dgm:prSet presAssocID="{0335900A-7BC4-44C0-8506-12309132C985}" presName="spacerR" presStyleCnt="0"/>
      <dgm:spPr/>
    </dgm:pt>
    <dgm:pt modelId="{B53B66A2-8E71-4F42-906E-80EFA24612C9}" type="pres">
      <dgm:prSet presAssocID="{79438E0F-8556-41AA-9511-B2BC66927DE9}" presName="node" presStyleLbl="node1" presStyleIdx="1" presStyleCnt="3">
        <dgm:presLayoutVars>
          <dgm:bulletEnabled val="1"/>
        </dgm:presLayoutVars>
      </dgm:prSet>
      <dgm:spPr/>
    </dgm:pt>
    <dgm:pt modelId="{116A7006-4DBD-4BE9-B00B-2A73F76CAAEF}" type="pres">
      <dgm:prSet presAssocID="{B52110C0-AC2F-4BC8-8A38-10B139F19286}" presName="spacerL" presStyleCnt="0"/>
      <dgm:spPr/>
    </dgm:pt>
    <dgm:pt modelId="{AEB7FC16-53C2-4BE3-A0BD-872A5423D064}" type="pres">
      <dgm:prSet presAssocID="{B52110C0-AC2F-4BC8-8A38-10B139F19286}" presName="sibTrans" presStyleLbl="sibTrans2D1" presStyleIdx="1" presStyleCnt="2"/>
      <dgm:spPr/>
    </dgm:pt>
    <dgm:pt modelId="{0EEF7DD5-8709-404C-8390-6D71B811E271}" type="pres">
      <dgm:prSet presAssocID="{B52110C0-AC2F-4BC8-8A38-10B139F19286}" presName="spacerR" presStyleCnt="0"/>
      <dgm:spPr/>
    </dgm:pt>
    <dgm:pt modelId="{88B4B89D-C92A-4DEC-B447-242179F8FD9B}" type="pres">
      <dgm:prSet presAssocID="{57A1AB74-CF97-4D50-8226-5FC7540F130E}" presName="node" presStyleLbl="node1" presStyleIdx="2" presStyleCnt="3">
        <dgm:presLayoutVars>
          <dgm:bulletEnabled val="1"/>
        </dgm:presLayoutVars>
      </dgm:prSet>
      <dgm:spPr/>
    </dgm:pt>
  </dgm:ptLst>
  <dgm:cxnLst>
    <dgm:cxn modelId="{8B833106-CDC6-4BAA-9BB1-31B12A7D1C7D}" type="presOf" srcId="{79438E0F-8556-41AA-9511-B2BC66927DE9}" destId="{B53B66A2-8E71-4F42-906E-80EFA24612C9}" srcOrd="0" destOrd="0" presId="urn:microsoft.com/office/officeart/2005/8/layout/equation1"/>
    <dgm:cxn modelId="{A1189711-1A60-4414-9B53-6542F5C0EB6F}" srcId="{2355C21F-984D-47DA-8EBE-5B1AEC974C39}" destId="{57A1AB74-CF97-4D50-8226-5FC7540F130E}" srcOrd="2" destOrd="0" parTransId="{BCEFD2DB-5F50-4BD8-8745-38BD4074C116}" sibTransId="{FF844211-97D2-463A-88D0-2B98A94226E3}"/>
    <dgm:cxn modelId="{B77C7236-6A6B-4703-963A-333DDE5864AC}" type="presOf" srcId="{57A1AB74-CF97-4D50-8226-5FC7540F130E}" destId="{88B4B89D-C92A-4DEC-B447-242179F8FD9B}" srcOrd="0" destOrd="0" presId="urn:microsoft.com/office/officeart/2005/8/layout/equation1"/>
    <dgm:cxn modelId="{DBFD0382-DF5B-4F02-87EE-7B1524DB29CE}" type="presOf" srcId="{05AD8B76-95CF-4B55-BD24-857404D94AAF}" destId="{00A098DA-A2A1-4EA8-A936-197E6C3CC033}" srcOrd="0" destOrd="0" presId="urn:microsoft.com/office/officeart/2005/8/layout/equation1"/>
    <dgm:cxn modelId="{06D08D8E-9119-44BA-8F5B-FB22621275AE}" srcId="{2355C21F-984D-47DA-8EBE-5B1AEC974C39}" destId="{05AD8B76-95CF-4B55-BD24-857404D94AAF}" srcOrd="0" destOrd="0" parTransId="{1866B225-CFE0-4C39-B107-6598CD96249D}" sibTransId="{0335900A-7BC4-44C0-8506-12309132C985}"/>
    <dgm:cxn modelId="{7D3CC4A5-9454-4E66-8AC8-D3ECBC10492B}" type="presOf" srcId="{2355C21F-984D-47DA-8EBE-5B1AEC974C39}" destId="{935DFDE7-E2F0-4A0C-BCD6-DEA322847CCB}" srcOrd="0" destOrd="0" presId="urn:microsoft.com/office/officeart/2005/8/layout/equation1"/>
    <dgm:cxn modelId="{A185F5CC-2B32-49B2-8D5C-23E62F592842}" type="presOf" srcId="{0335900A-7BC4-44C0-8506-12309132C985}" destId="{1841CCA3-403F-41D1-92B9-0D901055D973}" srcOrd="0" destOrd="0" presId="urn:microsoft.com/office/officeart/2005/8/layout/equation1"/>
    <dgm:cxn modelId="{4D5F9CF2-4E85-401F-9F70-0F0EB594AA36}" srcId="{2355C21F-984D-47DA-8EBE-5B1AEC974C39}" destId="{79438E0F-8556-41AA-9511-B2BC66927DE9}" srcOrd="1" destOrd="0" parTransId="{3BC6A2C5-5273-4D14-AAAC-559E4C1695D3}" sibTransId="{B52110C0-AC2F-4BC8-8A38-10B139F19286}"/>
    <dgm:cxn modelId="{A1A875F9-E9B2-497B-AA57-33A089447B02}" type="presOf" srcId="{B52110C0-AC2F-4BC8-8A38-10B139F19286}" destId="{AEB7FC16-53C2-4BE3-A0BD-872A5423D064}" srcOrd="0" destOrd="0" presId="urn:microsoft.com/office/officeart/2005/8/layout/equation1"/>
    <dgm:cxn modelId="{42F6E705-BE6B-4D5E-B365-ECE779A5A46A}" type="presParOf" srcId="{935DFDE7-E2F0-4A0C-BCD6-DEA322847CCB}" destId="{00A098DA-A2A1-4EA8-A936-197E6C3CC033}" srcOrd="0" destOrd="0" presId="urn:microsoft.com/office/officeart/2005/8/layout/equation1"/>
    <dgm:cxn modelId="{43042216-E70F-4865-A977-3953FAF49A2E}" type="presParOf" srcId="{935DFDE7-E2F0-4A0C-BCD6-DEA322847CCB}" destId="{3D27B319-8EC7-4895-98AD-60B58264DB79}" srcOrd="1" destOrd="0" presId="urn:microsoft.com/office/officeart/2005/8/layout/equation1"/>
    <dgm:cxn modelId="{52CA8CF5-5F9D-4620-A9C8-C1A006A91D59}" type="presParOf" srcId="{935DFDE7-E2F0-4A0C-BCD6-DEA322847CCB}" destId="{1841CCA3-403F-41D1-92B9-0D901055D973}" srcOrd="2" destOrd="0" presId="urn:microsoft.com/office/officeart/2005/8/layout/equation1"/>
    <dgm:cxn modelId="{3470E66A-632E-485C-B254-EA4D7B524584}" type="presParOf" srcId="{935DFDE7-E2F0-4A0C-BCD6-DEA322847CCB}" destId="{F3D99054-15D3-4E95-9C3F-E20FE4DCC001}" srcOrd="3" destOrd="0" presId="urn:microsoft.com/office/officeart/2005/8/layout/equation1"/>
    <dgm:cxn modelId="{2AE5E093-110C-4437-9972-6EBE6402EE48}" type="presParOf" srcId="{935DFDE7-E2F0-4A0C-BCD6-DEA322847CCB}" destId="{B53B66A2-8E71-4F42-906E-80EFA24612C9}" srcOrd="4" destOrd="0" presId="urn:microsoft.com/office/officeart/2005/8/layout/equation1"/>
    <dgm:cxn modelId="{353DB136-A313-4399-8631-03B8E53D7FC5}" type="presParOf" srcId="{935DFDE7-E2F0-4A0C-BCD6-DEA322847CCB}" destId="{116A7006-4DBD-4BE9-B00B-2A73F76CAAEF}" srcOrd="5" destOrd="0" presId="urn:microsoft.com/office/officeart/2005/8/layout/equation1"/>
    <dgm:cxn modelId="{947CAD34-F174-4436-92C5-DAA0A7DAF53F}" type="presParOf" srcId="{935DFDE7-E2F0-4A0C-BCD6-DEA322847CCB}" destId="{AEB7FC16-53C2-4BE3-A0BD-872A5423D064}" srcOrd="6" destOrd="0" presId="urn:microsoft.com/office/officeart/2005/8/layout/equation1"/>
    <dgm:cxn modelId="{3E124623-D657-463E-BAA9-9A759CC8B198}" type="presParOf" srcId="{935DFDE7-E2F0-4A0C-BCD6-DEA322847CCB}" destId="{0EEF7DD5-8709-404C-8390-6D71B811E271}" srcOrd="7" destOrd="0" presId="urn:microsoft.com/office/officeart/2005/8/layout/equation1"/>
    <dgm:cxn modelId="{3DBA980B-14D4-4C39-A9FD-7BEC823A2D5D}" type="presParOf" srcId="{935DFDE7-E2F0-4A0C-BCD6-DEA322847CCB}" destId="{88B4B89D-C92A-4DEC-B447-242179F8FD9B}"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9C202-C801-444E-9E6B-1BF39170F902}"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0EECD453-4755-4901-AAF3-B141F6EF6B18}">
      <dgm:prSet/>
      <dgm:spPr/>
      <dgm:t>
        <a:bodyPr/>
        <a:lstStyle/>
        <a:p>
          <a:r>
            <a:rPr lang="en-US"/>
            <a:t>Safe Sleep Work-group formed in December 2019. </a:t>
          </a:r>
        </a:p>
      </dgm:t>
    </dgm:pt>
    <dgm:pt modelId="{56C2F5AE-CB3B-4C3B-BCF5-98C920EEEE59}" type="parTrans" cxnId="{41C851F2-8222-40FE-BBD9-A5DAD5FA60AC}">
      <dgm:prSet/>
      <dgm:spPr/>
      <dgm:t>
        <a:bodyPr/>
        <a:lstStyle/>
        <a:p>
          <a:endParaRPr lang="en-US"/>
        </a:p>
      </dgm:t>
    </dgm:pt>
    <dgm:pt modelId="{7747DC58-E9B5-4E69-920A-00677395D5E7}" type="sibTrans" cxnId="{41C851F2-8222-40FE-BBD9-A5DAD5FA60AC}">
      <dgm:prSet/>
      <dgm:spPr/>
      <dgm:t>
        <a:bodyPr/>
        <a:lstStyle/>
        <a:p>
          <a:endParaRPr lang="en-US"/>
        </a:p>
      </dgm:t>
    </dgm:pt>
    <dgm:pt modelId="{E7AC965E-DDA8-4805-A379-6B28289C5DE0}">
      <dgm:prSet/>
      <dgm:spPr/>
      <dgm:t>
        <a:bodyPr/>
        <a:lstStyle/>
        <a:p>
          <a:r>
            <a:rPr lang="en-US"/>
            <a:t>Staff nurses from NICU, Special Care Nursery, and Mother/Baby Unit</a:t>
          </a:r>
        </a:p>
      </dgm:t>
    </dgm:pt>
    <dgm:pt modelId="{8C1DAD66-F905-48E2-8FE7-C1B767033A52}" type="parTrans" cxnId="{CBEB986C-BFEF-417A-8B2E-FFDAC365670A}">
      <dgm:prSet/>
      <dgm:spPr/>
      <dgm:t>
        <a:bodyPr/>
        <a:lstStyle/>
        <a:p>
          <a:endParaRPr lang="en-US"/>
        </a:p>
      </dgm:t>
    </dgm:pt>
    <dgm:pt modelId="{884DFF7E-2336-4AFC-A81A-A862CE08CB00}" type="sibTrans" cxnId="{CBEB986C-BFEF-417A-8B2E-FFDAC365670A}">
      <dgm:prSet/>
      <dgm:spPr/>
      <dgm:t>
        <a:bodyPr/>
        <a:lstStyle/>
        <a:p>
          <a:endParaRPr lang="en-US"/>
        </a:p>
      </dgm:t>
    </dgm:pt>
    <dgm:pt modelId="{F403AA0B-D185-42C0-B1CE-DE700B1E7A33}">
      <dgm:prSet/>
      <dgm:spPr/>
      <dgm:t>
        <a:bodyPr/>
        <a:lstStyle/>
        <a:p>
          <a:r>
            <a:rPr lang="en-US"/>
            <a:t>Physicians</a:t>
          </a:r>
        </a:p>
      </dgm:t>
    </dgm:pt>
    <dgm:pt modelId="{3CA5B3DF-0CA3-4C28-AE11-3B2113AECC4A}" type="parTrans" cxnId="{BD2B13A7-49E5-43AD-849F-8863BE56A26B}">
      <dgm:prSet/>
      <dgm:spPr/>
      <dgm:t>
        <a:bodyPr/>
        <a:lstStyle/>
        <a:p>
          <a:endParaRPr lang="en-US"/>
        </a:p>
      </dgm:t>
    </dgm:pt>
    <dgm:pt modelId="{08259950-E4B7-4E53-B845-DBF03C6BF9EE}" type="sibTrans" cxnId="{BD2B13A7-49E5-43AD-849F-8863BE56A26B}">
      <dgm:prSet/>
      <dgm:spPr/>
      <dgm:t>
        <a:bodyPr/>
        <a:lstStyle/>
        <a:p>
          <a:endParaRPr lang="en-US"/>
        </a:p>
      </dgm:t>
    </dgm:pt>
    <dgm:pt modelId="{EB2174CF-AC58-4E0F-96A2-AB08D565D851}">
      <dgm:prSet/>
      <dgm:spPr/>
      <dgm:t>
        <a:bodyPr/>
        <a:lstStyle/>
        <a:p>
          <a:r>
            <a:rPr lang="en-US"/>
            <a:t>Managers from each Unit</a:t>
          </a:r>
        </a:p>
      </dgm:t>
    </dgm:pt>
    <dgm:pt modelId="{0D260EE7-B576-41E5-9AFF-2FF81E9729F8}" type="parTrans" cxnId="{AE6ED862-3345-42DD-A759-7BC681487A6F}">
      <dgm:prSet/>
      <dgm:spPr/>
      <dgm:t>
        <a:bodyPr/>
        <a:lstStyle/>
        <a:p>
          <a:endParaRPr lang="en-US"/>
        </a:p>
      </dgm:t>
    </dgm:pt>
    <dgm:pt modelId="{F44CC146-7EC2-479E-A883-2D356B7D7F0E}" type="sibTrans" cxnId="{AE6ED862-3345-42DD-A759-7BC681487A6F}">
      <dgm:prSet/>
      <dgm:spPr/>
      <dgm:t>
        <a:bodyPr/>
        <a:lstStyle/>
        <a:p>
          <a:endParaRPr lang="en-US"/>
        </a:p>
      </dgm:t>
    </dgm:pt>
    <dgm:pt modelId="{616BCC01-AEE6-4C7E-86A5-91DEC89AD13C}">
      <dgm:prSet/>
      <dgm:spPr/>
      <dgm:t>
        <a:bodyPr/>
        <a:lstStyle/>
        <a:p>
          <a:r>
            <a:rPr lang="en-US"/>
            <a:t>NICU Quality and Safety Advisor</a:t>
          </a:r>
        </a:p>
      </dgm:t>
    </dgm:pt>
    <dgm:pt modelId="{6EF0B6A4-048E-4F91-AF92-8416BFAB7EE4}" type="parTrans" cxnId="{519EAEA5-96E7-4025-946E-13CC7B1AE458}">
      <dgm:prSet/>
      <dgm:spPr/>
      <dgm:t>
        <a:bodyPr/>
        <a:lstStyle/>
        <a:p>
          <a:endParaRPr lang="en-US"/>
        </a:p>
      </dgm:t>
    </dgm:pt>
    <dgm:pt modelId="{6B74A686-0C16-452D-BE02-BBECBD85BCD9}" type="sibTrans" cxnId="{519EAEA5-96E7-4025-946E-13CC7B1AE458}">
      <dgm:prSet/>
      <dgm:spPr/>
      <dgm:t>
        <a:bodyPr/>
        <a:lstStyle/>
        <a:p>
          <a:endParaRPr lang="en-US"/>
        </a:p>
      </dgm:t>
    </dgm:pt>
    <dgm:pt modelId="{53A93023-944A-4AB3-96D0-5B599E290FDE}">
      <dgm:prSet/>
      <dgm:spPr/>
      <dgm:t>
        <a:bodyPr/>
        <a:lstStyle/>
        <a:p>
          <a:r>
            <a:rPr lang="en-US"/>
            <a:t>Monthly meetings</a:t>
          </a:r>
        </a:p>
      </dgm:t>
    </dgm:pt>
    <dgm:pt modelId="{65AA3A23-D5C0-4F0A-ADCC-487E98789E00}" type="parTrans" cxnId="{26634772-4852-4B79-B2FA-6C55B56A279E}">
      <dgm:prSet/>
      <dgm:spPr/>
      <dgm:t>
        <a:bodyPr/>
        <a:lstStyle/>
        <a:p>
          <a:endParaRPr lang="en-US"/>
        </a:p>
      </dgm:t>
    </dgm:pt>
    <dgm:pt modelId="{BF344D71-A6AB-4C61-ACB5-09217DEE0EAC}" type="sibTrans" cxnId="{26634772-4852-4B79-B2FA-6C55B56A279E}">
      <dgm:prSet/>
      <dgm:spPr/>
      <dgm:t>
        <a:bodyPr/>
        <a:lstStyle/>
        <a:p>
          <a:endParaRPr lang="en-US"/>
        </a:p>
      </dgm:t>
    </dgm:pt>
    <dgm:pt modelId="{5DAF9AA3-54FE-4C76-9EB9-B38DE748F136}">
      <dgm:prSet/>
      <dgm:spPr/>
      <dgm:t>
        <a:bodyPr/>
        <a:lstStyle/>
        <a:p>
          <a:r>
            <a:rPr lang="en-US"/>
            <a:t>Follows Quality Improvement Methodology </a:t>
          </a:r>
        </a:p>
      </dgm:t>
    </dgm:pt>
    <dgm:pt modelId="{1D952033-7D44-42F3-B63D-B346ECB07F79}" type="parTrans" cxnId="{3FE3EA86-5F19-4B67-BB04-A8C2AE3F70A2}">
      <dgm:prSet/>
      <dgm:spPr/>
      <dgm:t>
        <a:bodyPr/>
        <a:lstStyle/>
        <a:p>
          <a:endParaRPr lang="en-US"/>
        </a:p>
      </dgm:t>
    </dgm:pt>
    <dgm:pt modelId="{4D2726EB-3C04-4C83-BDB0-BE185CB14DAF}" type="sibTrans" cxnId="{3FE3EA86-5F19-4B67-BB04-A8C2AE3F70A2}">
      <dgm:prSet/>
      <dgm:spPr/>
      <dgm:t>
        <a:bodyPr/>
        <a:lstStyle/>
        <a:p>
          <a:endParaRPr lang="en-US"/>
        </a:p>
      </dgm:t>
    </dgm:pt>
    <dgm:pt modelId="{D3BCC555-50A1-4B1E-A362-C38F2675CB89}" type="pres">
      <dgm:prSet presAssocID="{0A89C202-C801-444E-9E6B-1BF39170F902}" presName="linear" presStyleCnt="0">
        <dgm:presLayoutVars>
          <dgm:dir/>
          <dgm:animLvl val="lvl"/>
          <dgm:resizeHandles val="exact"/>
        </dgm:presLayoutVars>
      </dgm:prSet>
      <dgm:spPr/>
    </dgm:pt>
    <dgm:pt modelId="{4624B8DE-F2CB-45C2-BD1B-CD7C5BF56B50}" type="pres">
      <dgm:prSet presAssocID="{0EECD453-4755-4901-AAF3-B141F6EF6B18}" presName="parentLin" presStyleCnt="0"/>
      <dgm:spPr/>
    </dgm:pt>
    <dgm:pt modelId="{22746F50-775F-4649-A4E4-659272191B3F}" type="pres">
      <dgm:prSet presAssocID="{0EECD453-4755-4901-AAF3-B141F6EF6B18}" presName="parentLeftMargin" presStyleLbl="node1" presStyleIdx="0" presStyleCnt="3"/>
      <dgm:spPr/>
    </dgm:pt>
    <dgm:pt modelId="{E20026EC-232A-4810-A72F-8066ED0F65C1}" type="pres">
      <dgm:prSet presAssocID="{0EECD453-4755-4901-AAF3-B141F6EF6B18}" presName="parentText" presStyleLbl="node1" presStyleIdx="0" presStyleCnt="3">
        <dgm:presLayoutVars>
          <dgm:chMax val="0"/>
          <dgm:bulletEnabled val="1"/>
        </dgm:presLayoutVars>
      </dgm:prSet>
      <dgm:spPr/>
    </dgm:pt>
    <dgm:pt modelId="{AD0B48D2-81C0-4D32-B0E9-F825B42E9946}" type="pres">
      <dgm:prSet presAssocID="{0EECD453-4755-4901-AAF3-B141F6EF6B18}" presName="negativeSpace" presStyleCnt="0"/>
      <dgm:spPr/>
    </dgm:pt>
    <dgm:pt modelId="{7DE4475A-424C-4790-B0F1-51A68927B70A}" type="pres">
      <dgm:prSet presAssocID="{0EECD453-4755-4901-AAF3-B141F6EF6B18}" presName="childText" presStyleLbl="conFgAcc1" presStyleIdx="0" presStyleCnt="3">
        <dgm:presLayoutVars>
          <dgm:bulletEnabled val="1"/>
        </dgm:presLayoutVars>
      </dgm:prSet>
      <dgm:spPr/>
    </dgm:pt>
    <dgm:pt modelId="{B5403372-C5F0-488F-AF4D-3761052995CC}" type="pres">
      <dgm:prSet presAssocID="{7747DC58-E9B5-4E69-920A-00677395D5E7}" presName="spaceBetweenRectangles" presStyleCnt="0"/>
      <dgm:spPr/>
    </dgm:pt>
    <dgm:pt modelId="{403C81CF-8E8D-43AF-BA49-FADF7EF063FA}" type="pres">
      <dgm:prSet presAssocID="{53A93023-944A-4AB3-96D0-5B599E290FDE}" presName="parentLin" presStyleCnt="0"/>
      <dgm:spPr/>
    </dgm:pt>
    <dgm:pt modelId="{680319A0-A805-4A85-87C9-FEA2A484E484}" type="pres">
      <dgm:prSet presAssocID="{53A93023-944A-4AB3-96D0-5B599E290FDE}" presName="parentLeftMargin" presStyleLbl="node1" presStyleIdx="0" presStyleCnt="3"/>
      <dgm:spPr/>
    </dgm:pt>
    <dgm:pt modelId="{0B3FBC3F-0673-4CBF-A717-7C1AB5065FC5}" type="pres">
      <dgm:prSet presAssocID="{53A93023-944A-4AB3-96D0-5B599E290FDE}" presName="parentText" presStyleLbl="node1" presStyleIdx="1" presStyleCnt="3">
        <dgm:presLayoutVars>
          <dgm:chMax val="0"/>
          <dgm:bulletEnabled val="1"/>
        </dgm:presLayoutVars>
      </dgm:prSet>
      <dgm:spPr/>
    </dgm:pt>
    <dgm:pt modelId="{77BFF94E-412A-410D-A6AC-2DA5BAD24D8A}" type="pres">
      <dgm:prSet presAssocID="{53A93023-944A-4AB3-96D0-5B599E290FDE}" presName="negativeSpace" presStyleCnt="0"/>
      <dgm:spPr/>
    </dgm:pt>
    <dgm:pt modelId="{7E402AE0-0259-4EC6-AC82-723C723BF0ED}" type="pres">
      <dgm:prSet presAssocID="{53A93023-944A-4AB3-96D0-5B599E290FDE}" presName="childText" presStyleLbl="conFgAcc1" presStyleIdx="1" presStyleCnt="3">
        <dgm:presLayoutVars>
          <dgm:bulletEnabled val="1"/>
        </dgm:presLayoutVars>
      </dgm:prSet>
      <dgm:spPr/>
    </dgm:pt>
    <dgm:pt modelId="{00612C9A-9B15-43FF-A0F9-78F0E7F2791A}" type="pres">
      <dgm:prSet presAssocID="{BF344D71-A6AB-4C61-ACB5-09217DEE0EAC}" presName="spaceBetweenRectangles" presStyleCnt="0"/>
      <dgm:spPr/>
    </dgm:pt>
    <dgm:pt modelId="{16F46970-CC43-41CB-A7CC-DD44A8761CFB}" type="pres">
      <dgm:prSet presAssocID="{5DAF9AA3-54FE-4C76-9EB9-B38DE748F136}" presName="parentLin" presStyleCnt="0"/>
      <dgm:spPr/>
    </dgm:pt>
    <dgm:pt modelId="{EA6FF947-0D87-45DC-A139-74A0DC342D4B}" type="pres">
      <dgm:prSet presAssocID="{5DAF9AA3-54FE-4C76-9EB9-B38DE748F136}" presName="parentLeftMargin" presStyleLbl="node1" presStyleIdx="1" presStyleCnt="3"/>
      <dgm:spPr/>
    </dgm:pt>
    <dgm:pt modelId="{101D849E-447C-4AAB-ACCB-BE178EC65896}" type="pres">
      <dgm:prSet presAssocID="{5DAF9AA3-54FE-4C76-9EB9-B38DE748F136}" presName="parentText" presStyleLbl="node1" presStyleIdx="2" presStyleCnt="3">
        <dgm:presLayoutVars>
          <dgm:chMax val="0"/>
          <dgm:bulletEnabled val="1"/>
        </dgm:presLayoutVars>
      </dgm:prSet>
      <dgm:spPr/>
    </dgm:pt>
    <dgm:pt modelId="{A9F8902B-5950-4601-9895-3DA83A399D3C}" type="pres">
      <dgm:prSet presAssocID="{5DAF9AA3-54FE-4C76-9EB9-B38DE748F136}" presName="negativeSpace" presStyleCnt="0"/>
      <dgm:spPr/>
    </dgm:pt>
    <dgm:pt modelId="{D9AFB36E-608E-4A0C-BB82-8F9260004A15}" type="pres">
      <dgm:prSet presAssocID="{5DAF9AA3-54FE-4C76-9EB9-B38DE748F136}" presName="childText" presStyleLbl="conFgAcc1" presStyleIdx="2" presStyleCnt="3">
        <dgm:presLayoutVars>
          <dgm:bulletEnabled val="1"/>
        </dgm:presLayoutVars>
      </dgm:prSet>
      <dgm:spPr/>
    </dgm:pt>
  </dgm:ptLst>
  <dgm:cxnLst>
    <dgm:cxn modelId="{A792DF0F-062C-4D8D-95E3-799088531977}" type="presOf" srcId="{EB2174CF-AC58-4E0F-96A2-AB08D565D851}" destId="{7DE4475A-424C-4790-B0F1-51A68927B70A}" srcOrd="0" destOrd="2" presId="urn:microsoft.com/office/officeart/2005/8/layout/list1"/>
    <dgm:cxn modelId="{8FFE7525-6D84-49D5-B931-E2B4577F9DDE}" type="presOf" srcId="{0EECD453-4755-4901-AAF3-B141F6EF6B18}" destId="{E20026EC-232A-4810-A72F-8066ED0F65C1}" srcOrd="1" destOrd="0" presId="urn:microsoft.com/office/officeart/2005/8/layout/list1"/>
    <dgm:cxn modelId="{7D33B629-B504-42F3-A4E2-CAFFAE2C1E0F}" type="presOf" srcId="{5DAF9AA3-54FE-4C76-9EB9-B38DE748F136}" destId="{101D849E-447C-4AAB-ACCB-BE178EC65896}" srcOrd="1" destOrd="0" presId="urn:microsoft.com/office/officeart/2005/8/layout/list1"/>
    <dgm:cxn modelId="{7BB48530-8A76-4E67-9CE1-93DA1B37B493}" type="presOf" srcId="{0EECD453-4755-4901-AAF3-B141F6EF6B18}" destId="{22746F50-775F-4649-A4E4-659272191B3F}" srcOrd="0" destOrd="0" presId="urn:microsoft.com/office/officeart/2005/8/layout/list1"/>
    <dgm:cxn modelId="{AE6ED862-3345-42DD-A759-7BC681487A6F}" srcId="{0EECD453-4755-4901-AAF3-B141F6EF6B18}" destId="{EB2174CF-AC58-4E0F-96A2-AB08D565D851}" srcOrd="2" destOrd="0" parTransId="{0D260EE7-B576-41E5-9AFF-2FF81E9729F8}" sibTransId="{F44CC146-7EC2-479E-A883-2D356B7D7F0E}"/>
    <dgm:cxn modelId="{BE086044-0FDE-48E0-9B13-9F05583595AD}" type="presOf" srcId="{0A89C202-C801-444E-9E6B-1BF39170F902}" destId="{D3BCC555-50A1-4B1E-A362-C38F2675CB89}" srcOrd="0" destOrd="0" presId="urn:microsoft.com/office/officeart/2005/8/layout/list1"/>
    <dgm:cxn modelId="{AD504646-D138-4DD3-9EFF-C1E89B06FB42}" type="presOf" srcId="{5DAF9AA3-54FE-4C76-9EB9-B38DE748F136}" destId="{EA6FF947-0D87-45DC-A139-74A0DC342D4B}" srcOrd="0" destOrd="0" presId="urn:microsoft.com/office/officeart/2005/8/layout/list1"/>
    <dgm:cxn modelId="{CBEB986C-BFEF-417A-8B2E-FFDAC365670A}" srcId="{0EECD453-4755-4901-AAF3-B141F6EF6B18}" destId="{E7AC965E-DDA8-4805-A379-6B28289C5DE0}" srcOrd="0" destOrd="0" parTransId="{8C1DAD66-F905-48E2-8FE7-C1B767033A52}" sibTransId="{884DFF7E-2336-4AFC-A81A-A862CE08CB00}"/>
    <dgm:cxn modelId="{26634772-4852-4B79-B2FA-6C55B56A279E}" srcId="{0A89C202-C801-444E-9E6B-1BF39170F902}" destId="{53A93023-944A-4AB3-96D0-5B599E290FDE}" srcOrd="1" destOrd="0" parTransId="{65AA3A23-D5C0-4F0A-ADCC-487E98789E00}" sibTransId="{BF344D71-A6AB-4C61-ACB5-09217DEE0EAC}"/>
    <dgm:cxn modelId="{3FE3EA86-5F19-4B67-BB04-A8C2AE3F70A2}" srcId="{0A89C202-C801-444E-9E6B-1BF39170F902}" destId="{5DAF9AA3-54FE-4C76-9EB9-B38DE748F136}" srcOrd="2" destOrd="0" parTransId="{1D952033-7D44-42F3-B63D-B346ECB07F79}" sibTransId="{4D2726EB-3C04-4C83-BDB0-BE185CB14DAF}"/>
    <dgm:cxn modelId="{3D729387-F6B6-471B-A0C1-B6C9C1C8707E}" type="presOf" srcId="{F403AA0B-D185-42C0-B1CE-DE700B1E7A33}" destId="{7DE4475A-424C-4790-B0F1-51A68927B70A}" srcOrd="0" destOrd="1" presId="urn:microsoft.com/office/officeart/2005/8/layout/list1"/>
    <dgm:cxn modelId="{9F785C99-1014-415B-BE83-FF5971BCF147}" type="presOf" srcId="{616BCC01-AEE6-4C7E-86A5-91DEC89AD13C}" destId="{7DE4475A-424C-4790-B0F1-51A68927B70A}" srcOrd="0" destOrd="3" presId="urn:microsoft.com/office/officeart/2005/8/layout/list1"/>
    <dgm:cxn modelId="{519EAEA5-96E7-4025-946E-13CC7B1AE458}" srcId="{0EECD453-4755-4901-AAF3-B141F6EF6B18}" destId="{616BCC01-AEE6-4C7E-86A5-91DEC89AD13C}" srcOrd="3" destOrd="0" parTransId="{6EF0B6A4-048E-4F91-AF92-8416BFAB7EE4}" sibTransId="{6B74A686-0C16-452D-BE02-BBECBD85BCD9}"/>
    <dgm:cxn modelId="{BD2B13A7-49E5-43AD-849F-8863BE56A26B}" srcId="{0EECD453-4755-4901-AAF3-B141F6EF6B18}" destId="{F403AA0B-D185-42C0-B1CE-DE700B1E7A33}" srcOrd="1" destOrd="0" parTransId="{3CA5B3DF-0CA3-4C28-AE11-3B2113AECC4A}" sibTransId="{08259950-E4B7-4E53-B845-DBF03C6BF9EE}"/>
    <dgm:cxn modelId="{1DD5F4A8-34E6-460D-99AC-9DA4B1C1767B}" type="presOf" srcId="{53A93023-944A-4AB3-96D0-5B599E290FDE}" destId="{680319A0-A805-4A85-87C9-FEA2A484E484}" srcOrd="0" destOrd="0" presId="urn:microsoft.com/office/officeart/2005/8/layout/list1"/>
    <dgm:cxn modelId="{DDBB8BEB-8694-4F02-B5B1-D96E04102DA1}" type="presOf" srcId="{53A93023-944A-4AB3-96D0-5B599E290FDE}" destId="{0B3FBC3F-0673-4CBF-A717-7C1AB5065FC5}" srcOrd="1" destOrd="0" presId="urn:microsoft.com/office/officeart/2005/8/layout/list1"/>
    <dgm:cxn modelId="{A16E54F1-CEFB-491A-B4A6-B64AED41FE28}" type="presOf" srcId="{E7AC965E-DDA8-4805-A379-6B28289C5DE0}" destId="{7DE4475A-424C-4790-B0F1-51A68927B70A}" srcOrd="0" destOrd="0" presId="urn:microsoft.com/office/officeart/2005/8/layout/list1"/>
    <dgm:cxn modelId="{41C851F2-8222-40FE-BBD9-A5DAD5FA60AC}" srcId="{0A89C202-C801-444E-9E6B-1BF39170F902}" destId="{0EECD453-4755-4901-AAF3-B141F6EF6B18}" srcOrd="0" destOrd="0" parTransId="{56C2F5AE-CB3B-4C3B-BCF5-98C920EEEE59}" sibTransId="{7747DC58-E9B5-4E69-920A-00677395D5E7}"/>
    <dgm:cxn modelId="{1EE70F5D-4E9A-4377-965F-725B41165E0A}" type="presParOf" srcId="{D3BCC555-50A1-4B1E-A362-C38F2675CB89}" destId="{4624B8DE-F2CB-45C2-BD1B-CD7C5BF56B50}" srcOrd="0" destOrd="0" presId="urn:microsoft.com/office/officeart/2005/8/layout/list1"/>
    <dgm:cxn modelId="{102D13C0-C1AE-460F-A873-2331DC660F51}" type="presParOf" srcId="{4624B8DE-F2CB-45C2-BD1B-CD7C5BF56B50}" destId="{22746F50-775F-4649-A4E4-659272191B3F}" srcOrd="0" destOrd="0" presId="urn:microsoft.com/office/officeart/2005/8/layout/list1"/>
    <dgm:cxn modelId="{D12A4463-6633-4695-BBD9-4D85173D7F56}" type="presParOf" srcId="{4624B8DE-F2CB-45C2-BD1B-CD7C5BF56B50}" destId="{E20026EC-232A-4810-A72F-8066ED0F65C1}" srcOrd="1" destOrd="0" presId="urn:microsoft.com/office/officeart/2005/8/layout/list1"/>
    <dgm:cxn modelId="{E65D0A53-2ED4-4468-BC23-21A3094950F4}" type="presParOf" srcId="{D3BCC555-50A1-4B1E-A362-C38F2675CB89}" destId="{AD0B48D2-81C0-4D32-B0E9-F825B42E9946}" srcOrd="1" destOrd="0" presId="urn:microsoft.com/office/officeart/2005/8/layout/list1"/>
    <dgm:cxn modelId="{5795E47F-F0A8-442E-9448-8A2B9A2DD0B0}" type="presParOf" srcId="{D3BCC555-50A1-4B1E-A362-C38F2675CB89}" destId="{7DE4475A-424C-4790-B0F1-51A68927B70A}" srcOrd="2" destOrd="0" presId="urn:microsoft.com/office/officeart/2005/8/layout/list1"/>
    <dgm:cxn modelId="{86E7805C-1546-4B67-A741-F7F7307A8494}" type="presParOf" srcId="{D3BCC555-50A1-4B1E-A362-C38F2675CB89}" destId="{B5403372-C5F0-488F-AF4D-3761052995CC}" srcOrd="3" destOrd="0" presId="urn:microsoft.com/office/officeart/2005/8/layout/list1"/>
    <dgm:cxn modelId="{EA36834A-A9B5-4CFC-951D-A9A1791258E1}" type="presParOf" srcId="{D3BCC555-50A1-4B1E-A362-C38F2675CB89}" destId="{403C81CF-8E8D-43AF-BA49-FADF7EF063FA}" srcOrd="4" destOrd="0" presId="urn:microsoft.com/office/officeart/2005/8/layout/list1"/>
    <dgm:cxn modelId="{54738261-41A3-4E1B-B0EC-7A79E41E699D}" type="presParOf" srcId="{403C81CF-8E8D-43AF-BA49-FADF7EF063FA}" destId="{680319A0-A805-4A85-87C9-FEA2A484E484}" srcOrd="0" destOrd="0" presId="urn:microsoft.com/office/officeart/2005/8/layout/list1"/>
    <dgm:cxn modelId="{F0296F8C-56F5-4D36-A177-553B5BAD181B}" type="presParOf" srcId="{403C81CF-8E8D-43AF-BA49-FADF7EF063FA}" destId="{0B3FBC3F-0673-4CBF-A717-7C1AB5065FC5}" srcOrd="1" destOrd="0" presId="urn:microsoft.com/office/officeart/2005/8/layout/list1"/>
    <dgm:cxn modelId="{35C4211A-E7E5-4F9A-BFA1-9027D7756A6A}" type="presParOf" srcId="{D3BCC555-50A1-4B1E-A362-C38F2675CB89}" destId="{77BFF94E-412A-410D-A6AC-2DA5BAD24D8A}" srcOrd="5" destOrd="0" presId="urn:microsoft.com/office/officeart/2005/8/layout/list1"/>
    <dgm:cxn modelId="{B7CC1E42-F6D5-4CEC-929E-FDF97F246BA5}" type="presParOf" srcId="{D3BCC555-50A1-4B1E-A362-C38F2675CB89}" destId="{7E402AE0-0259-4EC6-AC82-723C723BF0ED}" srcOrd="6" destOrd="0" presId="urn:microsoft.com/office/officeart/2005/8/layout/list1"/>
    <dgm:cxn modelId="{8FCDB8E5-27DF-4591-869D-911DBBC5C93B}" type="presParOf" srcId="{D3BCC555-50A1-4B1E-A362-C38F2675CB89}" destId="{00612C9A-9B15-43FF-A0F9-78F0E7F2791A}" srcOrd="7" destOrd="0" presId="urn:microsoft.com/office/officeart/2005/8/layout/list1"/>
    <dgm:cxn modelId="{3EEAAE5B-9E7B-4BDF-9810-F034A4E71166}" type="presParOf" srcId="{D3BCC555-50A1-4B1E-A362-C38F2675CB89}" destId="{16F46970-CC43-41CB-A7CC-DD44A8761CFB}" srcOrd="8" destOrd="0" presId="urn:microsoft.com/office/officeart/2005/8/layout/list1"/>
    <dgm:cxn modelId="{DC5A30F9-4592-4C38-9A74-75BDF3510618}" type="presParOf" srcId="{16F46970-CC43-41CB-A7CC-DD44A8761CFB}" destId="{EA6FF947-0D87-45DC-A139-74A0DC342D4B}" srcOrd="0" destOrd="0" presId="urn:microsoft.com/office/officeart/2005/8/layout/list1"/>
    <dgm:cxn modelId="{0070BCA0-9859-413B-ABA5-61AEEDB1A509}" type="presParOf" srcId="{16F46970-CC43-41CB-A7CC-DD44A8761CFB}" destId="{101D849E-447C-4AAB-ACCB-BE178EC65896}" srcOrd="1" destOrd="0" presId="urn:microsoft.com/office/officeart/2005/8/layout/list1"/>
    <dgm:cxn modelId="{60619A9E-803A-492F-B925-C4C5A87D0B14}" type="presParOf" srcId="{D3BCC555-50A1-4B1E-A362-C38F2675CB89}" destId="{A9F8902B-5950-4601-9895-3DA83A399D3C}" srcOrd="9" destOrd="0" presId="urn:microsoft.com/office/officeart/2005/8/layout/list1"/>
    <dgm:cxn modelId="{108B0DC2-7718-4EEA-9A32-3A1FDF537D16}" type="presParOf" srcId="{D3BCC555-50A1-4B1E-A362-C38F2675CB89}" destId="{D9AFB36E-608E-4A0C-BB82-8F9260004A1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347AA-49E2-4AED-A553-E8A5307AAB5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53480DC2-D9BB-4610-9953-823A05E9ED9B}">
      <dgm:prSet/>
      <dgm:spPr/>
      <dgm:t>
        <a:bodyPr/>
        <a:lstStyle/>
        <a:p>
          <a:r>
            <a:rPr lang="en-US"/>
            <a:t>Hats past 24 hours</a:t>
          </a:r>
        </a:p>
      </dgm:t>
    </dgm:pt>
    <dgm:pt modelId="{032A74E1-DD79-47FB-A92F-AF383CA57A9D}" type="parTrans" cxnId="{AD5B3788-88A5-46E6-8CD9-D3915448273D}">
      <dgm:prSet/>
      <dgm:spPr/>
      <dgm:t>
        <a:bodyPr/>
        <a:lstStyle/>
        <a:p>
          <a:endParaRPr lang="en-US"/>
        </a:p>
      </dgm:t>
    </dgm:pt>
    <dgm:pt modelId="{6BC3A428-93C1-49B2-AAD9-F1D539A3EE80}" type="sibTrans" cxnId="{AD5B3788-88A5-46E6-8CD9-D3915448273D}">
      <dgm:prSet/>
      <dgm:spPr/>
      <dgm:t>
        <a:bodyPr/>
        <a:lstStyle/>
        <a:p>
          <a:endParaRPr lang="en-US"/>
        </a:p>
      </dgm:t>
    </dgm:pt>
    <dgm:pt modelId="{1ABB39CC-B42F-444E-93FF-FC69219897D5}">
      <dgm:prSet/>
      <dgm:spPr/>
      <dgm:t>
        <a:bodyPr/>
        <a:lstStyle/>
        <a:p>
          <a:r>
            <a:rPr lang="en-US"/>
            <a:t>Should be removed with the 24 hours screening</a:t>
          </a:r>
        </a:p>
      </dgm:t>
    </dgm:pt>
    <dgm:pt modelId="{5641A481-BA07-4898-81FB-1D8415B03DBE}" type="parTrans" cxnId="{9AFD23F3-075C-4BF9-8381-A9D1599B37E7}">
      <dgm:prSet/>
      <dgm:spPr/>
      <dgm:t>
        <a:bodyPr/>
        <a:lstStyle/>
        <a:p>
          <a:endParaRPr lang="en-US"/>
        </a:p>
      </dgm:t>
    </dgm:pt>
    <dgm:pt modelId="{2370A716-93A6-4061-961F-9AB55EC7DA64}" type="sibTrans" cxnId="{9AFD23F3-075C-4BF9-8381-A9D1599B37E7}">
      <dgm:prSet/>
      <dgm:spPr/>
      <dgm:t>
        <a:bodyPr/>
        <a:lstStyle/>
        <a:p>
          <a:endParaRPr lang="en-US"/>
        </a:p>
      </dgm:t>
    </dgm:pt>
    <dgm:pt modelId="{6DBDEC0D-D588-4A4A-952F-E83997AD77E6}">
      <dgm:prSet/>
      <dgm:spPr/>
      <dgm:t>
        <a:bodyPr/>
        <a:lstStyle/>
        <a:p>
          <a:r>
            <a:rPr lang="en-US"/>
            <a:t>Considerations for late pre-term newborns</a:t>
          </a:r>
        </a:p>
      </dgm:t>
    </dgm:pt>
    <dgm:pt modelId="{E6BDA4B0-E414-4089-AB59-09C08059DD33}" type="parTrans" cxnId="{224C7ED0-1F78-4FE8-9FFB-79CE3DBC04F7}">
      <dgm:prSet/>
      <dgm:spPr/>
      <dgm:t>
        <a:bodyPr/>
        <a:lstStyle/>
        <a:p>
          <a:endParaRPr lang="en-US"/>
        </a:p>
      </dgm:t>
    </dgm:pt>
    <dgm:pt modelId="{8173EF64-E95F-457B-A44E-23371A03A6D6}" type="sibTrans" cxnId="{224C7ED0-1F78-4FE8-9FFB-79CE3DBC04F7}">
      <dgm:prSet/>
      <dgm:spPr/>
      <dgm:t>
        <a:bodyPr/>
        <a:lstStyle/>
        <a:p>
          <a:endParaRPr lang="en-US"/>
        </a:p>
      </dgm:t>
    </dgm:pt>
    <dgm:pt modelId="{EC173626-D602-48B3-960C-81E619284241}">
      <dgm:prSet/>
      <dgm:spPr/>
      <dgm:t>
        <a:bodyPr/>
        <a:lstStyle/>
        <a:p>
          <a:r>
            <a:rPr lang="en-US"/>
            <a:t>Any exceptions require provider order</a:t>
          </a:r>
        </a:p>
      </dgm:t>
    </dgm:pt>
    <dgm:pt modelId="{41034A40-9CBD-46DA-A3EA-2A303B2C21F6}" type="parTrans" cxnId="{6CDEF0C0-2AAA-48F6-A730-80B7A3C67BB0}">
      <dgm:prSet/>
      <dgm:spPr/>
      <dgm:t>
        <a:bodyPr/>
        <a:lstStyle/>
        <a:p>
          <a:endParaRPr lang="en-US"/>
        </a:p>
      </dgm:t>
    </dgm:pt>
    <dgm:pt modelId="{3E2AEF95-8F43-42B7-ADF1-893EC38896C7}" type="sibTrans" cxnId="{6CDEF0C0-2AAA-48F6-A730-80B7A3C67BB0}">
      <dgm:prSet/>
      <dgm:spPr/>
      <dgm:t>
        <a:bodyPr/>
        <a:lstStyle/>
        <a:p>
          <a:endParaRPr lang="en-US"/>
        </a:p>
      </dgm:t>
    </dgm:pt>
    <dgm:pt modelId="{1E74DF09-1B52-4BF6-B171-0052D771C5C0}">
      <dgm:prSet/>
      <dgm:spPr/>
      <dgm:t>
        <a:bodyPr/>
        <a:lstStyle/>
        <a:p>
          <a:r>
            <a:rPr lang="en-US"/>
            <a:t>Extra blankets</a:t>
          </a:r>
        </a:p>
      </dgm:t>
    </dgm:pt>
    <dgm:pt modelId="{9C12FA6A-3EAE-42B7-9CBE-62C4B91CD5B8}" type="parTrans" cxnId="{D4A5A8DF-6AA5-40C1-9609-2900C8997AEC}">
      <dgm:prSet/>
      <dgm:spPr/>
      <dgm:t>
        <a:bodyPr/>
        <a:lstStyle/>
        <a:p>
          <a:endParaRPr lang="en-US"/>
        </a:p>
      </dgm:t>
    </dgm:pt>
    <dgm:pt modelId="{1546F5CE-0D0C-4C3B-BD8A-C24C9AB93409}" type="sibTrans" cxnId="{D4A5A8DF-6AA5-40C1-9609-2900C8997AEC}">
      <dgm:prSet/>
      <dgm:spPr/>
      <dgm:t>
        <a:bodyPr/>
        <a:lstStyle/>
        <a:p>
          <a:endParaRPr lang="en-US"/>
        </a:p>
      </dgm:t>
    </dgm:pt>
    <dgm:pt modelId="{6DEFDEB7-C143-4A91-B900-F20585C952C4}">
      <dgm:prSet/>
      <dgm:spPr/>
      <dgm:t>
        <a:bodyPr/>
        <a:lstStyle/>
        <a:p>
          <a:r>
            <a:rPr lang="en-US"/>
            <a:t>Often were seen in the parent rooms</a:t>
          </a:r>
        </a:p>
      </dgm:t>
    </dgm:pt>
    <dgm:pt modelId="{3311C449-E10C-47EE-92FF-DCD130ECC48E}" type="parTrans" cxnId="{0FC88B91-AD7D-498F-9B6C-BFA9220D4C25}">
      <dgm:prSet/>
      <dgm:spPr/>
      <dgm:t>
        <a:bodyPr/>
        <a:lstStyle/>
        <a:p>
          <a:endParaRPr lang="en-US"/>
        </a:p>
      </dgm:t>
    </dgm:pt>
    <dgm:pt modelId="{D6BCEF0A-739F-4701-B41C-66CEA419FD74}" type="sibTrans" cxnId="{0FC88B91-AD7D-498F-9B6C-BFA9220D4C25}">
      <dgm:prSet/>
      <dgm:spPr/>
      <dgm:t>
        <a:bodyPr/>
        <a:lstStyle/>
        <a:p>
          <a:endParaRPr lang="en-US"/>
        </a:p>
      </dgm:t>
    </dgm:pt>
    <dgm:pt modelId="{68DF242E-74DA-4C20-89AE-21C51D87BDF4}">
      <dgm:prSet/>
      <dgm:spPr/>
      <dgm:t>
        <a:bodyPr/>
        <a:lstStyle/>
        <a:p>
          <a:r>
            <a:rPr lang="en-US"/>
            <a:t>Items in the bed</a:t>
          </a:r>
        </a:p>
      </dgm:t>
    </dgm:pt>
    <dgm:pt modelId="{31703C9A-1F0E-4491-BC6D-5ABCB0BBCC28}" type="parTrans" cxnId="{182DECA6-1669-46DA-A622-C61B601699D5}">
      <dgm:prSet/>
      <dgm:spPr/>
      <dgm:t>
        <a:bodyPr/>
        <a:lstStyle/>
        <a:p>
          <a:endParaRPr lang="en-US"/>
        </a:p>
      </dgm:t>
    </dgm:pt>
    <dgm:pt modelId="{AE20BD0D-8310-497B-9AFC-EB0BA45EF605}" type="sibTrans" cxnId="{182DECA6-1669-46DA-A622-C61B601699D5}">
      <dgm:prSet/>
      <dgm:spPr/>
      <dgm:t>
        <a:bodyPr/>
        <a:lstStyle/>
        <a:p>
          <a:endParaRPr lang="en-US"/>
        </a:p>
      </dgm:t>
    </dgm:pt>
    <dgm:pt modelId="{C1DECFEA-71BE-4B78-8296-629E02760EC2}">
      <dgm:prSet/>
      <dgm:spPr/>
      <dgm:t>
        <a:bodyPr/>
        <a:lstStyle/>
        <a:p>
          <a:r>
            <a:rPr lang="en-US" dirty="0"/>
            <a:t>Patient care items</a:t>
          </a:r>
        </a:p>
      </dgm:t>
    </dgm:pt>
    <dgm:pt modelId="{85BCD754-DD94-41AE-9ECF-2331D2597C69}" type="parTrans" cxnId="{321EF125-AA1C-4A27-B0ED-CF1F02410A6C}">
      <dgm:prSet/>
      <dgm:spPr/>
      <dgm:t>
        <a:bodyPr/>
        <a:lstStyle/>
        <a:p>
          <a:endParaRPr lang="en-US"/>
        </a:p>
      </dgm:t>
    </dgm:pt>
    <dgm:pt modelId="{7FA2827B-65C7-4751-840F-469D133D45E1}" type="sibTrans" cxnId="{321EF125-AA1C-4A27-B0ED-CF1F02410A6C}">
      <dgm:prSet/>
      <dgm:spPr/>
      <dgm:t>
        <a:bodyPr/>
        <a:lstStyle/>
        <a:p>
          <a:endParaRPr lang="en-US"/>
        </a:p>
      </dgm:t>
    </dgm:pt>
    <dgm:pt modelId="{DC132F9E-63FE-48F4-B871-2D1A354A5552}">
      <dgm:prSet/>
      <dgm:spPr/>
      <dgm:t>
        <a:bodyPr/>
        <a:lstStyle/>
        <a:p>
          <a:r>
            <a:rPr lang="en-US" dirty="0"/>
            <a:t>Pacifier clips/stuffed animals</a:t>
          </a:r>
        </a:p>
      </dgm:t>
    </dgm:pt>
    <dgm:pt modelId="{451F0200-F454-4F88-AB8D-BD6637CF6214}" type="parTrans" cxnId="{FF3909E6-2096-4518-AE7F-48EE996B6F5A}">
      <dgm:prSet/>
      <dgm:spPr/>
    </dgm:pt>
    <dgm:pt modelId="{89AD1EBD-6F7C-4CF8-A470-60428AC4D622}" type="sibTrans" cxnId="{FF3909E6-2096-4518-AE7F-48EE996B6F5A}">
      <dgm:prSet/>
      <dgm:spPr/>
    </dgm:pt>
    <dgm:pt modelId="{BE5D80D3-BF50-48DD-9C3D-FA2C3BC7B89F}">
      <dgm:prSet/>
      <dgm:spPr/>
      <dgm:t>
        <a:bodyPr/>
        <a:lstStyle/>
        <a:p>
          <a:r>
            <a:rPr lang="en-US" dirty="0"/>
            <a:t>Washcloths</a:t>
          </a:r>
        </a:p>
      </dgm:t>
    </dgm:pt>
    <dgm:pt modelId="{AE42FC4B-5359-4E57-BA26-450D24405797}" type="parTrans" cxnId="{73408727-1BFB-4675-BF2A-C6719475F488}">
      <dgm:prSet/>
      <dgm:spPr/>
    </dgm:pt>
    <dgm:pt modelId="{CC455D42-BADE-4085-ABC9-5EF464B965C9}" type="sibTrans" cxnId="{73408727-1BFB-4675-BF2A-C6719475F488}">
      <dgm:prSet/>
      <dgm:spPr/>
    </dgm:pt>
    <dgm:pt modelId="{A4EF08D4-3D89-4EA5-BC3B-DE64DDF85046}" type="pres">
      <dgm:prSet presAssocID="{BE7347AA-49E2-4AED-A553-E8A5307AAB50}" presName="Name0" presStyleCnt="0">
        <dgm:presLayoutVars>
          <dgm:dir/>
          <dgm:animLvl val="lvl"/>
          <dgm:resizeHandles val="exact"/>
        </dgm:presLayoutVars>
      </dgm:prSet>
      <dgm:spPr/>
    </dgm:pt>
    <dgm:pt modelId="{ED0BB0D1-4074-41C3-ABB6-F8534313D27C}" type="pres">
      <dgm:prSet presAssocID="{53480DC2-D9BB-4610-9953-823A05E9ED9B}" presName="composite" presStyleCnt="0"/>
      <dgm:spPr/>
    </dgm:pt>
    <dgm:pt modelId="{517826B7-1BED-4063-8740-C512442506C2}" type="pres">
      <dgm:prSet presAssocID="{53480DC2-D9BB-4610-9953-823A05E9ED9B}" presName="parTx" presStyleLbl="alignNode1" presStyleIdx="0" presStyleCnt="3">
        <dgm:presLayoutVars>
          <dgm:chMax val="0"/>
          <dgm:chPref val="0"/>
          <dgm:bulletEnabled val="1"/>
        </dgm:presLayoutVars>
      </dgm:prSet>
      <dgm:spPr/>
    </dgm:pt>
    <dgm:pt modelId="{4D77EB84-B979-4D4D-A3EE-82BC00470168}" type="pres">
      <dgm:prSet presAssocID="{53480DC2-D9BB-4610-9953-823A05E9ED9B}" presName="desTx" presStyleLbl="alignAccFollowNode1" presStyleIdx="0" presStyleCnt="3">
        <dgm:presLayoutVars>
          <dgm:bulletEnabled val="1"/>
        </dgm:presLayoutVars>
      </dgm:prSet>
      <dgm:spPr/>
    </dgm:pt>
    <dgm:pt modelId="{06A3CE2A-11F3-476F-B559-1394E155A094}" type="pres">
      <dgm:prSet presAssocID="{6BC3A428-93C1-49B2-AAD9-F1D539A3EE80}" presName="space" presStyleCnt="0"/>
      <dgm:spPr/>
    </dgm:pt>
    <dgm:pt modelId="{B7AF265F-B6F3-4762-805B-4853BEFFDF6A}" type="pres">
      <dgm:prSet presAssocID="{1E74DF09-1B52-4BF6-B171-0052D771C5C0}" presName="composite" presStyleCnt="0"/>
      <dgm:spPr/>
    </dgm:pt>
    <dgm:pt modelId="{00C7C5D1-3D5E-47D3-9C30-52EA251E2B9C}" type="pres">
      <dgm:prSet presAssocID="{1E74DF09-1B52-4BF6-B171-0052D771C5C0}" presName="parTx" presStyleLbl="alignNode1" presStyleIdx="1" presStyleCnt="3">
        <dgm:presLayoutVars>
          <dgm:chMax val="0"/>
          <dgm:chPref val="0"/>
          <dgm:bulletEnabled val="1"/>
        </dgm:presLayoutVars>
      </dgm:prSet>
      <dgm:spPr/>
    </dgm:pt>
    <dgm:pt modelId="{90A66296-5A02-46DA-84EE-49BB8A3AD16B}" type="pres">
      <dgm:prSet presAssocID="{1E74DF09-1B52-4BF6-B171-0052D771C5C0}" presName="desTx" presStyleLbl="alignAccFollowNode1" presStyleIdx="1" presStyleCnt="3">
        <dgm:presLayoutVars>
          <dgm:bulletEnabled val="1"/>
        </dgm:presLayoutVars>
      </dgm:prSet>
      <dgm:spPr/>
    </dgm:pt>
    <dgm:pt modelId="{AD8F036F-140A-492D-B4C2-2AC8E56832F8}" type="pres">
      <dgm:prSet presAssocID="{1546F5CE-0D0C-4C3B-BD8A-C24C9AB93409}" presName="space" presStyleCnt="0"/>
      <dgm:spPr/>
    </dgm:pt>
    <dgm:pt modelId="{74F9910F-A706-42CA-9D81-4F558A007010}" type="pres">
      <dgm:prSet presAssocID="{68DF242E-74DA-4C20-89AE-21C51D87BDF4}" presName="composite" presStyleCnt="0"/>
      <dgm:spPr/>
    </dgm:pt>
    <dgm:pt modelId="{FB20E1B7-A256-4E43-8EEA-785D146DC123}" type="pres">
      <dgm:prSet presAssocID="{68DF242E-74DA-4C20-89AE-21C51D87BDF4}" presName="parTx" presStyleLbl="alignNode1" presStyleIdx="2" presStyleCnt="3">
        <dgm:presLayoutVars>
          <dgm:chMax val="0"/>
          <dgm:chPref val="0"/>
          <dgm:bulletEnabled val="1"/>
        </dgm:presLayoutVars>
      </dgm:prSet>
      <dgm:spPr/>
    </dgm:pt>
    <dgm:pt modelId="{F3BB9C24-00E9-4AAE-A535-E5E52B43767C}" type="pres">
      <dgm:prSet presAssocID="{68DF242E-74DA-4C20-89AE-21C51D87BDF4}" presName="desTx" presStyleLbl="alignAccFollowNode1" presStyleIdx="2" presStyleCnt="3">
        <dgm:presLayoutVars>
          <dgm:bulletEnabled val="1"/>
        </dgm:presLayoutVars>
      </dgm:prSet>
      <dgm:spPr/>
    </dgm:pt>
  </dgm:ptLst>
  <dgm:cxnLst>
    <dgm:cxn modelId="{7277DA18-DDDD-4934-B5ED-DE5474027A58}" type="presOf" srcId="{6DEFDEB7-C143-4A91-B900-F20585C952C4}" destId="{90A66296-5A02-46DA-84EE-49BB8A3AD16B}" srcOrd="0" destOrd="0" presId="urn:microsoft.com/office/officeart/2005/8/layout/hList1"/>
    <dgm:cxn modelId="{38ECC21A-EC62-4066-BD10-F3F73B414C66}" type="presOf" srcId="{C1DECFEA-71BE-4B78-8296-629E02760EC2}" destId="{F3BB9C24-00E9-4AAE-A535-E5E52B43767C}" srcOrd="0" destOrd="0" presId="urn:microsoft.com/office/officeart/2005/8/layout/hList1"/>
    <dgm:cxn modelId="{321EF125-AA1C-4A27-B0ED-CF1F02410A6C}" srcId="{68DF242E-74DA-4C20-89AE-21C51D87BDF4}" destId="{C1DECFEA-71BE-4B78-8296-629E02760EC2}" srcOrd="0" destOrd="0" parTransId="{85BCD754-DD94-41AE-9ECF-2331D2597C69}" sibTransId="{7FA2827B-65C7-4751-840F-469D133D45E1}"/>
    <dgm:cxn modelId="{73408727-1BFB-4675-BF2A-C6719475F488}" srcId="{68DF242E-74DA-4C20-89AE-21C51D87BDF4}" destId="{BE5D80D3-BF50-48DD-9C3D-FA2C3BC7B89F}" srcOrd="2" destOrd="0" parTransId="{AE42FC4B-5359-4E57-BA26-450D24405797}" sibTransId="{CC455D42-BADE-4085-ABC9-5EF464B965C9}"/>
    <dgm:cxn modelId="{A2837831-1EF9-4F7A-9741-9E6FD2769B43}" type="presOf" srcId="{1ABB39CC-B42F-444E-93FF-FC69219897D5}" destId="{4D77EB84-B979-4D4D-A3EE-82BC00470168}" srcOrd="0" destOrd="0" presId="urn:microsoft.com/office/officeart/2005/8/layout/hList1"/>
    <dgm:cxn modelId="{59EDD75E-50CD-4879-AD96-49E307DABFDC}" type="presOf" srcId="{EC173626-D602-48B3-960C-81E619284241}" destId="{4D77EB84-B979-4D4D-A3EE-82BC00470168}" srcOrd="0" destOrd="2" presId="urn:microsoft.com/office/officeart/2005/8/layout/hList1"/>
    <dgm:cxn modelId="{1F69C14F-417A-47DE-958B-4A6982A2F770}" type="presOf" srcId="{1E74DF09-1B52-4BF6-B171-0052D771C5C0}" destId="{00C7C5D1-3D5E-47D3-9C30-52EA251E2B9C}" srcOrd="0" destOrd="0" presId="urn:microsoft.com/office/officeart/2005/8/layout/hList1"/>
    <dgm:cxn modelId="{BEDEC572-9B5B-45CD-A3BB-4AF4852ADDDC}" type="presOf" srcId="{68DF242E-74DA-4C20-89AE-21C51D87BDF4}" destId="{FB20E1B7-A256-4E43-8EEA-785D146DC123}" srcOrd="0" destOrd="0" presId="urn:microsoft.com/office/officeart/2005/8/layout/hList1"/>
    <dgm:cxn modelId="{A646D353-84DD-4396-8682-1443D546E402}" type="presOf" srcId="{53480DC2-D9BB-4610-9953-823A05E9ED9B}" destId="{517826B7-1BED-4063-8740-C512442506C2}" srcOrd="0" destOrd="0" presId="urn:microsoft.com/office/officeart/2005/8/layout/hList1"/>
    <dgm:cxn modelId="{C994105A-560F-48BE-90A9-5E75863894CD}" type="presOf" srcId="{6DBDEC0D-D588-4A4A-952F-E83997AD77E6}" destId="{4D77EB84-B979-4D4D-A3EE-82BC00470168}" srcOrd="0" destOrd="1" presId="urn:microsoft.com/office/officeart/2005/8/layout/hList1"/>
    <dgm:cxn modelId="{AD5B3788-88A5-46E6-8CD9-D3915448273D}" srcId="{BE7347AA-49E2-4AED-A553-E8A5307AAB50}" destId="{53480DC2-D9BB-4610-9953-823A05E9ED9B}" srcOrd="0" destOrd="0" parTransId="{032A74E1-DD79-47FB-A92F-AF383CA57A9D}" sibTransId="{6BC3A428-93C1-49B2-AAD9-F1D539A3EE80}"/>
    <dgm:cxn modelId="{0FC88B91-AD7D-498F-9B6C-BFA9220D4C25}" srcId="{1E74DF09-1B52-4BF6-B171-0052D771C5C0}" destId="{6DEFDEB7-C143-4A91-B900-F20585C952C4}" srcOrd="0" destOrd="0" parTransId="{3311C449-E10C-47EE-92FF-DCD130ECC48E}" sibTransId="{D6BCEF0A-739F-4701-B41C-66CEA419FD74}"/>
    <dgm:cxn modelId="{896D3096-E38D-4D35-8EFA-C8D7D21F8793}" type="presOf" srcId="{DC132F9E-63FE-48F4-B871-2D1A354A5552}" destId="{F3BB9C24-00E9-4AAE-A535-E5E52B43767C}" srcOrd="0" destOrd="1" presId="urn:microsoft.com/office/officeart/2005/8/layout/hList1"/>
    <dgm:cxn modelId="{620FD99B-B726-4410-B553-7D3B3E1B8DF6}" type="presOf" srcId="{BE7347AA-49E2-4AED-A553-E8A5307AAB50}" destId="{A4EF08D4-3D89-4EA5-BC3B-DE64DDF85046}" srcOrd="0" destOrd="0" presId="urn:microsoft.com/office/officeart/2005/8/layout/hList1"/>
    <dgm:cxn modelId="{182DECA6-1669-46DA-A622-C61B601699D5}" srcId="{BE7347AA-49E2-4AED-A553-E8A5307AAB50}" destId="{68DF242E-74DA-4C20-89AE-21C51D87BDF4}" srcOrd="2" destOrd="0" parTransId="{31703C9A-1F0E-4491-BC6D-5ABCB0BBCC28}" sibTransId="{AE20BD0D-8310-497B-9AFC-EB0BA45EF605}"/>
    <dgm:cxn modelId="{E015F7BD-80E4-4188-86A3-B38EFCD86A53}" type="presOf" srcId="{BE5D80D3-BF50-48DD-9C3D-FA2C3BC7B89F}" destId="{F3BB9C24-00E9-4AAE-A535-E5E52B43767C}" srcOrd="0" destOrd="2" presId="urn:microsoft.com/office/officeart/2005/8/layout/hList1"/>
    <dgm:cxn modelId="{6CDEF0C0-2AAA-48F6-A730-80B7A3C67BB0}" srcId="{53480DC2-D9BB-4610-9953-823A05E9ED9B}" destId="{EC173626-D602-48B3-960C-81E619284241}" srcOrd="2" destOrd="0" parTransId="{41034A40-9CBD-46DA-A3EA-2A303B2C21F6}" sibTransId="{3E2AEF95-8F43-42B7-ADF1-893EC38896C7}"/>
    <dgm:cxn modelId="{224C7ED0-1F78-4FE8-9FFB-79CE3DBC04F7}" srcId="{53480DC2-D9BB-4610-9953-823A05E9ED9B}" destId="{6DBDEC0D-D588-4A4A-952F-E83997AD77E6}" srcOrd="1" destOrd="0" parTransId="{E6BDA4B0-E414-4089-AB59-09C08059DD33}" sibTransId="{8173EF64-E95F-457B-A44E-23371A03A6D6}"/>
    <dgm:cxn modelId="{D4A5A8DF-6AA5-40C1-9609-2900C8997AEC}" srcId="{BE7347AA-49E2-4AED-A553-E8A5307AAB50}" destId="{1E74DF09-1B52-4BF6-B171-0052D771C5C0}" srcOrd="1" destOrd="0" parTransId="{9C12FA6A-3EAE-42B7-9CBE-62C4B91CD5B8}" sibTransId="{1546F5CE-0D0C-4C3B-BD8A-C24C9AB93409}"/>
    <dgm:cxn modelId="{FF3909E6-2096-4518-AE7F-48EE996B6F5A}" srcId="{68DF242E-74DA-4C20-89AE-21C51D87BDF4}" destId="{DC132F9E-63FE-48F4-B871-2D1A354A5552}" srcOrd="1" destOrd="0" parTransId="{451F0200-F454-4F88-AB8D-BD6637CF6214}" sibTransId="{89AD1EBD-6F7C-4CF8-A470-60428AC4D622}"/>
    <dgm:cxn modelId="{9AFD23F3-075C-4BF9-8381-A9D1599B37E7}" srcId="{53480DC2-D9BB-4610-9953-823A05E9ED9B}" destId="{1ABB39CC-B42F-444E-93FF-FC69219897D5}" srcOrd="0" destOrd="0" parTransId="{5641A481-BA07-4898-81FB-1D8415B03DBE}" sibTransId="{2370A716-93A6-4061-961F-9AB55EC7DA64}"/>
    <dgm:cxn modelId="{C358B84B-F22B-45ED-8169-D5CF6DD88C54}" type="presParOf" srcId="{A4EF08D4-3D89-4EA5-BC3B-DE64DDF85046}" destId="{ED0BB0D1-4074-41C3-ABB6-F8534313D27C}" srcOrd="0" destOrd="0" presId="urn:microsoft.com/office/officeart/2005/8/layout/hList1"/>
    <dgm:cxn modelId="{AFE0BF51-51EF-47B9-932C-4D2204C148C2}" type="presParOf" srcId="{ED0BB0D1-4074-41C3-ABB6-F8534313D27C}" destId="{517826B7-1BED-4063-8740-C512442506C2}" srcOrd="0" destOrd="0" presId="urn:microsoft.com/office/officeart/2005/8/layout/hList1"/>
    <dgm:cxn modelId="{ECFF6545-2BAD-4B85-9E8F-B71A52F66841}" type="presParOf" srcId="{ED0BB0D1-4074-41C3-ABB6-F8534313D27C}" destId="{4D77EB84-B979-4D4D-A3EE-82BC00470168}" srcOrd="1" destOrd="0" presId="urn:microsoft.com/office/officeart/2005/8/layout/hList1"/>
    <dgm:cxn modelId="{031DC371-8378-4251-A10A-627B55649FDF}" type="presParOf" srcId="{A4EF08D4-3D89-4EA5-BC3B-DE64DDF85046}" destId="{06A3CE2A-11F3-476F-B559-1394E155A094}" srcOrd="1" destOrd="0" presId="urn:microsoft.com/office/officeart/2005/8/layout/hList1"/>
    <dgm:cxn modelId="{B9955653-4A57-4C76-9927-AABAB833FC2B}" type="presParOf" srcId="{A4EF08D4-3D89-4EA5-BC3B-DE64DDF85046}" destId="{B7AF265F-B6F3-4762-805B-4853BEFFDF6A}" srcOrd="2" destOrd="0" presId="urn:microsoft.com/office/officeart/2005/8/layout/hList1"/>
    <dgm:cxn modelId="{18464563-0B39-40B5-9141-E3B29B523A9B}" type="presParOf" srcId="{B7AF265F-B6F3-4762-805B-4853BEFFDF6A}" destId="{00C7C5D1-3D5E-47D3-9C30-52EA251E2B9C}" srcOrd="0" destOrd="0" presId="urn:microsoft.com/office/officeart/2005/8/layout/hList1"/>
    <dgm:cxn modelId="{F749ED2F-A9A0-45D8-AAFF-0E9BB87A060E}" type="presParOf" srcId="{B7AF265F-B6F3-4762-805B-4853BEFFDF6A}" destId="{90A66296-5A02-46DA-84EE-49BB8A3AD16B}" srcOrd="1" destOrd="0" presId="urn:microsoft.com/office/officeart/2005/8/layout/hList1"/>
    <dgm:cxn modelId="{12EDECA2-D3A4-4496-8805-1233FFEFE925}" type="presParOf" srcId="{A4EF08D4-3D89-4EA5-BC3B-DE64DDF85046}" destId="{AD8F036F-140A-492D-B4C2-2AC8E56832F8}" srcOrd="3" destOrd="0" presId="urn:microsoft.com/office/officeart/2005/8/layout/hList1"/>
    <dgm:cxn modelId="{145F182B-DBB0-493C-96E7-482D784EB869}" type="presParOf" srcId="{A4EF08D4-3D89-4EA5-BC3B-DE64DDF85046}" destId="{74F9910F-A706-42CA-9D81-4F558A007010}" srcOrd="4" destOrd="0" presId="urn:microsoft.com/office/officeart/2005/8/layout/hList1"/>
    <dgm:cxn modelId="{8E912D60-6C30-4360-BE76-015FF6368849}" type="presParOf" srcId="{74F9910F-A706-42CA-9D81-4F558A007010}" destId="{FB20E1B7-A256-4E43-8EEA-785D146DC123}" srcOrd="0" destOrd="0" presId="urn:microsoft.com/office/officeart/2005/8/layout/hList1"/>
    <dgm:cxn modelId="{DAF75633-43D2-4132-901B-27FD26126278}" type="presParOf" srcId="{74F9910F-A706-42CA-9D81-4F558A007010}" destId="{F3BB9C24-00E9-4AAE-A535-E5E52B4376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13185-ACF8-495A-8EE9-B8572A4487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FC4C9F-C107-4974-8778-8D11CBBEDAF6}">
      <dgm:prSet/>
      <dgm:spPr/>
      <dgm:t>
        <a:bodyPr/>
        <a:lstStyle/>
        <a:p>
          <a:r>
            <a:rPr lang="en-US"/>
            <a:t>Interventions that worked well:</a:t>
          </a:r>
        </a:p>
      </dgm:t>
    </dgm:pt>
    <dgm:pt modelId="{67CCEFCD-D844-4EB9-932E-EE1BC35EBEB2}" type="parTrans" cxnId="{78095712-9CBC-43AA-A3EC-07B1E40FD9C7}">
      <dgm:prSet/>
      <dgm:spPr/>
      <dgm:t>
        <a:bodyPr/>
        <a:lstStyle/>
        <a:p>
          <a:endParaRPr lang="en-US"/>
        </a:p>
      </dgm:t>
    </dgm:pt>
    <dgm:pt modelId="{AD52EB2B-B6B1-48A3-B2DF-D48D560076F8}" type="sibTrans" cxnId="{78095712-9CBC-43AA-A3EC-07B1E40FD9C7}">
      <dgm:prSet/>
      <dgm:spPr/>
      <dgm:t>
        <a:bodyPr/>
        <a:lstStyle/>
        <a:p>
          <a:endParaRPr lang="en-US"/>
        </a:p>
      </dgm:t>
    </dgm:pt>
    <dgm:pt modelId="{2231E818-5AB9-4CE3-B558-B3C441972EE3}">
      <dgm:prSet/>
      <dgm:spPr/>
      <dgm:t>
        <a:bodyPr/>
        <a:lstStyle/>
        <a:p>
          <a:r>
            <a:rPr lang="en-US"/>
            <a:t>Weekly audits</a:t>
          </a:r>
        </a:p>
      </dgm:t>
    </dgm:pt>
    <dgm:pt modelId="{5CA4572F-7DB2-4E6D-87E9-B6CED5AF2A5D}" type="parTrans" cxnId="{FD472F1E-98C6-4874-B760-7E6E69E9E1B0}">
      <dgm:prSet/>
      <dgm:spPr/>
      <dgm:t>
        <a:bodyPr/>
        <a:lstStyle/>
        <a:p>
          <a:endParaRPr lang="en-US"/>
        </a:p>
      </dgm:t>
    </dgm:pt>
    <dgm:pt modelId="{C69A31D4-6CA4-4009-9AF6-6FFE5363E470}" type="sibTrans" cxnId="{FD472F1E-98C6-4874-B760-7E6E69E9E1B0}">
      <dgm:prSet/>
      <dgm:spPr/>
      <dgm:t>
        <a:bodyPr/>
        <a:lstStyle/>
        <a:p>
          <a:endParaRPr lang="en-US"/>
        </a:p>
      </dgm:t>
    </dgm:pt>
    <dgm:pt modelId="{D96531EC-9A40-4498-BF95-9DB27A0A2D1F}">
      <dgm:prSet/>
      <dgm:spPr/>
      <dgm:t>
        <a:bodyPr/>
        <a:lstStyle/>
        <a:p>
          <a:r>
            <a:rPr lang="en-US"/>
            <a:t>Sleep sacks and Linens</a:t>
          </a:r>
        </a:p>
      </dgm:t>
    </dgm:pt>
    <dgm:pt modelId="{CBA3B6F7-4CE3-4C14-9F4D-2A6B27B064C8}" type="parTrans" cxnId="{1904B826-3E8D-4193-910E-89F2FA6DE8F8}">
      <dgm:prSet/>
      <dgm:spPr/>
      <dgm:t>
        <a:bodyPr/>
        <a:lstStyle/>
        <a:p>
          <a:endParaRPr lang="en-US"/>
        </a:p>
      </dgm:t>
    </dgm:pt>
    <dgm:pt modelId="{F5A1907F-BFAB-4A9C-A62F-4896251087C9}" type="sibTrans" cxnId="{1904B826-3E8D-4193-910E-89F2FA6DE8F8}">
      <dgm:prSet/>
      <dgm:spPr/>
      <dgm:t>
        <a:bodyPr/>
        <a:lstStyle/>
        <a:p>
          <a:endParaRPr lang="en-US"/>
        </a:p>
      </dgm:t>
    </dgm:pt>
    <dgm:pt modelId="{1A78D3AF-D1C8-4627-84E2-59EC3FC2FE92}">
      <dgm:prSet/>
      <dgm:spPr/>
      <dgm:t>
        <a:bodyPr/>
        <a:lstStyle/>
        <a:p>
          <a:r>
            <a:rPr lang="en-US"/>
            <a:t>New Signage in Patient Rooms</a:t>
          </a:r>
        </a:p>
      </dgm:t>
    </dgm:pt>
    <dgm:pt modelId="{D979E0A0-7AA9-4454-9456-5358700A3138}" type="parTrans" cxnId="{1A65AE99-E442-4910-B584-5ECE9AC95D77}">
      <dgm:prSet/>
      <dgm:spPr/>
      <dgm:t>
        <a:bodyPr/>
        <a:lstStyle/>
        <a:p>
          <a:endParaRPr lang="en-US"/>
        </a:p>
      </dgm:t>
    </dgm:pt>
    <dgm:pt modelId="{8F014EFC-AB3F-4FE2-ABF6-0668B4CAAB37}" type="sibTrans" cxnId="{1A65AE99-E442-4910-B584-5ECE9AC95D77}">
      <dgm:prSet/>
      <dgm:spPr/>
      <dgm:t>
        <a:bodyPr/>
        <a:lstStyle/>
        <a:p>
          <a:endParaRPr lang="en-US"/>
        </a:p>
      </dgm:t>
    </dgm:pt>
    <dgm:pt modelId="{9AA9B92C-2662-4FD6-A0AC-73352E51486A}">
      <dgm:prSet/>
      <dgm:spPr/>
      <dgm:t>
        <a:bodyPr/>
        <a:lstStyle/>
        <a:p>
          <a:r>
            <a:rPr lang="en-US"/>
            <a:t>Champions on each Unit</a:t>
          </a:r>
        </a:p>
      </dgm:t>
    </dgm:pt>
    <dgm:pt modelId="{18E31365-300B-486B-8689-FFE146053200}" type="parTrans" cxnId="{74ADB5C8-F88C-4FE3-AD82-46031F9C4D95}">
      <dgm:prSet/>
      <dgm:spPr/>
      <dgm:t>
        <a:bodyPr/>
        <a:lstStyle/>
        <a:p>
          <a:endParaRPr lang="en-US"/>
        </a:p>
      </dgm:t>
    </dgm:pt>
    <dgm:pt modelId="{24063163-0E42-4B01-BD04-122AB4217EC1}" type="sibTrans" cxnId="{74ADB5C8-F88C-4FE3-AD82-46031F9C4D95}">
      <dgm:prSet/>
      <dgm:spPr/>
      <dgm:t>
        <a:bodyPr/>
        <a:lstStyle/>
        <a:p>
          <a:endParaRPr lang="en-US"/>
        </a:p>
      </dgm:t>
    </dgm:pt>
    <dgm:pt modelId="{024510BA-1F28-4DA0-9568-F78761EFD1FD}">
      <dgm:prSet/>
      <dgm:spPr/>
      <dgm:t>
        <a:bodyPr/>
        <a:lstStyle/>
        <a:p>
          <a:r>
            <a:rPr lang="en-US"/>
            <a:t>Removing blankets and hats from admission beds</a:t>
          </a:r>
        </a:p>
      </dgm:t>
    </dgm:pt>
    <dgm:pt modelId="{F3261E44-0698-449C-BF07-EF43DA613268}" type="parTrans" cxnId="{2A391333-CD6E-43EC-881D-B5E8A74ADD8B}">
      <dgm:prSet/>
      <dgm:spPr/>
      <dgm:t>
        <a:bodyPr/>
        <a:lstStyle/>
        <a:p>
          <a:endParaRPr lang="en-US"/>
        </a:p>
      </dgm:t>
    </dgm:pt>
    <dgm:pt modelId="{CC72AC97-7759-41BE-B288-178794F00CBF}" type="sibTrans" cxnId="{2A391333-CD6E-43EC-881D-B5E8A74ADD8B}">
      <dgm:prSet/>
      <dgm:spPr/>
      <dgm:t>
        <a:bodyPr/>
        <a:lstStyle/>
        <a:p>
          <a:endParaRPr lang="en-US"/>
        </a:p>
      </dgm:t>
    </dgm:pt>
    <dgm:pt modelId="{43929CC8-12C9-485A-AB83-700EB3F2052F}">
      <dgm:prSet/>
      <dgm:spPr/>
      <dgm:t>
        <a:bodyPr/>
        <a:lstStyle/>
        <a:p>
          <a:r>
            <a:rPr lang="en-US"/>
            <a:t>Interventions that did not work well:</a:t>
          </a:r>
        </a:p>
      </dgm:t>
    </dgm:pt>
    <dgm:pt modelId="{55D282EF-EF11-4C58-835B-10366C6AC0B8}" type="parTrans" cxnId="{19A9D7A9-6CC9-49A9-81C4-1492ADB23BA4}">
      <dgm:prSet/>
      <dgm:spPr/>
      <dgm:t>
        <a:bodyPr/>
        <a:lstStyle/>
        <a:p>
          <a:endParaRPr lang="en-US"/>
        </a:p>
      </dgm:t>
    </dgm:pt>
    <dgm:pt modelId="{47B3A93B-0087-42D4-A24F-1411B28DCED9}" type="sibTrans" cxnId="{19A9D7A9-6CC9-49A9-81C4-1492ADB23BA4}">
      <dgm:prSet/>
      <dgm:spPr/>
      <dgm:t>
        <a:bodyPr/>
        <a:lstStyle/>
        <a:p>
          <a:endParaRPr lang="en-US"/>
        </a:p>
      </dgm:t>
    </dgm:pt>
    <dgm:pt modelId="{7C8CFE83-5522-4FFB-9ACC-1D5C68CDA677}">
      <dgm:prSet/>
      <dgm:spPr/>
      <dgm:t>
        <a:bodyPr/>
        <a:lstStyle/>
        <a:p>
          <a:r>
            <a:rPr lang="en-US"/>
            <a:t>Signage in the nursery</a:t>
          </a:r>
        </a:p>
      </dgm:t>
    </dgm:pt>
    <dgm:pt modelId="{8F7144A8-17CD-435F-987B-33289714BA66}" type="parTrans" cxnId="{719FA104-AEAF-48C4-9BDC-16B6E73EC270}">
      <dgm:prSet/>
      <dgm:spPr/>
      <dgm:t>
        <a:bodyPr/>
        <a:lstStyle/>
        <a:p>
          <a:endParaRPr lang="en-US"/>
        </a:p>
      </dgm:t>
    </dgm:pt>
    <dgm:pt modelId="{6F149ABE-CD8B-4428-95D8-475A5EAFE8CA}" type="sibTrans" cxnId="{719FA104-AEAF-48C4-9BDC-16B6E73EC270}">
      <dgm:prSet/>
      <dgm:spPr/>
      <dgm:t>
        <a:bodyPr/>
        <a:lstStyle/>
        <a:p>
          <a:endParaRPr lang="en-US"/>
        </a:p>
      </dgm:t>
    </dgm:pt>
    <dgm:pt modelId="{A016167D-954B-4A55-9292-164188888C44}">
      <dgm:prSet/>
      <dgm:spPr/>
      <dgm:t>
        <a:bodyPr/>
        <a:lstStyle/>
        <a:p>
          <a:r>
            <a:rPr lang="en-US" dirty="0"/>
            <a:t>Brief bump in compliance, but never lasts</a:t>
          </a:r>
        </a:p>
      </dgm:t>
    </dgm:pt>
    <dgm:pt modelId="{02CEF315-A01C-474D-AC84-B2E4A11A145E}" type="parTrans" cxnId="{5E7FED36-3A3B-4C4D-B293-15951DDBC409}">
      <dgm:prSet/>
      <dgm:spPr/>
      <dgm:t>
        <a:bodyPr/>
        <a:lstStyle/>
        <a:p>
          <a:endParaRPr lang="en-US"/>
        </a:p>
      </dgm:t>
    </dgm:pt>
    <dgm:pt modelId="{213BC81B-2EEC-4D30-B59E-42F0A744BEBE}" type="sibTrans" cxnId="{5E7FED36-3A3B-4C4D-B293-15951DDBC409}">
      <dgm:prSet/>
      <dgm:spPr/>
      <dgm:t>
        <a:bodyPr/>
        <a:lstStyle/>
        <a:p>
          <a:endParaRPr lang="en-US"/>
        </a:p>
      </dgm:t>
    </dgm:pt>
    <dgm:pt modelId="{9ADCA6B3-5223-4BF4-A4B4-2D5AA33C7819}" type="pres">
      <dgm:prSet presAssocID="{12613185-ACF8-495A-8EE9-B8572A44876F}" presName="Name0" presStyleCnt="0">
        <dgm:presLayoutVars>
          <dgm:dir/>
          <dgm:animLvl val="lvl"/>
          <dgm:resizeHandles val="exact"/>
        </dgm:presLayoutVars>
      </dgm:prSet>
      <dgm:spPr/>
    </dgm:pt>
    <dgm:pt modelId="{ACAB5656-B9E9-4FDB-BCFE-C1C5BDA336B9}" type="pres">
      <dgm:prSet presAssocID="{BDFC4C9F-C107-4974-8778-8D11CBBEDAF6}" presName="composite" presStyleCnt="0"/>
      <dgm:spPr/>
    </dgm:pt>
    <dgm:pt modelId="{77F32041-14F5-4E7F-AC83-6891B54B2245}" type="pres">
      <dgm:prSet presAssocID="{BDFC4C9F-C107-4974-8778-8D11CBBEDAF6}" presName="parTx" presStyleLbl="alignNode1" presStyleIdx="0" presStyleCnt="2">
        <dgm:presLayoutVars>
          <dgm:chMax val="0"/>
          <dgm:chPref val="0"/>
          <dgm:bulletEnabled val="1"/>
        </dgm:presLayoutVars>
      </dgm:prSet>
      <dgm:spPr/>
    </dgm:pt>
    <dgm:pt modelId="{D438ACD9-7518-4A86-A8A9-81461EC4B8EA}" type="pres">
      <dgm:prSet presAssocID="{BDFC4C9F-C107-4974-8778-8D11CBBEDAF6}" presName="desTx" presStyleLbl="alignAccFollowNode1" presStyleIdx="0" presStyleCnt="2">
        <dgm:presLayoutVars>
          <dgm:bulletEnabled val="1"/>
        </dgm:presLayoutVars>
      </dgm:prSet>
      <dgm:spPr/>
    </dgm:pt>
    <dgm:pt modelId="{155C206A-33ED-4880-B83F-33DB40DE1A15}" type="pres">
      <dgm:prSet presAssocID="{AD52EB2B-B6B1-48A3-B2DF-D48D560076F8}" presName="space" presStyleCnt="0"/>
      <dgm:spPr/>
    </dgm:pt>
    <dgm:pt modelId="{AA86297B-6B4B-40D8-9900-53E4C9BF3F52}" type="pres">
      <dgm:prSet presAssocID="{43929CC8-12C9-485A-AB83-700EB3F2052F}" presName="composite" presStyleCnt="0"/>
      <dgm:spPr/>
    </dgm:pt>
    <dgm:pt modelId="{156C4ED3-9C3D-402C-A4E6-22D649886365}" type="pres">
      <dgm:prSet presAssocID="{43929CC8-12C9-485A-AB83-700EB3F2052F}" presName="parTx" presStyleLbl="alignNode1" presStyleIdx="1" presStyleCnt="2">
        <dgm:presLayoutVars>
          <dgm:chMax val="0"/>
          <dgm:chPref val="0"/>
          <dgm:bulletEnabled val="1"/>
        </dgm:presLayoutVars>
      </dgm:prSet>
      <dgm:spPr/>
    </dgm:pt>
    <dgm:pt modelId="{3A18D9FA-EC93-480C-9FE1-012D8FF4D9B5}" type="pres">
      <dgm:prSet presAssocID="{43929CC8-12C9-485A-AB83-700EB3F2052F}" presName="desTx" presStyleLbl="alignAccFollowNode1" presStyleIdx="1" presStyleCnt="2">
        <dgm:presLayoutVars>
          <dgm:bulletEnabled val="1"/>
        </dgm:presLayoutVars>
      </dgm:prSet>
      <dgm:spPr/>
    </dgm:pt>
  </dgm:ptLst>
  <dgm:cxnLst>
    <dgm:cxn modelId="{719FA104-AEAF-48C4-9BDC-16B6E73EC270}" srcId="{43929CC8-12C9-485A-AB83-700EB3F2052F}" destId="{7C8CFE83-5522-4FFB-9ACC-1D5C68CDA677}" srcOrd="0" destOrd="0" parTransId="{8F7144A8-17CD-435F-987B-33289714BA66}" sibTransId="{6F149ABE-CD8B-4428-95D8-475A5EAFE8CA}"/>
    <dgm:cxn modelId="{78095712-9CBC-43AA-A3EC-07B1E40FD9C7}" srcId="{12613185-ACF8-495A-8EE9-B8572A44876F}" destId="{BDFC4C9F-C107-4974-8778-8D11CBBEDAF6}" srcOrd="0" destOrd="0" parTransId="{67CCEFCD-D844-4EB9-932E-EE1BC35EBEB2}" sibTransId="{AD52EB2B-B6B1-48A3-B2DF-D48D560076F8}"/>
    <dgm:cxn modelId="{FD472F1E-98C6-4874-B760-7E6E69E9E1B0}" srcId="{BDFC4C9F-C107-4974-8778-8D11CBBEDAF6}" destId="{2231E818-5AB9-4CE3-B558-B3C441972EE3}" srcOrd="0" destOrd="0" parTransId="{5CA4572F-7DB2-4E6D-87E9-B6CED5AF2A5D}" sibTransId="{C69A31D4-6CA4-4009-9AF6-6FFE5363E470}"/>
    <dgm:cxn modelId="{1904B826-3E8D-4193-910E-89F2FA6DE8F8}" srcId="{BDFC4C9F-C107-4974-8778-8D11CBBEDAF6}" destId="{D96531EC-9A40-4498-BF95-9DB27A0A2D1F}" srcOrd="1" destOrd="0" parTransId="{CBA3B6F7-4CE3-4C14-9F4D-2A6B27B064C8}" sibTransId="{F5A1907F-BFAB-4A9C-A62F-4896251087C9}"/>
    <dgm:cxn modelId="{9346F632-6457-40A2-8EA0-E5D1A6EE35AF}" type="presOf" srcId="{9AA9B92C-2662-4FD6-A0AC-73352E51486A}" destId="{D438ACD9-7518-4A86-A8A9-81461EC4B8EA}" srcOrd="0" destOrd="3" presId="urn:microsoft.com/office/officeart/2005/8/layout/hList1"/>
    <dgm:cxn modelId="{2A391333-CD6E-43EC-881D-B5E8A74ADD8B}" srcId="{BDFC4C9F-C107-4974-8778-8D11CBBEDAF6}" destId="{024510BA-1F28-4DA0-9568-F78761EFD1FD}" srcOrd="4" destOrd="0" parTransId="{F3261E44-0698-449C-BF07-EF43DA613268}" sibTransId="{CC72AC97-7759-41BE-B288-178794F00CBF}"/>
    <dgm:cxn modelId="{5E7FED36-3A3B-4C4D-B293-15951DDBC409}" srcId="{7C8CFE83-5522-4FFB-9ACC-1D5C68CDA677}" destId="{A016167D-954B-4A55-9292-164188888C44}" srcOrd="0" destOrd="0" parTransId="{02CEF315-A01C-474D-AC84-B2E4A11A145E}" sibTransId="{213BC81B-2EEC-4D30-B59E-42F0A744BEBE}"/>
    <dgm:cxn modelId="{4EF1F03F-6F96-4AF7-8792-B3E938F8970B}" type="presOf" srcId="{BDFC4C9F-C107-4974-8778-8D11CBBEDAF6}" destId="{77F32041-14F5-4E7F-AC83-6891B54B2245}" srcOrd="0" destOrd="0" presId="urn:microsoft.com/office/officeart/2005/8/layout/hList1"/>
    <dgm:cxn modelId="{03B51854-74E2-418F-9F70-81FCEAB00470}" type="presOf" srcId="{024510BA-1F28-4DA0-9568-F78761EFD1FD}" destId="{D438ACD9-7518-4A86-A8A9-81461EC4B8EA}" srcOrd="0" destOrd="4" presId="urn:microsoft.com/office/officeart/2005/8/layout/hList1"/>
    <dgm:cxn modelId="{0AF6AF8E-56D7-4E8C-9EDC-29E00D34F166}" type="presOf" srcId="{2231E818-5AB9-4CE3-B558-B3C441972EE3}" destId="{D438ACD9-7518-4A86-A8A9-81461EC4B8EA}" srcOrd="0" destOrd="0" presId="urn:microsoft.com/office/officeart/2005/8/layout/hList1"/>
    <dgm:cxn modelId="{23CFCA8F-07F7-4631-A159-C13A9E481C16}" type="presOf" srcId="{12613185-ACF8-495A-8EE9-B8572A44876F}" destId="{9ADCA6B3-5223-4BF4-A4B4-2D5AA33C7819}" srcOrd="0" destOrd="0" presId="urn:microsoft.com/office/officeart/2005/8/layout/hList1"/>
    <dgm:cxn modelId="{A9A5F994-21B8-4494-8407-67A77B9A6481}" type="presOf" srcId="{7C8CFE83-5522-4FFB-9ACC-1D5C68CDA677}" destId="{3A18D9FA-EC93-480C-9FE1-012D8FF4D9B5}" srcOrd="0" destOrd="0" presId="urn:microsoft.com/office/officeart/2005/8/layout/hList1"/>
    <dgm:cxn modelId="{1A65AE99-E442-4910-B584-5ECE9AC95D77}" srcId="{BDFC4C9F-C107-4974-8778-8D11CBBEDAF6}" destId="{1A78D3AF-D1C8-4627-84E2-59EC3FC2FE92}" srcOrd="2" destOrd="0" parTransId="{D979E0A0-7AA9-4454-9456-5358700A3138}" sibTransId="{8F014EFC-AB3F-4FE2-ABF6-0668B4CAAB37}"/>
    <dgm:cxn modelId="{19A9D7A9-6CC9-49A9-81C4-1492ADB23BA4}" srcId="{12613185-ACF8-495A-8EE9-B8572A44876F}" destId="{43929CC8-12C9-485A-AB83-700EB3F2052F}" srcOrd="1" destOrd="0" parTransId="{55D282EF-EF11-4C58-835B-10366C6AC0B8}" sibTransId="{47B3A93B-0087-42D4-A24F-1411B28DCED9}"/>
    <dgm:cxn modelId="{74ADB5C8-F88C-4FE3-AD82-46031F9C4D95}" srcId="{BDFC4C9F-C107-4974-8778-8D11CBBEDAF6}" destId="{9AA9B92C-2662-4FD6-A0AC-73352E51486A}" srcOrd="3" destOrd="0" parTransId="{18E31365-300B-486B-8689-FFE146053200}" sibTransId="{24063163-0E42-4B01-BD04-122AB4217EC1}"/>
    <dgm:cxn modelId="{2110B4D3-13FF-4252-B410-24AAA00DAEDF}" type="presOf" srcId="{A016167D-954B-4A55-9292-164188888C44}" destId="{3A18D9FA-EC93-480C-9FE1-012D8FF4D9B5}" srcOrd="0" destOrd="1" presId="urn:microsoft.com/office/officeart/2005/8/layout/hList1"/>
    <dgm:cxn modelId="{886E5FDE-EC0B-45E2-9119-DD4A195897BA}" type="presOf" srcId="{43929CC8-12C9-485A-AB83-700EB3F2052F}" destId="{156C4ED3-9C3D-402C-A4E6-22D649886365}" srcOrd="0" destOrd="0" presId="urn:microsoft.com/office/officeart/2005/8/layout/hList1"/>
    <dgm:cxn modelId="{BBAFDDE0-35D8-496F-B001-942B20C5F2D2}" type="presOf" srcId="{1A78D3AF-D1C8-4627-84E2-59EC3FC2FE92}" destId="{D438ACD9-7518-4A86-A8A9-81461EC4B8EA}" srcOrd="0" destOrd="2" presId="urn:microsoft.com/office/officeart/2005/8/layout/hList1"/>
    <dgm:cxn modelId="{955ADBFC-9BCD-4CDB-AF29-B47561806A87}" type="presOf" srcId="{D96531EC-9A40-4498-BF95-9DB27A0A2D1F}" destId="{D438ACD9-7518-4A86-A8A9-81461EC4B8EA}" srcOrd="0" destOrd="1" presId="urn:microsoft.com/office/officeart/2005/8/layout/hList1"/>
    <dgm:cxn modelId="{58024A2E-0C7E-4DBB-849C-6AE682C13FAF}" type="presParOf" srcId="{9ADCA6B3-5223-4BF4-A4B4-2D5AA33C7819}" destId="{ACAB5656-B9E9-4FDB-BCFE-C1C5BDA336B9}" srcOrd="0" destOrd="0" presId="urn:microsoft.com/office/officeart/2005/8/layout/hList1"/>
    <dgm:cxn modelId="{3DAF2DA6-6977-466D-ACE4-F6CCADA0C776}" type="presParOf" srcId="{ACAB5656-B9E9-4FDB-BCFE-C1C5BDA336B9}" destId="{77F32041-14F5-4E7F-AC83-6891B54B2245}" srcOrd="0" destOrd="0" presId="urn:microsoft.com/office/officeart/2005/8/layout/hList1"/>
    <dgm:cxn modelId="{7CA38EC5-66ED-435D-A1D0-F033E8CC4807}" type="presParOf" srcId="{ACAB5656-B9E9-4FDB-BCFE-C1C5BDA336B9}" destId="{D438ACD9-7518-4A86-A8A9-81461EC4B8EA}" srcOrd="1" destOrd="0" presId="urn:microsoft.com/office/officeart/2005/8/layout/hList1"/>
    <dgm:cxn modelId="{09605A4B-A31F-4B9A-AAF6-85BAA2EF8AB1}" type="presParOf" srcId="{9ADCA6B3-5223-4BF4-A4B4-2D5AA33C7819}" destId="{155C206A-33ED-4880-B83F-33DB40DE1A15}" srcOrd="1" destOrd="0" presId="urn:microsoft.com/office/officeart/2005/8/layout/hList1"/>
    <dgm:cxn modelId="{4236F831-8F1B-4B90-BED8-738A472B1073}" type="presParOf" srcId="{9ADCA6B3-5223-4BF4-A4B4-2D5AA33C7819}" destId="{AA86297B-6B4B-40D8-9900-53E4C9BF3F52}" srcOrd="2" destOrd="0" presId="urn:microsoft.com/office/officeart/2005/8/layout/hList1"/>
    <dgm:cxn modelId="{17ECAE33-B8D2-4A50-80FD-58846FE32421}" type="presParOf" srcId="{AA86297B-6B4B-40D8-9900-53E4C9BF3F52}" destId="{156C4ED3-9C3D-402C-A4E6-22D649886365}" srcOrd="0" destOrd="0" presId="urn:microsoft.com/office/officeart/2005/8/layout/hList1"/>
    <dgm:cxn modelId="{06ED4A4A-5843-473D-A175-8F3234AF7E58}" type="presParOf" srcId="{AA86297B-6B4B-40D8-9900-53E4C9BF3F52}" destId="{3A18D9FA-EC93-480C-9FE1-012D8FF4D9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7260D-40D2-4BFA-8B0A-D95CE83388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25DCB0-08CD-4F54-A783-511FB080F41B}">
      <dgm:prSet/>
      <dgm:spPr/>
      <dgm:t>
        <a:bodyPr/>
        <a:lstStyle/>
        <a:p>
          <a:r>
            <a:rPr lang="en-US" dirty="0"/>
            <a:t>Most common issue seen: failure to transition to safe sleep once medically stable.</a:t>
          </a:r>
        </a:p>
      </dgm:t>
    </dgm:pt>
    <dgm:pt modelId="{D37496F3-0163-4E55-85CD-11FC9631A635}" type="parTrans" cxnId="{D94E14EB-50BE-46E3-A1AA-4B6F19F3DF4D}">
      <dgm:prSet/>
      <dgm:spPr/>
      <dgm:t>
        <a:bodyPr/>
        <a:lstStyle/>
        <a:p>
          <a:endParaRPr lang="en-US"/>
        </a:p>
      </dgm:t>
    </dgm:pt>
    <dgm:pt modelId="{CE24384E-6148-4754-A124-B5249694A7E3}" type="sibTrans" cxnId="{D94E14EB-50BE-46E3-A1AA-4B6F19F3DF4D}">
      <dgm:prSet/>
      <dgm:spPr/>
      <dgm:t>
        <a:bodyPr/>
        <a:lstStyle/>
        <a:p>
          <a:endParaRPr lang="en-US"/>
        </a:p>
      </dgm:t>
    </dgm:pt>
    <dgm:pt modelId="{A46921C6-8576-4264-9765-C4DCD7108C51}">
      <dgm:prSet/>
      <dgm:spPr/>
      <dgm:t>
        <a:bodyPr/>
        <a:lstStyle/>
        <a:p>
          <a:r>
            <a:rPr lang="en-US"/>
            <a:t>Extra blankets</a:t>
          </a:r>
        </a:p>
      </dgm:t>
    </dgm:pt>
    <dgm:pt modelId="{1E99F735-F113-4E28-AB6B-E2F65B2CD929}" type="parTrans" cxnId="{DA5170C5-1F7B-4F4D-A4A1-AF17494FA004}">
      <dgm:prSet/>
      <dgm:spPr/>
      <dgm:t>
        <a:bodyPr/>
        <a:lstStyle/>
        <a:p>
          <a:endParaRPr lang="en-US"/>
        </a:p>
      </dgm:t>
    </dgm:pt>
    <dgm:pt modelId="{4AFAE039-8C77-4E3F-A821-11876FA3BA61}" type="sibTrans" cxnId="{DA5170C5-1F7B-4F4D-A4A1-AF17494FA004}">
      <dgm:prSet/>
      <dgm:spPr/>
      <dgm:t>
        <a:bodyPr/>
        <a:lstStyle/>
        <a:p>
          <a:endParaRPr lang="en-US"/>
        </a:p>
      </dgm:t>
    </dgm:pt>
    <dgm:pt modelId="{9A850316-E79D-4856-8977-0161C0575572}">
      <dgm:prSet/>
      <dgm:spPr/>
      <dgm:t>
        <a:bodyPr/>
        <a:lstStyle/>
        <a:p>
          <a:pPr>
            <a:buNone/>
          </a:pPr>
          <a:r>
            <a:rPr lang="en-US" dirty="0"/>
            <a:t>Used for swaddling or adding layers </a:t>
          </a:r>
        </a:p>
      </dgm:t>
    </dgm:pt>
    <dgm:pt modelId="{3D39155C-AF3F-470B-AE0F-6E42ACA7CF9D}" type="parTrans" cxnId="{D914677F-6B11-4509-9C9A-D30D71E7A77B}">
      <dgm:prSet/>
      <dgm:spPr/>
      <dgm:t>
        <a:bodyPr/>
        <a:lstStyle/>
        <a:p>
          <a:endParaRPr lang="en-US"/>
        </a:p>
      </dgm:t>
    </dgm:pt>
    <dgm:pt modelId="{2A58A172-4056-4D46-A6CA-7F4316429DA1}" type="sibTrans" cxnId="{D914677F-6B11-4509-9C9A-D30D71E7A77B}">
      <dgm:prSet/>
      <dgm:spPr/>
      <dgm:t>
        <a:bodyPr/>
        <a:lstStyle/>
        <a:p>
          <a:endParaRPr lang="en-US"/>
        </a:p>
      </dgm:t>
    </dgm:pt>
    <dgm:pt modelId="{16321F9C-72EF-49FD-8D16-1461693DE13C}">
      <dgm:prSet/>
      <dgm:spPr/>
      <dgm:t>
        <a:bodyPr/>
        <a:lstStyle/>
        <a:p>
          <a:r>
            <a:rPr lang="en-US"/>
            <a:t>Use of burp cloths, Chux pads</a:t>
          </a:r>
        </a:p>
      </dgm:t>
    </dgm:pt>
    <dgm:pt modelId="{328F71D0-C810-473F-8AA6-C7A6A89678C1}" type="parTrans" cxnId="{FB42BF09-F98A-478B-96DF-7306E18D194C}">
      <dgm:prSet/>
      <dgm:spPr/>
      <dgm:t>
        <a:bodyPr/>
        <a:lstStyle/>
        <a:p>
          <a:endParaRPr lang="en-US"/>
        </a:p>
      </dgm:t>
    </dgm:pt>
    <dgm:pt modelId="{3E0AACA4-22EA-4D9D-B0FA-000005ACA51C}" type="sibTrans" cxnId="{FB42BF09-F98A-478B-96DF-7306E18D194C}">
      <dgm:prSet/>
      <dgm:spPr/>
      <dgm:t>
        <a:bodyPr/>
        <a:lstStyle/>
        <a:p>
          <a:endParaRPr lang="en-US"/>
        </a:p>
      </dgm:t>
    </dgm:pt>
    <dgm:pt modelId="{C966E7F2-0668-4EEE-8737-6F968E60FD8D}">
      <dgm:prSet/>
      <dgm:spPr/>
      <dgm:t>
        <a:bodyPr/>
        <a:lstStyle/>
        <a:p>
          <a:r>
            <a:rPr lang="en-US"/>
            <a:t>Items on the railing</a:t>
          </a:r>
        </a:p>
      </dgm:t>
    </dgm:pt>
    <dgm:pt modelId="{E47330EB-9ED7-4255-A146-D64E7DBCCB88}" type="parTrans" cxnId="{1C51041C-84E9-48BC-ACBA-70D14220D710}">
      <dgm:prSet/>
      <dgm:spPr/>
      <dgm:t>
        <a:bodyPr/>
        <a:lstStyle/>
        <a:p>
          <a:endParaRPr lang="en-US"/>
        </a:p>
      </dgm:t>
    </dgm:pt>
    <dgm:pt modelId="{75E0C531-B491-423F-9B91-4D69B0612075}" type="sibTrans" cxnId="{1C51041C-84E9-48BC-ACBA-70D14220D710}">
      <dgm:prSet/>
      <dgm:spPr/>
      <dgm:t>
        <a:bodyPr/>
        <a:lstStyle/>
        <a:p>
          <a:endParaRPr lang="en-US"/>
        </a:p>
      </dgm:t>
    </dgm:pt>
    <dgm:pt modelId="{8F1A8671-80F9-49C8-B688-56F0DE845683}">
      <dgm:prSet/>
      <dgm:spPr/>
      <dgm:t>
        <a:bodyPr/>
        <a:lstStyle/>
        <a:p>
          <a:pPr>
            <a:buNone/>
          </a:pPr>
          <a:r>
            <a:rPr lang="en-US" dirty="0"/>
            <a:t>Medical equipment, stuffed animals, pacifier clips</a:t>
          </a:r>
        </a:p>
      </dgm:t>
    </dgm:pt>
    <dgm:pt modelId="{963F3B43-B863-4E22-B83D-D785BADE39BE}" type="parTrans" cxnId="{9B6C0CB5-DA40-4478-B9E0-BE3DCF328C8A}">
      <dgm:prSet/>
      <dgm:spPr/>
      <dgm:t>
        <a:bodyPr/>
        <a:lstStyle/>
        <a:p>
          <a:endParaRPr lang="en-US"/>
        </a:p>
      </dgm:t>
    </dgm:pt>
    <dgm:pt modelId="{F0F5A7E2-10AE-4EB6-B23B-578DE2871EE0}" type="sibTrans" cxnId="{9B6C0CB5-DA40-4478-B9E0-BE3DCF328C8A}">
      <dgm:prSet/>
      <dgm:spPr/>
      <dgm:t>
        <a:bodyPr/>
        <a:lstStyle/>
        <a:p>
          <a:endParaRPr lang="en-US"/>
        </a:p>
      </dgm:t>
    </dgm:pt>
    <dgm:pt modelId="{7E024437-8E69-42B5-8970-4B8AF4829609}">
      <dgm:prSet/>
      <dgm:spPr/>
      <dgm:t>
        <a:bodyPr/>
        <a:lstStyle/>
        <a:p>
          <a:r>
            <a:rPr lang="en-US"/>
            <a:t>Items in the Bed</a:t>
          </a:r>
        </a:p>
      </dgm:t>
    </dgm:pt>
    <dgm:pt modelId="{0EA95852-4A85-430E-A661-3FA91A517B41}" type="parTrans" cxnId="{E88552C4-A263-49A3-A2AB-323E2B7984B7}">
      <dgm:prSet/>
      <dgm:spPr/>
      <dgm:t>
        <a:bodyPr/>
        <a:lstStyle/>
        <a:p>
          <a:endParaRPr lang="en-US"/>
        </a:p>
      </dgm:t>
    </dgm:pt>
    <dgm:pt modelId="{145168B1-1F6E-4B6A-B787-11F5A29DA505}" type="sibTrans" cxnId="{E88552C4-A263-49A3-A2AB-323E2B7984B7}">
      <dgm:prSet/>
      <dgm:spPr/>
      <dgm:t>
        <a:bodyPr/>
        <a:lstStyle/>
        <a:p>
          <a:endParaRPr lang="en-US"/>
        </a:p>
      </dgm:t>
    </dgm:pt>
    <dgm:pt modelId="{119949B2-7C88-4460-A295-C05ED27EF44B}">
      <dgm:prSet/>
      <dgm:spPr/>
      <dgm:t>
        <a:bodyPr/>
        <a:lstStyle/>
        <a:p>
          <a:pPr>
            <a:buNone/>
          </a:pPr>
          <a:r>
            <a:rPr lang="en-US" dirty="0"/>
            <a:t>Medical equipment, stuffed animals, positioning devices</a:t>
          </a:r>
        </a:p>
      </dgm:t>
    </dgm:pt>
    <dgm:pt modelId="{7083655E-BDFB-4C42-943B-C89B68D64DE7}" type="parTrans" cxnId="{8F7279B5-1A82-444D-9E5B-F01D44BBFF7F}">
      <dgm:prSet/>
      <dgm:spPr/>
      <dgm:t>
        <a:bodyPr/>
        <a:lstStyle/>
        <a:p>
          <a:endParaRPr lang="en-US"/>
        </a:p>
      </dgm:t>
    </dgm:pt>
    <dgm:pt modelId="{9A22E863-50D1-49BD-B60E-8A9F06BD7CD2}" type="sibTrans" cxnId="{8F7279B5-1A82-444D-9E5B-F01D44BBFF7F}">
      <dgm:prSet/>
      <dgm:spPr/>
      <dgm:t>
        <a:bodyPr/>
        <a:lstStyle/>
        <a:p>
          <a:endParaRPr lang="en-US"/>
        </a:p>
      </dgm:t>
    </dgm:pt>
    <dgm:pt modelId="{6B69ED70-E152-43A0-A242-8616EC46936C}" type="pres">
      <dgm:prSet presAssocID="{2F97260D-40D2-4BFA-8B0A-D95CE8338899}" presName="linear" presStyleCnt="0">
        <dgm:presLayoutVars>
          <dgm:animLvl val="lvl"/>
          <dgm:resizeHandles val="exact"/>
        </dgm:presLayoutVars>
      </dgm:prSet>
      <dgm:spPr/>
    </dgm:pt>
    <dgm:pt modelId="{7AEF6C41-0603-4928-AF7A-2FE695A55238}" type="pres">
      <dgm:prSet presAssocID="{C225DCB0-08CD-4F54-A783-511FB080F41B}" presName="parentText" presStyleLbl="node1" presStyleIdx="0" presStyleCnt="5">
        <dgm:presLayoutVars>
          <dgm:chMax val="0"/>
          <dgm:bulletEnabled val="1"/>
        </dgm:presLayoutVars>
      </dgm:prSet>
      <dgm:spPr/>
    </dgm:pt>
    <dgm:pt modelId="{F9184AC0-4476-4DF5-B3DC-C2C0687AC59D}" type="pres">
      <dgm:prSet presAssocID="{CE24384E-6148-4754-A124-B5249694A7E3}" presName="spacer" presStyleCnt="0"/>
      <dgm:spPr/>
    </dgm:pt>
    <dgm:pt modelId="{08F059FD-90F2-4906-A134-19899BE5284C}" type="pres">
      <dgm:prSet presAssocID="{A46921C6-8576-4264-9765-C4DCD7108C51}" presName="parentText" presStyleLbl="node1" presStyleIdx="1" presStyleCnt="5">
        <dgm:presLayoutVars>
          <dgm:chMax val="0"/>
          <dgm:bulletEnabled val="1"/>
        </dgm:presLayoutVars>
      </dgm:prSet>
      <dgm:spPr/>
    </dgm:pt>
    <dgm:pt modelId="{0ED5ED55-12C7-405C-8DDF-4476970AD542}" type="pres">
      <dgm:prSet presAssocID="{A46921C6-8576-4264-9765-C4DCD7108C51}" presName="childText" presStyleLbl="revTx" presStyleIdx="0" presStyleCnt="3">
        <dgm:presLayoutVars>
          <dgm:bulletEnabled val="1"/>
        </dgm:presLayoutVars>
      </dgm:prSet>
      <dgm:spPr/>
    </dgm:pt>
    <dgm:pt modelId="{72E212DA-3706-4C1B-B079-97761D1D63A2}" type="pres">
      <dgm:prSet presAssocID="{16321F9C-72EF-49FD-8D16-1461693DE13C}" presName="parentText" presStyleLbl="node1" presStyleIdx="2" presStyleCnt="5">
        <dgm:presLayoutVars>
          <dgm:chMax val="0"/>
          <dgm:bulletEnabled val="1"/>
        </dgm:presLayoutVars>
      </dgm:prSet>
      <dgm:spPr/>
    </dgm:pt>
    <dgm:pt modelId="{3347FCC8-8BB8-4276-9554-DB5817B65F56}" type="pres">
      <dgm:prSet presAssocID="{3E0AACA4-22EA-4D9D-B0FA-000005ACA51C}" presName="spacer" presStyleCnt="0"/>
      <dgm:spPr/>
    </dgm:pt>
    <dgm:pt modelId="{515153AB-96CA-41F9-8D6E-780B0BCBE393}" type="pres">
      <dgm:prSet presAssocID="{C966E7F2-0668-4EEE-8737-6F968E60FD8D}" presName="parentText" presStyleLbl="node1" presStyleIdx="3" presStyleCnt="5">
        <dgm:presLayoutVars>
          <dgm:chMax val="0"/>
          <dgm:bulletEnabled val="1"/>
        </dgm:presLayoutVars>
      </dgm:prSet>
      <dgm:spPr/>
    </dgm:pt>
    <dgm:pt modelId="{4F80D643-0993-492F-88A8-123D14B964ED}" type="pres">
      <dgm:prSet presAssocID="{C966E7F2-0668-4EEE-8737-6F968E60FD8D}" presName="childText" presStyleLbl="revTx" presStyleIdx="1" presStyleCnt="3">
        <dgm:presLayoutVars>
          <dgm:bulletEnabled val="1"/>
        </dgm:presLayoutVars>
      </dgm:prSet>
      <dgm:spPr/>
    </dgm:pt>
    <dgm:pt modelId="{29106AEC-447A-4EE4-8AED-DD41381D4C83}" type="pres">
      <dgm:prSet presAssocID="{7E024437-8E69-42B5-8970-4B8AF4829609}" presName="parentText" presStyleLbl="node1" presStyleIdx="4" presStyleCnt="5">
        <dgm:presLayoutVars>
          <dgm:chMax val="0"/>
          <dgm:bulletEnabled val="1"/>
        </dgm:presLayoutVars>
      </dgm:prSet>
      <dgm:spPr/>
    </dgm:pt>
    <dgm:pt modelId="{3EEA4103-222F-4AA4-AAE3-EF6B944934EA}" type="pres">
      <dgm:prSet presAssocID="{7E024437-8E69-42B5-8970-4B8AF4829609}" presName="childText" presStyleLbl="revTx" presStyleIdx="2" presStyleCnt="3">
        <dgm:presLayoutVars>
          <dgm:bulletEnabled val="1"/>
        </dgm:presLayoutVars>
      </dgm:prSet>
      <dgm:spPr/>
    </dgm:pt>
  </dgm:ptLst>
  <dgm:cxnLst>
    <dgm:cxn modelId="{FB42BF09-F98A-478B-96DF-7306E18D194C}" srcId="{2F97260D-40D2-4BFA-8B0A-D95CE8338899}" destId="{16321F9C-72EF-49FD-8D16-1461693DE13C}" srcOrd="2" destOrd="0" parTransId="{328F71D0-C810-473F-8AA6-C7A6A89678C1}" sibTransId="{3E0AACA4-22EA-4D9D-B0FA-000005ACA51C}"/>
    <dgm:cxn modelId="{915AAB11-47ED-4132-BEB9-776B2EF03134}" type="presOf" srcId="{8F1A8671-80F9-49C8-B688-56F0DE845683}" destId="{4F80D643-0993-492F-88A8-123D14B964ED}" srcOrd="0" destOrd="0" presId="urn:microsoft.com/office/officeart/2005/8/layout/vList2"/>
    <dgm:cxn modelId="{1C51041C-84E9-48BC-ACBA-70D14220D710}" srcId="{2F97260D-40D2-4BFA-8B0A-D95CE8338899}" destId="{C966E7F2-0668-4EEE-8737-6F968E60FD8D}" srcOrd="3" destOrd="0" parTransId="{E47330EB-9ED7-4255-A146-D64E7DBCCB88}" sibTransId="{75E0C531-B491-423F-9B91-4D69B0612075}"/>
    <dgm:cxn modelId="{10B22322-5265-4253-B154-0781EE2E33EE}" type="presOf" srcId="{C225DCB0-08CD-4F54-A783-511FB080F41B}" destId="{7AEF6C41-0603-4928-AF7A-2FE695A55238}" srcOrd="0" destOrd="0" presId="urn:microsoft.com/office/officeart/2005/8/layout/vList2"/>
    <dgm:cxn modelId="{E9343F64-316E-4310-81DD-EAB19B2C0D3E}" type="presOf" srcId="{7E024437-8E69-42B5-8970-4B8AF4829609}" destId="{29106AEC-447A-4EE4-8AED-DD41381D4C83}" srcOrd="0" destOrd="0" presId="urn:microsoft.com/office/officeart/2005/8/layout/vList2"/>
    <dgm:cxn modelId="{95BFB644-B2C9-4284-B248-6B8071FD1EBB}" type="presOf" srcId="{2F97260D-40D2-4BFA-8B0A-D95CE8338899}" destId="{6B69ED70-E152-43A0-A242-8616EC46936C}" srcOrd="0" destOrd="0" presId="urn:microsoft.com/office/officeart/2005/8/layout/vList2"/>
    <dgm:cxn modelId="{48DC424A-C44A-4CE4-A34C-ACD0C7829ACE}" type="presOf" srcId="{9A850316-E79D-4856-8977-0161C0575572}" destId="{0ED5ED55-12C7-405C-8DDF-4476970AD542}" srcOrd="0" destOrd="0" presId="urn:microsoft.com/office/officeart/2005/8/layout/vList2"/>
    <dgm:cxn modelId="{8A727A57-6AEB-4769-A88C-721FDD2BECF4}" type="presOf" srcId="{16321F9C-72EF-49FD-8D16-1461693DE13C}" destId="{72E212DA-3706-4C1B-B079-97761D1D63A2}" srcOrd="0" destOrd="0" presId="urn:microsoft.com/office/officeart/2005/8/layout/vList2"/>
    <dgm:cxn modelId="{D914677F-6B11-4509-9C9A-D30D71E7A77B}" srcId="{A46921C6-8576-4264-9765-C4DCD7108C51}" destId="{9A850316-E79D-4856-8977-0161C0575572}" srcOrd="0" destOrd="0" parTransId="{3D39155C-AF3F-470B-AE0F-6E42ACA7CF9D}" sibTransId="{2A58A172-4056-4D46-A6CA-7F4316429DA1}"/>
    <dgm:cxn modelId="{9B6C0CB5-DA40-4478-B9E0-BE3DCF328C8A}" srcId="{C966E7F2-0668-4EEE-8737-6F968E60FD8D}" destId="{8F1A8671-80F9-49C8-B688-56F0DE845683}" srcOrd="0" destOrd="0" parTransId="{963F3B43-B863-4E22-B83D-D785BADE39BE}" sibTransId="{F0F5A7E2-10AE-4EB6-B23B-578DE2871EE0}"/>
    <dgm:cxn modelId="{8F7279B5-1A82-444D-9E5B-F01D44BBFF7F}" srcId="{7E024437-8E69-42B5-8970-4B8AF4829609}" destId="{119949B2-7C88-4460-A295-C05ED27EF44B}" srcOrd="0" destOrd="0" parTransId="{7083655E-BDFB-4C42-943B-C89B68D64DE7}" sibTransId="{9A22E863-50D1-49BD-B60E-8A9F06BD7CD2}"/>
    <dgm:cxn modelId="{E88552C4-A263-49A3-A2AB-323E2B7984B7}" srcId="{2F97260D-40D2-4BFA-8B0A-D95CE8338899}" destId="{7E024437-8E69-42B5-8970-4B8AF4829609}" srcOrd="4" destOrd="0" parTransId="{0EA95852-4A85-430E-A661-3FA91A517B41}" sibTransId="{145168B1-1F6E-4B6A-B787-11F5A29DA505}"/>
    <dgm:cxn modelId="{DA5170C5-1F7B-4F4D-A4A1-AF17494FA004}" srcId="{2F97260D-40D2-4BFA-8B0A-D95CE8338899}" destId="{A46921C6-8576-4264-9765-C4DCD7108C51}" srcOrd="1" destOrd="0" parTransId="{1E99F735-F113-4E28-AB6B-E2F65B2CD929}" sibTransId="{4AFAE039-8C77-4E3F-A821-11876FA3BA61}"/>
    <dgm:cxn modelId="{CFF8C6CF-BF35-48E4-A0A1-93D8B48943BC}" type="presOf" srcId="{C966E7F2-0668-4EEE-8737-6F968E60FD8D}" destId="{515153AB-96CA-41F9-8D6E-780B0BCBE393}" srcOrd="0" destOrd="0" presId="urn:microsoft.com/office/officeart/2005/8/layout/vList2"/>
    <dgm:cxn modelId="{F4B287E0-989F-4DA9-AE0D-619CFE971D36}" type="presOf" srcId="{A46921C6-8576-4264-9765-C4DCD7108C51}" destId="{08F059FD-90F2-4906-A134-19899BE5284C}" srcOrd="0" destOrd="0" presId="urn:microsoft.com/office/officeart/2005/8/layout/vList2"/>
    <dgm:cxn modelId="{18F2CBE3-CBA9-4C1A-B5E9-A21176F58CE8}" type="presOf" srcId="{119949B2-7C88-4460-A295-C05ED27EF44B}" destId="{3EEA4103-222F-4AA4-AAE3-EF6B944934EA}" srcOrd="0" destOrd="0" presId="urn:microsoft.com/office/officeart/2005/8/layout/vList2"/>
    <dgm:cxn modelId="{D94E14EB-50BE-46E3-A1AA-4B6F19F3DF4D}" srcId="{2F97260D-40D2-4BFA-8B0A-D95CE8338899}" destId="{C225DCB0-08CD-4F54-A783-511FB080F41B}" srcOrd="0" destOrd="0" parTransId="{D37496F3-0163-4E55-85CD-11FC9631A635}" sibTransId="{CE24384E-6148-4754-A124-B5249694A7E3}"/>
    <dgm:cxn modelId="{B755A732-BDB0-4F95-8289-98C7C39E90F2}" type="presParOf" srcId="{6B69ED70-E152-43A0-A242-8616EC46936C}" destId="{7AEF6C41-0603-4928-AF7A-2FE695A55238}" srcOrd="0" destOrd="0" presId="urn:microsoft.com/office/officeart/2005/8/layout/vList2"/>
    <dgm:cxn modelId="{546BAFB0-EA58-403E-9552-037FBDA985FC}" type="presParOf" srcId="{6B69ED70-E152-43A0-A242-8616EC46936C}" destId="{F9184AC0-4476-4DF5-B3DC-C2C0687AC59D}" srcOrd="1" destOrd="0" presId="urn:microsoft.com/office/officeart/2005/8/layout/vList2"/>
    <dgm:cxn modelId="{1E4EDC40-B422-479D-93D4-106E3537089D}" type="presParOf" srcId="{6B69ED70-E152-43A0-A242-8616EC46936C}" destId="{08F059FD-90F2-4906-A134-19899BE5284C}" srcOrd="2" destOrd="0" presId="urn:microsoft.com/office/officeart/2005/8/layout/vList2"/>
    <dgm:cxn modelId="{39908277-8E8F-4DF1-90B5-0B2D991BC717}" type="presParOf" srcId="{6B69ED70-E152-43A0-A242-8616EC46936C}" destId="{0ED5ED55-12C7-405C-8DDF-4476970AD542}" srcOrd="3" destOrd="0" presId="urn:microsoft.com/office/officeart/2005/8/layout/vList2"/>
    <dgm:cxn modelId="{0017E8FF-EC93-4AB0-BF61-9F0EF2232B0A}" type="presParOf" srcId="{6B69ED70-E152-43A0-A242-8616EC46936C}" destId="{72E212DA-3706-4C1B-B079-97761D1D63A2}" srcOrd="4" destOrd="0" presId="urn:microsoft.com/office/officeart/2005/8/layout/vList2"/>
    <dgm:cxn modelId="{B972511A-B9C2-4AB7-AA0D-53CB2C94083F}" type="presParOf" srcId="{6B69ED70-E152-43A0-A242-8616EC46936C}" destId="{3347FCC8-8BB8-4276-9554-DB5817B65F56}" srcOrd="5" destOrd="0" presId="urn:microsoft.com/office/officeart/2005/8/layout/vList2"/>
    <dgm:cxn modelId="{959A61FF-1025-4540-934E-4DB1B957009B}" type="presParOf" srcId="{6B69ED70-E152-43A0-A242-8616EC46936C}" destId="{515153AB-96CA-41F9-8D6E-780B0BCBE393}" srcOrd="6" destOrd="0" presId="urn:microsoft.com/office/officeart/2005/8/layout/vList2"/>
    <dgm:cxn modelId="{A548E501-1A9A-4E92-BACF-002D25335631}" type="presParOf" srcId="{6B69ED70-E152-43A0-A242-8616EC46936C}" destId="{4F80D643-0993-492F-88A8-123D14B964ED}" srcOrd="7" destOrd="0" presId="urn:microsoft.com/office/officeart/2005/8/layout/vList2"/>
    <dgm:cxn modelId="{663E15B5-713C-47F9-8DC1-170A6580F771}" type="presParOf" srcId="{6B69ED70-E152-43A0-A242-8616EC46936C}" destId="{29106AEC-447A-4EE4-8AED-DD41381D4C83}" srcOrd="8" destOrd="0" presId="urn:microsoft.com/office/officeart/2005/8/layout/vList2"/>
    <dgm:cxn modelId="{B9566A2C-EAFB-400B-8A0C-0D7DCC0DE16A}" type="presParOf" srcId="{6B69ED70-E152-43A0-A242-8616EC46936C}" destId="{3EEA4103-222F-4AA4-AAE3-EF6B944934EA}"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820013-2CF7-419B-BE89-C97F08398089}" type="doc">
      <dgm:prSet loTypeId="urn:microsoft.com/office/officeart/2005/8/layout/hList1" loCatId="list" qsTypeId="urn:microsoft.com/office/officeart/2005/8/quickstyle/simple2" qsCatId="simple" csTypeId="urn:microsoft.com/office/officeart/2005/8/colors/colorful2" csCatId="colorful"/>
      <dgm:spPr/>
      <dgm:t>
        <a:bodyPr/>
        <a:lstStyle/>
        <a:p>
          <a:endParaRPr lang="en-US"/>
        </a:p>
      </dgm:t>
    </dgm:pt>
    <dgm:pt modelId="{BD1C371B-7F83-4FC3-89AF-315B6EF97152}">
      <dgm:prSet/>
      <dgm:spPr/>
      <dgm:t>
        <a:bodyPr/>
        <a:lstStyle/>
        <a:p>
          <a:r>
            <a:rPr lang="en-US"/>
            <a:t>Interventions that Work Well</a:t>
          </a:r>
        </a:p>
      </dgm:t>
    </dgm:pt>
    <dgm:pt modelId="{04CE67AE-CFAE-4712-80EC-0A3F8ECE39F4}" type="parTrans" cxnId="{B6B90176-CE9A-458B-8A32-6E9B39E593C1}">
      <dgm:prSet/>
      <dgm:spPr/>
      <dgm:t>
        <a:bodyPr/>
        <a:lstStyle/>
        <a:p>
          <a:endParaRPr lang="en-US"/>
        </a:p>
      </dgm:t>
    </dgm:pt>
    <dgm:pt modelId="{FCC4BE55-2212-44D2-AC33-082D6F3B8FA0}" type="sibTrans" cxnId="{B6B90176-CE9A-458B-8A32-6E9B39E593C1}">
      <dgm:prSet/>
      <dgm:spPr/>
      <dgm:t>
        <a:bodyPr/>
        <a:lstStyle/>
        <a:p>
          <a:endParaRPr lang="en-US"/>
        </a:p>
      </dgm:t>
    </dgm:pt>
    <dgm:pt modelId="{9EF6530E-F58A-4549-9B2C-C2FE11F4DC47}">
      <dgm:prSet/>
      <dgm:spPr/>
      <dgm:t>
        <a:bodyPr/>
        <a:lstStyle/>
        <a:p>
          <a:r>
            <a:rPr lang="en-US"/>
            <a:t>Weekly audits</a:t>
          </a:r>
        </a:p>
      </dgm:t>
    </dgm:pt>
    <dgm:pt modelId="{DF89A8E0-F8F2-4C17-AB90-C0568B25F7BC}" type="parTrans" cxnId="{C46342FF-8CBF-4811-8C5D-B7D6B87FB383}">
      <dgm:prSet/>
      <dgm:spPr/>
      <dgm:t>
        <a:bodyPr/>
        <a:lstStyle/>
        <a:p>
          <a:endParaRPr lang="en-US"/>
        </a:p>
      </dgm:t>
    </dgm:pt>
    <dgm:pt modelId="{D666AEDE-3940-4110-97D3-837F9E978A7D}" type="sibTrans" cxnId="{C46342FF-8CBF-4811-8C5D-B7D6B87FB383}">
      <dgm:prSet/>
      <dgm:spPr/>
      <dgm:t>
        <a:bodyPr/>
        <a:lstStyle/>
        <a:p>
          <a:endParaRPr lang="en-US"/>
        </a:p>
      </dgm:t>
    </dgm:pt>
    <dgm:pt modelId="{35AD93F4-BAE2-435F-9C8B-4DC07F1A265F}">
      <dgm:prSet/>
      <dgm:spPr/>
      <dgm:t>
        <a:bodyPr/>
        <a:lstStyle/>
        <a:p>
          <a:r>
            <a:rPr lang="en-US"/>
            <a:t>Sleep sacks and Linen</a:t>
          </a:r>
        </a:p>
      </dgm:t>
    </dgm:pt>
    <dgm:pt modelId="{0C6E3244-04E8-4338-8F7E-5469BCED7713}" type="parTrans" cxnId="{60192F86-3A7F-4649-964A-AF3C0D6B7D4C}">
      <dgm:prSet/>
      <dgm:spPr/>
      <dgm:t>
        <a:bodyPr/>
        <a:lstStyle/>
        <a:p>
          <a:endParaRPr lang="en-US"/>
        </a:p>
      </dgm:t>
    </dgm:pt>
    <dgm:pt modelId="{64104E0E-FD0B-4170-A0F6-9245AF4CBC8B}" type="sibTrans" cxnId="{60192F86-3A7F-4649-964A-AF3C0D6B7D4C}">
      <dgm:prSet/>
      <dgm:spPr/>
      <dgm:t>
        <a:bodyPr/>
        <a:lstStyle/>
        <a:p>
          <a:endParaRPr lang="en-US"/>
        </a:p>
      </dgm:t>
    </dgm:pt>
    <dgm:pt modelId="{EBB3EF28-CAC6-4C8C-95A8-FBDD2C6E3514}">
      <dgm:prSet/>
      <dgm:spPr/>
      <dgm:t>
        <a:bodyPr/>
        <a:lstStyle/>
        <a:p>
          <a:r>
            <a:rPr lang="en-US"/>
            <a:t>Adding hooks and baskets to hold medical equipment nearby</a:t>
          </a:r>
        </a:p>
      </dgm:t>
    </dgm:pt>
    <dgm:pt modelId="{5B27D50B-7F6B-46A9-995C-B1B7D1D17736}" type="parTrans" cxnId="{C87AC38F-228B-447D-95FE-7C2BFAF8B60A}">
      <dgm:prSet/>
      <dgm:spPr/>
      <dgm:t>
        <a:bodyPr/>
        <a:lstStyle/>
        <a:p>
          <a:endParaRPr lang="en-US"/>
        </a:p>
      </dgm:t>
    </dgm:pt>
    <dgm:pt modelId="{9BBB309A-D837-433F-BFEC-B38C77C8D80E}" type="sibTrans" cxnId="{C87AC38F-228B-447D-95FE-7C2BFAF8B60A}">
      <dgm:prSet/>
      <dgm:spPr/>
      <dgm:t>
        <a:bodyPr/>
        <a:lstStyle/>
        <a:p>
          <a:endParaRPr lang="en-US"/>
        </a:p>
      </dgm:t>
    </dgm:pt>
    <dgm:pt modelId="{419AAF81-9D31-4514-81F5-73C9D6150D8C}">
      <dgm:prSet/>
      <dgm:spPr/>
      <dgm:t>
        <a:bodyPr/>
        <a:lstStyle/>
        <a:p>
          <a:r>
            <a:rPr lang="en-US"/>
            <a:t>Champions on the unit</a:t>
          </a:r>
        </a:p>
      </dgm:t>
    </dgm:pt>
    <dgm:pt modelId="{D3568DDE-81FB-4D46-B8F7-372064B139A4}" type="parTrans" cxnId="{8782A4AE-95A0-4EBE-BDD9-C08E2F2DF133}">
      <dgm:prSet/>
      <dgm:spPr/>
      <dgm:t>
        <a:bodyPr/>
        <a:lstStyle/>
        <a:p>
          <a:endParaRPr lang="en-US"/>
        </a:p>
      </dgm:t>
    </dgm:pt>
    <dgm:pt modelId="{D2F70C42-B64A-4E03-9A48-E24A45AF4956}" type="sibTrans" cxnId="{8782A4AE-95A0-4EBE-BDD9-C08E2F2DF133}">
      <dgm:prSet/>
      <dgm:spPr/>
      <dgm:t>
        <a:bodyPr/>
        <a:lstStyle/>
        <a:p>
          <a:endParaRPr lang="en-US"/>
        </a:p>
      </dgm:t>
    </dgm:pt>
    <dgm:pt modelId="{E1C60DEE-7738-4A83-A1AB-FB4F8672F4D9}">
      <dgm:prSet/>
      <dgm:spPr/>
      <dgm:t>
        <a:bodyPr/>
        <a:lstStyle/>
        <a:p>
          <a:r>
            <a:rPr lang="en-US"/>
            <a:t>Interventions that have not worked well:</a:t>
          </a:r>
        </a:p>
      </dgm:t>
    </dgm:pt>
    <dgm:pt modelId="{39E2A26C-948D-4CBB-88C1-7C5ADFC33876}" type="parTrans" cxnId="{AF28D112-46E6-4F5B-AEFC-9D817AB7E457}">
      <dgm:prSet/>
      <dgm:spPr/>
      <dgm:t>
        <a:bodyPr/>
        <a:lstStyle/>
        <a:p>
          <a:endParaRPr lang="en-US"/>
        </a:p>
      </dgm:t>
    </dgm:pt>
    <dgm:pt modelId="{959FCBCE-1572-4411-8F58-3C2DECCFBCED}" type="sibTrans" cxnId="{AF28D112-46E6-4F5B-AEFC-9D817AB7E457}">
      <dgm:prSet/>
      <dgm:spPr/>
      <dgm:t>
        <a:bodyPr/>
        <a:lstStyle/>
        <a:p>
          <a:endParaRPr lang="en-US"/>
        </a:p>
      </dgm:t>
    </dgm:pt>
    <dgm:pt modelId="{44B83F50-A2A2-46B8-8729-55EF94AEEA47}">
      <dgm:prSet/>
      <dgm:spPr/>
      <dgm:t>
        <a:bodyPr/>
        <a:lstStyle/>
        <a:p>
          <a:r>
            <a:rPr lang="en-US"/>
            <a:t>Signage for nurses</a:t>
          </a:r>
        </a:p>
      </dgm:t>
    </dgm:pt>
    <dgm:pt modelId="{1EF199C3-804D-4CE7-8C81-070C85F59F8B}" type="parTrans" cxnId="{C09ED21D-9FAA-4000-973C-B178BC5A8253}">
      <dgm:prSet/>
      <dgm:spPr/>
      <dgm:t>
        <a:bodyPr/>
        <a:lstStyle/>
        <a:p>
          <a:endParaRPr lang="en-US"/>
        </a:p>
      </dgm:t>
    </dgm:pt>
    <dgm:pt modelId="{93247091-9CAC-4963-8D67-E8F9D473D9F9}" type="sibTrans" cxnId="{C09ED21D-9FAA-4000-973C-B178BC5A8253}">
      <dgm:prSet/>
      <dgm:spPr/>
      <dgm:t>
        <a:bodyPr/>
        <a:lstStyle/>
        <a:p>
          <a:endParaRPr lang="en-US"/>
        </a:p>
      </dgm:t>
    </dgm:pt>
    <dgm:pt modelId="{04D985BF-58CC-4F72-9757-FF3863A80C86}">
      <dgm:prSet/>
      <dgm:spPr/>
      <dgm:t>
        <a:bodyPr/>
        <a:lstStyle/>
        <a:p>
          <a:r>
            <a:rPr lang="en-US"/>
            <a:t>Removing blankets/supports</a:t>
          </a:r>
        </a:p>
      </dgm:t>
    </dgm:pt>
    <dgm:pt modelId="{DEC4011E-F707-4527-AB84-12EE4EF3C18F}" type="parTrans" cxnId="{5C4ACAE0-C68C-4B81-AB20-D4D6241330BB}">
      <dgm:prSet/>
      <dgm:spPr/>
      <dgm:t>
        <a:bodyPr/>
        <a:lstStyle/>
        <a:p>
          <a:endParaRPr lang="en-US"/>
        </a:p>
      </dgm:t>
    </dgm:pt>
    <dgm:pt modelId="{F607A6A9-F5A3-4F65-A2EE-BCDAB2FEE3F3}" type="sibTrans" cxnId="{5C4ACAE0-C68C-4B81-AB20-D4D6241330BB}">
      <dgm:prSet/>
      <dgm:spPr/>
      <dgm:t>
        <a:bodyPr/>
        <a:lstStyle/>
        <a:p>
          <a:endParaRPr lang="en-US"/>
        </a:p>
      </dgm:t>
    </dgm:pt>
    <dgm:pt modelId="{7DC3335E-EB41-4F33-A2D4-55DE78FCEEA2}" type="pres">
      <dgm:prSet presAssocID="{67820013-2CF7-419B-BE89-C97F08398089}" presName="Name0" presStyleCnt="0">
        <dgm:presLayoutVars>
          <dgm:dir/>
          <dgm:animLvl val="lvl"/>
          <dgm:resizeHandles val="exact"/>
        </dgm:presLayoutVars>
      </dgm:prSet>
      <dgm:spPr/>
    </dgm:pt>
    <dgm:pt modelId="{A0698B3C-28F2-48FB-B3AD-567F1B05E61F}" type="pres">
      <dgm:prSet presAssocID="{BD1C371B-7F83-4FC3-89AF-315B6EF97152}" presName="composite" presStyleCnt="0"/>
      <dgm:spPr/>
    </dgm:pt>
    <dgm:pt modelId="{5CCB04F8-3108-4A84-B908-B1A45CA9DECE}" type="pres">
      <dgm:prSet presAssocID="{BD1C371B-7F83-4FC3-89AF-315B6EF97152}" presName="parTx" presStyleLbl="alignNode1" presStyleIdx="0" presStyleCnt="2">
        <dgm:presLayoutVars>
          <dgm:chMax val="0"/>
          <dgm:chPref val="0"/>
          <dgm:bulletEnabled val="1"/>
        </dgm:presLayoutVars>
      </dgm:prSet>
      <dgm:spPr/>
    </dgm:pt>
    <dgm:pt modelId="{CC644395-78F3-4DB2-9C35-B5C981566B9A}" type="pres">
      <dgm:prSet presAssocID="{BD1C371B-7F83-4FC3-89AF-315B6EF97152}" presName="desTx" presStyleLbl="alignAccFollowNode1" presStyleIdx="0" presStyleCnt="2">
        <dgm:presLayoutVars>
          <dgm:bulletEnabled val="1"/>
        </dgm:presLayoutVars>
      </dgm:prSet>
      <dgm:spPr/>
    </dgm:pt>
    <dgm:pt modelId="{745218C5-7DCF-426F-A3F0-82F501987E21}" type="pres">
      <dgm:prSet presAssocID="{FCC4BE55-2212-44D2-AC33-082D6F3B8FA0}" presName="space" presStyleCnt="0"/>
      <dgm:spPr/>
    </dgm:pt>
    <dgm:pt modelId="{69ADA157-EFB8-4DC6-A62A-C80DEAAE936F}" type="pres">
      <dgm:prSet presAssocID="{E1C60DEE-7738-4A83-A1AB-FB4F8672F4D9}" presName="composite" presStyleCnt="0"/>
      <dgm:spPr/>
    </dgm:pt>
    <dgm:pt modelId="{A8675C93-83D1-4CDB-9AD6-1B380C4D75FA}" type="pres">
      <dgm:prSet presAssocID="{E1C60DEE-7738-4A83-A1AB-FB4F8672F4D9}" presName="parTx" presStyleLbl="alignNode1" presStyleIdx="1" presStyleCnt="2">
        <dgm:presLayoutVars>
          <dgm:chMax val="0"/>
          <dgm:chPref val="0"/>
          <dgm:bulletEnabled val="1"/>
        </dgm:presLayoutVars>
      </dgm:prSet>
      <dgm:spPr/>
    </dgm:pt>
    <dgm:pt modelId="{80DCF778-B8EC-4EA3-9D5C-E2BF9308DCBB}" type="pres">
      <dgm:prSet presAssocID="{E1C60DEE-7738-4A83-A1AB-FB4F8672F4D9}" presName="desTx" presStyleLbl="alignAccFollowNode1" presStyleIdx="1" presStyleCnt="2">
        <dgm:presLayoutVars>
          <dgm:bulletEnabled val="1"/>
        </dgm:presLayoutVars>
      </dgm:prSet>
      <dgm:spPr/>
    </dgm:pt>
  </dgm:ptLst>
  <dgm:cxnLst>
    <dgm:cxn modelId="{AF28D112-46E6-4F5B-AEFC-9D817AB7E457}" srcId="{67820013-2CF7-419B-BE89-C97F08398089}" destId="{E1C60DEE-7738-4A83-A1AB-FB4F8672F4D9}" srcOrd="1" destOrd="0" parTransId="{39E2A26C-948D-4CBB-88C1-7C5ADFC33876}" sibTransId="{959FCBCE-1572-4411-8F58-3C2DECCFBCED}"/>
    <dgm:cxn modelId="{2CB2191B-0532-4A9D-B2FE-141390EFF65B}" type="presOf" srcId="{BD1C371B-7F83-4FC3-89AF-315B6EF97152}" destId="{5CCB04F8-3108-4A84-B908-B1A45CA9DECE}" srcOrd="0" destOrd="0" presId="urn:microsoft.com/office/officeart/2005/8/layout/hList1"/>
    <dgm:cxn modelId="{C09ED21D-9FAA-4000-973C-B178BC5A8253}" srcId="{E1C60DEE-7738-4A83-A1AB-FB4F8672F4D9}" destId="{44B83F50-A2A2-46B8-8729-55EF94AEEA47}" srcOrd="0" destOrd="0" parTransId="{1EF199C3-804D-4CE7-8C81-070C85F59F8B}" sibTransId="{93247091-9CAC-4963-8D67-E8F9D473D9F9}"/>
    <dgm:cxn modelId="{864D7E45-3309-48D2-B2F2-36B62AEE3939}" type="presOf" srcId="{EBB3EF28-CAC6-4C8C-95A8-FBDD2C6E3514}" destId="{CC644395-78F3-4DB2-9C35-B5C981566B9A}" srcOrd="0" destOrd="2" presId="urn:microsoft.com/office/officeart/2005/8/layout/hList1"/>
    <dgm:cxn modelId="{F5BC4849-8F00-48CB-A86D-861C73264EB5}" type="presOf" srcId="{9EF6530E-F58A-4549-9B2C-C2FE11F4DC47}" destId="{CC644395-78F3-4DB2-9C35-B5C981566B9A}" srcOrd="0" destOrd="0" presId="urn:microsoft.com/office/officeart/2005/8/layout/hList1"/>
    <dgm:cxn modelId="{B6B90176-CE9A-458B-8A32-6E9B39E593C1}" srcId="{67820013-2CF7-419B-BE89-C97F08398089}" destId="{BD1C371B-7F83-4FC3-89AF-315B6EF97152}" srcOrd="0" destOrd="0" parTransId="{04CE67AE-CFAE-4712-80EC-0A3F8ECE39F4}" sibTransId="{FCC4BE55-2212-44D2-AC33-082D6F3B8FA0}"/>
    <dgm:cxn modelId="{B58E3884-EED4-4EBD-BF1E-1904A2E6F82F}" type="presOf" srcId="{419AAF81-9D31-4514-81F5-73C9D6150D8C}" destId="{CC644395-78F3-4DB2-9C35-B5C981566B9A}" srcOrd="0" destOrd="3" presId="urn:microsoft.com/office/officeart/2005/8/layout/hList1"/>
    <dgm:cxn modelId="{60192F86-3A7F-4649-964A-AF3C0D6B7D4C}" srcId="{BD1C371B-7F83-4FC3-89AF-315B6EF97152}" destId="{35AD93F4-BAE2-435F-9C8B-4DC07F1A265F}" srcOrd="1" destOrd="0" parTransId="{0C6E3244-04E8-4338-8F7E-5469BCED7713}" sibTransId="{64104E0E-FD0B-4170-A0F6-9245AF4CBC8B}"/>
    <dgm:cxn modelId="{C87AC38F-228B-447D-95FE-7C2BFAF8B60A}" srcId="{BD1C371B-7F83-4FC3-89AF-315B6EF97152}" destId="{EBB3EF28-CAC6-4C8C-95A8-FBDD2C6E3514}" srcOrd="2" destOrd="0" parTransId="{5B27D50B-7F6B-46A9-995C-B1B7D1D17736}" sibTransId="{9BBB309A-D837-433F-BFEC-B38C77C8D80E}"/>
    <dgm:cxn modelId="{8782A4AE-95A0-4EBE-BDD9-C08E2F2DF133}" srcId="{BD1C371B-7F83-4FC3-89AF-315B6EF97152}" destId="{419AAF81-9D31-4514-81F5-73C9D6150D8C}" srcOrd="3" destOrd="0" parTransId="{D3568DDE-81FB-4D46-B8F7-372064B139A4}" sibTransId="{D2F70C42-B64A-4E03-9A48-E24A45AF4956}"/>
    <dgm:cxn modelId="{6E6560AF-64A1-4415-91AA-9C8DB2AD1F1B}" type="presOf" srcId="{35AD93F4-BAE2-435F-9C8B-4DC07F1A265F}" destId="{CC644395-78F3-4DB2-9C35-B5C981566B9A}" srcOrd="0" destOrd="1" presId="urn:microsoft.com/office/officeart/2005/8/layout/hList1"/>
    <dgm:cxn modelId="{3220B6D3-682D-4EE3-950C-FDCE1C94DF49}" type="presOf" srcId="{04D985BF-58CC-4F72-9757-FF3863A80C86}" destId="{80DCF778-B8EC-4EA3-9D5C-E2BF9308DCBB}" srcOrd="0" destOrd="1" presId="urn:microsoft.com/office/officeart/2005/8/layout/hList1"/>
    <dgm:cxn modelId="{137D87D8-48E8-4F5C-AC10-3FD42BABBB66}" type="presOf" srcId="{67820013-2CF7-419B-BE89-C97F08398089}" destId="{7DC3335E-EB41-4F33-A2D4-55DE78FCEEA2}" srcOrd="0" destOrd="0" presId="urn:microsoft.com/office/officeart/2005/8/layout/hList1"/>
    <dgm:cxn modelId="{203272DB-788D-4CDE-9936-564A5AA1172E}" type="presOf" srcId="{E1C60DEE-7738-4A83-A1AB-FB4F8672F4D9}" destId="{A8675C93-83D1-4CDB-9AD6-1B380C4D75FA}" srcOrd="0" destOrd="0" presId="urn:microsoft.com/office/officeart/2005/8/layout/hList1"/>
    <dgm:cxn modelId="{5C4ACAE0-C68C-4B81-AB20-D4D6241330BB}" srcId="{E1C60DEE-7738-4A83-A1AB-FB4F8672F4D9}" destId="{04D985BF-58CC-4F72-9757-FF3863A80C86}" srcOrd="1" destOrd="0" parTransId="{DEC4011E-F707-4527-AB84-12EE4EF3C18F}" sibTransId="{F607A6A9-F5A3-4F65-A2EE-BCDAB2FEE3F3}"/>
    <dgm:cxn modelId="{96980EE8-E149-454A-B4C1-07DD4B2EA3B0}" type="presOf" srcId="{44B83F50-A2A2-46B8-8729-55EF94AEEA47}" destId="{80DCF778-B8EC-4EA3-9D5C-E2BF9308DCBB}" srcOrd="0" destOrd="0" presId="urn:microsoft.com/office/officeart/2005/8/layout/hList1"/>
    <dgm:cxn modelId="{C46342FF-8CBF-4811-8C5D-B7D6B87FB383}" srcId="{BD1C371B-7F83-4FC3-89AF-315B6EF97152}" destId="{9EF6530E-F58A-4549-9B2C-C2FE11F4DC47}" srcOrd="0" destOrd="0" parTransId="{DF89A8E0-F8F2-4C17-AB90-C0568B25F7BC}" sibTransId="{D666AEDE-3940-4110-97D3-837F9E978A7D}"/>
    <dgm:cxn modelId="{331AFA89-00B0-45C2-BCB9-33CDB74E2352}" type="presParOf" srcId="{7DC3335E-EB41-4F33-A2D4-55DE78FCEEA2}" destId="{A0698B3C-28F2-48FB-B3AD-567F1B05E61F}" srcOrd="0" destOrd="0" presId="urn:microsoft.com/office/officeart/2005/8/layout/hList1"/>
    <dgm:cxn modelId="{F7F0421C-386A-4CF7-A06A-DFBFB1E2360C}" type="presParOf" srcId="{A0698B3C-28F2-48FB-B3AD-567F1B05E61F}" destId="{5CCB04F8-3108-4A84-B908-B1A45CA9DECE}" srcOrd="0" destOrd="0" presId="urn:microsoft.com/office/officeart/2005/8/layout/hList1"/>
    <dgm:cxn modelId="{6400A167-61A4-4674-B339-1AE3C0B31AD8}" type="presParOf" srcId="{A0698B3C-28F2-48FB-B3AD-567F1B05E61F}" destId="{CC644395-78F3-4DB2-9C35-B5C981566B9A}" srcOrd="1" destOrd="0" presId="urn:microsoft.com/office/officeart/2005/8/layout/hList1"/>
    <dgm:cxn modelId="{719139CC-8611-47F3-835B-426A3094B9B1}" type="presParOf" srcId="{7DC3335E-EB41-4F33-A2D4-55DE78FCEEA2}" destId="{745218C5-7DCF-426F-A3F0-82F501987E21}" srcOrd="1" destOrd="0" presId="urn:microsoft.com/office/officeart/2005/8/layout/hList1"/>
    <dgm:cxn modelId="{6FDC8DDB-2BAE-4FA4-A3BA-043E92CFC161}" type="presParOf" srcId="{7DC3335E-EB41-4F33-A2D4-55DE78FCEEA2}" destId="{69ADA157-EFB8-4DC6-A62A-C80DEAAE936F}" srcOrd="2" destOrd="0" presId="urn:microsoft.com/office/officeart/2005/8/layout/hList1"/>
    <dgm:cxn modelId="{D9CD1F04-A12B-4EDB-BAC7-48C8CE9BEBD2}" type="presParOf" srcId="{69ADA157-EFB8-4DC6-A62A-C80DEAAE936F}" destId="{A8675C93-83D1-4CDB-9AD6-1B380C4D75FA}" srcOrd="0" destOrd="0" presId="urn:microsoft.com/office/officeart/2005/8/layout/hList1"/>
    <dgm:cxn modelId="{F322AFD1-024E-47A2-8C63-0DB98D69565D}" type="presParOf" srcId="{69ADA157-EFB8-4DC6-A62A-C80DEAAE936F}" destId="{80DCF778-B8EC-4EA3-9D5C-E2BF9308DC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86F6E4-DAE8-4B7B-9B26-D795C0D73A8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D4E02A7C-D557-4067-B462-713534E9758F}">
      <dgm:prSet/>
      <dgm:spPr/>
      <dgm:t>
        <a:bodyPr/>
        <a:lstStyle/>
        <a:p>
          <a:r>
            <a:rPr lang="en-US"/>
            <a:t>Commonality of bed-sharing</a:t>
          </a:r>
        </a:p>
      </dgm:t>
    </dgm:pt>
    <dgm:pt modelId="{0D947B34-EF27-4518-8914-6DE71AE541AC}" type="parTrans" cxnId="{6543E503-8193-437B-B8E0-E0DC587276D6}">
      <dgm:prSet/>
      <dgm:spPr/>
      <dgm:t>
        <a:bodyPr/>
        <a:lstStyle/>
        <a:p>
          <a:endParaRPr lang="en-US"/>
        </a:p>
      </dgm:t>
    </dgm:pt>
    <dgm:pt modelId="{F7F1CAC6-512E-4668-AF32-0824C747145C}" type="sibTrans" cxnId="{6543E503-8193-437B-B8E0-E0DC587276D6}">
      <dgm:prSet/>
      <dgm:spPr/>
      <dgm:t>
        <a:bodyPr/>
        <a:lstStyle/>
        <a:p>
          <a:endParaRPr lang="en-US"/>
        </a:p>
      </dgm:t>
    </dgm:pt>
    <dgm:pt modelId="{A681634E-C30A-4824-ADE9-FB0E64D5471E}">
      <dgm:prSet/>
      <dgm:spPr/>
      <dgm:t>
        <a:bodyPr/>
        <a:lstStyle/>
        <a:p>
          <a:r>
            <a:rPr lang="en-US"/>
            <a:t>Concerns about infant temperature</a:t>
          </a:r>
        </a:p>
      </dgm:t>
    </dgm:pt>
    <dgm:pt modelId="{1D9B7EB5-351A-4F8C-A572-2978B4E467A2}" type="parTrans" cxnId="{DAE7ECC7-836A-4880-B9CE-CFFE0EC85550}">
      <dgm:prSet/>
      <dgm:spPr/>
      <dgm:t>
        <a:bodyPr/>
        <a:lstStyle/>
        <a:p>
          <a:endParaRPr lang="en-US"/>
        </a:p>
      </dgm:t>
    </dgm:pt>
    <dgm:pt modelId="{C6782AC3-10E2-4EC3-93E1-BB23389BF930}" type="sibTrans" cxnId="{DAE7ECC7-836A-4880-B9CE-CFFE0EC85550}">
      <dgm:prSet/>
      <dgm:spPr/>
      <dgm:t>
        <a:bodyPr/>
        <a:lstStyle/>
        <a:p>
          <a:endParaRPr lang="en-US"/>
        </a:p>
      </dgm:t>
    </dgm:pt>
    <dgm:pt modelId="{60BD60E2-25FA-408D-AE8D-AA28C7959850}">
      <dgm:prSet/>
      <dgm:spPr/>
      <dgm:t>
        <a:bodyPr/>
        <a:lstStyle/>
        <a:p>
          <a:pPr>
            <a:buNone/>
          </a:pPr>
          <a:r>
            <a:rPr lang="en-US" dirty="0"/>
            <a:t>Can lead to overdressing or overheating</a:t>
          </a:r>
        </a:p>
      </dgm:t>
    </dgm:pt>
    <dgm:pt modelId="{30A84E81-BF1A-4C9B-88EC-DA214D727CEB}" type="parTrans" cxnId="{976C0C98-A846-45D4-B63B-CCD298B85FCA}">
      <dgm:prSet/>
      <dgm:spPr/>
      <dgm:t>
        <a:bodyPr/>
        <a:lstStyle/>
        <a:p>
          <a:endParaRPr lang="en-US"/>
        </a:p>
      </dgm:t>
    </dgm:pt>
    <dgm:pt modelId="{CAAAC6F7-2AE7-4703-A47C-2921A75BBE38}" type="sibTrans" cxnId="{976C0C98-A846-45D4-B63B-CCD298B85FCA}">
      <dgm:prSet/>
      <dgm:spPr/>
      <dgm:t>
        <a:bodyPr/>
        <a:lstStyle/>
        <a:p>
          <a:endParaRPr lang="en-US"/>
        </a:p>
      </dgm:t>
    </dgm:pt>
    <dgm:pt modelId="{DDE45089-7F28-4B4C-A0CF-BBC0BD06D179}">
      <dgm:prSet/>
      <dgm:spPr/>
      <dgm:t>
        <a:bodyPr/>
        <a:lstStyle/>
        <a:p>
          <a:r>
            <a:rPr lang="en-US"/>
            <a:t>Sources of knowledge </a:t>
          </a:r>
        </a:p>
      </dgm:t>
    </dgm:pt>
    <dgm:pt modelId="{B9B0F57A-EF6E-4AD7-9095-8337A4B04B61}" type="parTrans" cxnId="{438E2390-2AC5-4E34-9DBB-49DA01FAC10A}">
      <dgm:prSet/>
      <dgm:spPr/>
      <dgm:t>
        <a:bodyPr/>
        <a:lstStyle/>
        <a:p>
          <a:endParaRPr lang="en-US"/>
        </a:p>
      </dgm:t>
    </dgm:pt>
    <dgm:pt modelId="{D5311DBA-A7DD-4B54-A789-2DFA8C5D63D7}" type="sibTrans" cxnId="{438E2390-2AC5-4E34-9DBB-49DA01FAC10A}">
      <dgm:prSet/>
      <dgm:spPr/>
      <dgm:t>
        <a:bodyPr/>
        <a:lstStyle/>
        <a:p>
          <a:endParaRPr lang="en-US"/>
        </a:p>
      </dgm:t>
    </dgm:pt>
    <dgm:pt modelId="{892DC23F-77FC-4991-8D32-D27C02E972F3}">
      <dgm:prSet/>
      <dgm:spPr/>
      <dgm:t>
        <a:bodyPr/>
        <a:lstStyle/>
        <a:p>
          <a:pPr>
            <a:buNone/>
          </a:pPr>
          <a:r>
            <a:rPr lang="en-US" dirty="0"/>
            <a:t>Internal sources vs. external sources</a:t>
          </a:r>
        </a:p>
      </dgm:t>
    </dgm:pt>
    <dgm:pt modelId="{9DFA9E14-4AFC-4453-B384-540FBDAFD795}" type="parTrans" cxnId="{D6BA91F7-5E49-4124-B1E5-55AB1C34C6EC}">
      <dgm:prSet/>
      <dgm:spPr/>
      <dgm:t>
        <a:bodyPr/>
        <a:lstStyle/>
        <a:p>
          <a:endParaRPr lang="en-US"/>
        </a:p>
      </dgm:t>
    </dgm:pt>
    <dgm:pt modelId="{E853F78E-FEEA-490F-AFFB-1457ABA64909}" type="sibTrans" cxnId="{D6BA91F7-5E49-4124-B1E5-55AB1C34C6EC}">
      <dgm:prSet/>
      <dgm:spPr/>
      <dgm:t>
        <a:bodyPr/>
        <a:lstStyle/>
        <a:p>
          <a:endParaRPr lang="en-US"/>
        </a:p>
      </dgm:t>
    </dgm:pt>
    <dgm:pt modelId="{E1C9F716-3495-490A-96DA-D70D671D5AEB}">
      <dgm:prSet/>
      <dgm:spPr/>
      <dgm:t>
        <a:bodyPr/>
        <a:lstStyle/>
        <a:p>
          <a:r>
            <a:rPr lang="en-US"/>
            <a:t>Social determinants</a:t>
          </a:r>
        </a:p>
      </dgm:t>
    </dgm:pt>
    <dgm:pt modelId="{24268E85-3916-4848-B91D-6DF2ACCE57A2}" type="parTrans" cxnId="{BF60D74C-09E6-4FB2-B69B-57347BD0929F}">
      <dgm:prSet/>
      <dgm:spPr/>
      <dgm:t>
        <a:bodyPr/>
        <a:lstStyle/>
        <a:p>
          <a:endParaRPr lang="en-US"/>
        </a:p>
      </dgm:t>
    </dgm:pt>
    <dgm:pt modelId="{1A8964D7-F453-4EE9-9043-1C41B31A06FB}" type="sibTrans" cxnId="{BF60D74C-09E6-4FB2-B69B-57347BD0929F}">
      <dgm:prSet/>
      <dgm:spPr/>
      <dgm:t>
        <a:bodyPr/>
        <a:lstStyle/>
        <a:p>
          <a:endParaRPr lang="en-US"/>
        </a:p>
      </dgm:t>
    </dgm:pt>
    <dgm:pt modelId="{58C69992-4433-4256-88A2-6B5F3CF8D848}">
      <dgm:prSet/>
      <dgm:spPr/>
      <dgm:t>
        <a:bodyPr/>
        <a:lstStyle/>
        <a:p>
          <a:pPr>
            <a:buNone/>
          </a:pPr>
          <a:r>
            <a:rPr lang="en-US" dirty="0"/>
            <a:t>Socio-economic status, breast-feeding rates, ability to afford safe sleeping surface</a:t>
          </a:r>
        </a:p>
      </dgm:t>
    </dgm:pt>
    <dgm:pt modelId="{22678577-AF4A-420A-A6B1-B48A6B3D5C0A}" type="parTrans" cxnId="{56CA4261-4911-4F91-9E27-C148835BBAFF}">
      <dgm:prSet/>
      <dgm:spPr/>
      <dgm:t>
        <a:bodyPr/>
        <a:lstStyle/>
        <a:p>
          <a:endParaRPr lang="en-US"/>
        </a:p>
      </dgm:t>
    </dgm:pt>
    <dgm:pt modelId="{DC15E17B-482D-4014-8CE4-657C996D5B77}" type="sibTrans" cxnId="{56CA4261-4911-4F91-9E27-C148835BBAFF}">
      <dgm:prSet/>
      <dgm:spPr/>
      <dgm:t>
        <a:bodyPr/>
        <a:lstStyle/>
        <a:p>
          <a:endParaRPr lang="en-US"/>
        </a:p>
      </dgm:t>
    </dgm:pt>
    <dgm:pt modelId="{F3DB62B4-E2F7-4922-82D8-095958E6C83C}" type="pres">
      <dgm:prSet presAssocID="{7986F6E4-DAE8-4B7B-9B26-D795C0D73A8B}" presName="linear" presStyleCnt="0">
        <dgm:presLayoutVars>
          <dgm:dir/>
          <dgm:animLvl val="lvl"/>
          <dgm:resizeHandles val="exact"/>
        </dgm:presLayoutVars>
      </dgm:prSet>
      <dgm:spPr/>
    </dgm:pt>
    <dgm:pt modelId="{D8DE58BB-1C9A-413F-8795-97E0DD6497A7}" type="pres">
      <dgm:prSet presAssocID="{D4E02A7C-D557-4067-B462-713534E9758F}" presName="parentLin" presStyleCnt="0"/>
      <dgm:spPr/>
    </dgm:pt>
    <dgm:pt modelId="{15C58392-38F0-4063-BD68-2C992E4E6C0B}" type="pres">
      <dgm:prSet presAssocID="{D4E02A7C-D557-4067-B462-713534E9758F}" presName="parentLeftMargin" presStyleLbl="node1" presStyleIdx="0" presStyleCnt="4"/>
      <dgm:spPr/>
    </dgm:pt>
    <dgm:pt modelId="{0E757B67-64DB-4466-9B5D-A6FFE550F44B}" type="pres">
      <dgm:prSet presAssocID="{D4E02A7C-D557-4067-B462-713534E9758F}" presName="parentText" presStyleLbl="node1" presStyleIdx="0" presStyleCnt="4">
        <dgm:presLayoutVars>
          <dgm:chMax val="0"/>
          <dgm:bulletEnabled val="1"/>
        </dgm:presLayoutVars>
      </dgm:prSet>
      <dgm:spPr/>
    </dgm:pt>
    <dgm:pt modelId="{0EFECE13-49F3-45C4-BB1B-D226740FCE8D}" type="pres">
      <dgm:prSet presAssocID="{D4E02A7C-D557-4067-B462-713534E9758F}" presName="negativeSpace" presStyleCnt="0"/>
      <dgm:spPr/>
    </dgm:pt>
    <dgm:pt modelId="{61EBFFE0-5BAD-4036-889F-E8604C9F7CF6}" type="pres">
      <dgm:prSet presAssocID="{D4E02A7C-D557-4067-B462-713534E9758F}" presName="childText" presStyleLbl="conFgAcc1" presStyleIdx="0" presStyleCnt="4">
        <dgm:presLayoutVars>
          <dgm:bulletEnabled val="1"/>
        </dgm:presLayoutVars>
      </dgm:prSet>
      <dgm:spPr/>
    </dgm:pt>
    <dgm:pt modelId="{23E085EB-3128-4432-8E52-567D30DA4DC4}" type="pres">
      <dgm:prSet presAssocID="{F7F1CAC6-512E-4668-AF32-0824C747145C}" presName="spaceBetweenRectangles" presStyleCnt="0"/>
      <dgm:spPr/>
    </dgm:pt>
    <dgm:pt modelId="{B3969EA7-20D6-4DE4-A984-395066B133BD}" type="pres">
      <dgm:prSet presAssocID="{A681634E-C30A-4824-ADE9-FB0E64D5471E}" presName="parentLin" presStyleCnt="0"/>
      <dgm:spPr/>
    </dgm:pt>
    <dgm:pt modelId="{20FA8509-E443-4DB8-A398-761F97C35A5A}" type="pres">
      <dgm:prSet presAssocID="{A681634E-C30A-4824-ADE9-FB0E64D5471E}" presName="parentLeftMargin" presStyleLbl="node1" presStyleIdx="0" presStyleCnt="4"/>
      <dgm:spPr/>
    </dgm:pt>
    <dgm:pt modelId="{256D1CBC-ED88-4FB7-BECF-0ED96247BEEA}" type="pres">
      <dgm:prSet presAssocID="{A681634E-C30A-4824-ADE9-FB0E64D5471E}" presName="parentText" presStyleLbl="node1" presStyleIdx="1" presStyleCnt="4">
        <dgm:presLayoutVars>
          <dgm:chMax val="0"/>
          <dgm:bulletEnabled val="1"/>
        </dgm:presLayoutVars>
      </dgm:prSet>
      <dgm:spPr/>
    </dgm:pt>
    <dgm:pt modelId="{38700790-8FD3-456A-8ACA-988B1EFA85B8}" type="pres">
      <dgm:prSet presAssocID="{A681634E-C30A-4824-ADE9-FB0E64D5471E}" presName="negativeSpace" presStyleCnt="0"/>
      <dgm:spPr/>
    </dgm:pt>
    <dgm:pt modelId="{7DB6309F-FA35-4C8F-ACCC-4C9AADBD08F3}" type="pres">
      <dgm:prSet presAssocID="{A681634E-C30A-4824-ADE9-FB0E64D5471E}" presName="childText" presStyleLbl="conFgAcc1" presStyleIdx="1" presStyleCnt="4">
        <dgm:presLayoutVars>
          <dgm:bulletEnabled val="1"/>
        </dgm:presLayoutVars>
      </dgm:prSet>
      <dgm:spPr/>
    </dgm:pt>
    <dgm:pt modelId="{1B172470-B742-4DCB-81ED-2EF85199BB2A}" type="pres">
      <dgm:prSet presAssocID="{C6782AC3-10E2-4EC3-93E1-BB23389BF930}" presName="spaceBetweenRectangles" presStyleCnt="0"/>
      <dgm:spPr/>
    </dgm:pt>
    <dgm:pt modelId="{B2B2CAC1-4CD2-4061-8C4D-549EE598D880}" type="pres">
      <dgm:prSet presAssocID="{DDE45089-7F28-4B4C-A0CF-BBC0BD06D179}" presName="parentLin" presStyleCnt="0"/>
      <dgm:spPr/>
    </dgm:pt>
    <dgm:pt modelId="{19707C12-EBF4-4E2E-B0D8-2BB65A2A8092}" type="pres">
      <dgm:prSet presAssocID="{DDE45089-7F28-4B4C-A0CF-BBC0BD06D179}" presName="parentLeftMargin" presStyleLbl="node1" presStyleIdx="1" presStyleCnt="4"/>
      <dgm:spPr/>
    </dgm:pt>
    <dgm:pt modelId="{73031942-6EE6-4669-83A5-3EB7C1CC696D}" type="pres">
      <dgm:prSet presAssocID="{DDE45089-7F28-4B4C-A0CF-BBC0BD06D179}" presName="parentText" presStyleLbl="node1" presStyleIdx="2" presStyleCnt="4">
        <dgm:presLayoutVars>
          <dgm:chMax val="0"/>
          <dgm:bulletEnabled val="1"/>
        </dgm:presLayoutVars>
      </dgm:prSet>
      <dgm:spPr/>
    </dgm:pt>
    <dgm:pt modelId="{C325D2C1-3ABD-4F52-946E-3A04C638C995}" type="pres">
      <dgm:prSet presAssocID="{DDE45089-7F28-4B4C-A0CF-BBC0BD06D179}" presName="negativeSpace" presStyleCnt="0"/>
      <dgm:spPr/>
    </dgm:pt>
    <dgm:pt modelId="{2F5BC05E-518C-4B48-BA4C-5E7F11ABAFA3}" type="pres">
      <dgm:prSet presAssocID="{DDE45089-7F28-4B4C-A0CF-BBC0BD06D179}" presName="childText" presStyleLbl="conFgAcc1" presStyleIdx="2" presStyleCnt="4">
        <dgm:presLayoutVars>
          <dgm:bulletEnabled val="1"/>
        </dgm:presLayoutVars>
      </dgm:prSet>
      <dgm:spPr/>
    </dgm:pt>
    <dgm:pt modelId="{244816EA-EE67-4DC3-98FB-BDEF30CC93EE}" type="pres">
      <dgm:prSet presAssocID="{D5311DBA-A7DD-4B54-A789-2DFA8C5D63D7}" presName="spaceBetweenRectangles" presStyleCnt="0"/>
      <dgm:spPr/>
    </dgm:pt>
    <dgm:pt modelId="{A16CEB08-B133-4827-AFC5-1A6B20E7BA8C}" type="pres">
      <dgm:prSet presAssocID="{E1C9F716-3495-490A-96DA-D70D671D5AEB}" presName="parentLin" presStyleCnt="0"/>
      <dgm:spPr/>
    </dgm:pt>
    <dgm:pt modelId="{F94A6391-B058-4796-BCE5-DEEA7EF10203}" type="pres">
      <dgm:prSet presAssocID="{E1C9F716-3495-490A-96DA-D70D671D5AEB}" presName="parentLeftMargin" presStyleLbl="node1" presStyleIdx="2" presStyleCnt="4"/>
      <dgm:spPr/>
    </dgm:pt>
    <dgm:pt modelId="{BB5F9EEA-C138-4908-91D1-0217DDE57375}" type="pres">
      <dgm:prSet presAssocID="{E1C9F716-3495-490A-96DA-D70D671D5AEB}" presName="parentText" presStyleLbl="node1" presStyleIdx="3" presStyleCnt="4">
        <dgm:presLayoutVars>
          <dgm:chMax val="0"/>
          <dgm:bulletEnabled val="1"/>
        </dgm:presLayoutVars>
      </dgm:prSet>
      <dgm:spPr/>
    </dgm:pt>
    <dgm:pt modelId="{77676985-2F0C-44D8-BD0A-C9A877BF425E}" type="pres">
      <dgm:prSet presAssocID="{E1C9F716-3495-490A-96DA-D70D671D5AEB}" presName="negativeSpace" presStyleCnt="0"/>
      <dgm:spPr/>
    </dgm:pt>
    <dgm:pt modelId="{637D2575-C657-4B12-8533-077A94BF8BCA}" type="pres">
      <dgm:prSet presAssocID="{E1C9F716-3495-490A-96DA-D70D671D5AEB}" presName="childText" presStyleLbl="conFgAcc1" presStyleIdx="3" presStyleCnt="4">
        <dgm:presLayoutVars>
          <dgm:bulletEnabled val="1"/>
        </dgm:presLayoutVars>
      </dgm:prSet>
      <dgm:spPr/>
    </dgm:pt>
  </dgm:ptLst>
  <dgm:cxnLst>
    <dgm:cxn modelId="{6543E503-8193-437B-B8E0-E0DC587276D6}" srcId="{7986F6E4-DAE8-4B7B-9B26-D795C0D73A8B}" destId="{D4E02A7C-D557-4067-B462-713534E9758F}" srcOrd="0" destOrd="0" parTransId="{0D947B34-EF27-4518-8914-6DE71AE541AC}" sibTransId="{F7F1CAC6-512E-4668-AF32-0824C747145C}"/>
    <dgm:cxn modelId="{0FB3F10B-3F48-4CD5-AC42-3AF362BD5632}" type="presOf" srcId="{E1C9F716-3495-490A-96DA-D70D671D5AEB}" destId="{F94A6391-B058-4796-BCE5-DEEA7EF10203}" srcOrd="0" destOrd="0" presId="urn:microsoft.com/office/officeart/2005/8/layout/list1"/>
    <dgm:cxn modelId="{7D6BD133-0B97-46CF-A410-CF25000B8A08}" type="presOf" srcId="{7986F6E4-DAE8-4B7B-9B26-D795C0D73A8B}" destId="{F3DB62B4-E2F7-4922-82D8-095958E6C83C}" srcOrd="0" destOrd="0" presId="urn:microsoft.com/office/officeart/2005/8/layout/list1"/>
    <dgm:cxn modelId="{56CA4261-4911-4F91-9E27-C148835BBAFF}" srcId="{E1C9F716-3495-490A-96DA-D70D671D5AEB}" destId="{58C69992-4433-4256-88A2-6B5F3CF8D848}" srcOrd="0" destOrd="0" parTransId="{22678577-AF4A-420A-A6B1-B48A6B3D5C0A}" sibTransId="{DC15E17B-482D-4014-8CE4-657C996D5B77}"/>
    <dgm:cxn modelId="{D271D368-56A8-401A-95D8-E3183A3E9CEA}" type="presOf" srcId="{A681634E-C30A-4824-ADE9-FB0E64D5471E}" destId="{20FA8509-E443-4DB8-A398-761F97C35A5A}" srcOrd="0" destOrd="0" presId="urn:microsoft.com/office/officeart/2005/8/layout/list1"/>
    <dgm:cxn modelId="{BF60D74C-09E6-4FB2-B69B-57347BD0929F}" srcId="{7986F6E4-DAE8-4B7B-9B26-D795C0D73A8B}" destId="{E1C9F716-3495-490A-96DA-D70D671D5AEB}" srcOrd="3" destOrd="0" parTransId="{24268E85-3916-4848-B91D-6DF2ACCE57A2}" sibTransId="{1A8964D7-F453-4EE9-9043-1C41B31A06FB}"/>
    <dgm:cxn modelId="{6D480052-B394-408A-A374-5E8F298C201C}" type="presOf" srcId="{58C69992-4433-4256-88A2-6B5F3CF8D848}" destId="{637D2575-C657-4B12-8533-077A94BF8BCA}" srcOrd="0" destOrd="0" presId="urn:microsoft.com/office/officeart/2005/8/layout/list1"/>
    <dgm:cxn modelId="{CAEDE955-5E9A-434A-B5E7-45EE06883D40}" type="presOf" srcId="{60BD60E2-25FA-408D-AE8D-AA28C7959850}" destId="{7DB6309F-FA35-4C8F-ACCC-4C9AADBD08F3}" srcOrd="0" destOrd="0" presId="urn:microsoft.com/office/officeart/2005/8/layout/list1"/>
    <dgm:cxn modelId="{438E2390-2AC5-4E34-9DBB-49DA01FAC10A}" srcId="{7986F6E4-DAE8-4B7B-9B26-D795C0D73A8B}" destId="{DDE45089-7F28-4B4C-A0CF-BBC0BD06D179}" srcOrd="2" destOrd="0" parTransId="{B9B0F57A-EF6E-4AD7-9095-8337A4B04B61}" sibTransId="{D5311DBA-A7DD-4B54-A789-2DFA8C5D63D7}"/>
    <dgm:cxn modelId="{FE508E94-74D2-497E-A1E6-88F0B2835B0C}" type="presOf" srcId="{DDE45089-7F28-4B4C-A0CF-BBC0BD06D179}" destId="{19707C12-EBF4-4E2E-B0D8-2BB65A2A8092}" srcOrd="0" destOrd="0" presId="urn:microsoft.com/office/officeart/2005/8/layout/list1"/>
    <dgm:cxn modelId="{A4FCF196-C566-4481-A643-CE06FF03AEA7}" type="presOf" srcId="{DDE45089-7F28-4B4C-A0CF-BBC0BD06D179}" destId="{73031942-6EE6-4669-83A5-3EB7C1CC696D}" srcOrd="1" destOrd="0" presId="urn:microsoft.com/office/officeart/2005/8/layout/list1"/>
    <dgm:cxn modelId="{976C0C98-A846-45D4-B63B-CCD298B85FCA}" srcId="{A681634E-C30A-4824-ADE9-FB0E64D5471E}" destId="{60BD60E2-25FA-408D-AE8D-AA28C7959850}" srcOrd="0" destOrd="0" parTransId="{30A84E81-BF1A-4C9B-88EC-DA214D727CEB}" sibTransId="{CAAAC6F7-2AE7-4703-A47C-2921A75BBE38}"/>
    <dgm:cxn modelId="{D4973B99-3C90-4B15-98C1-776BFDA4619B}" type="presOf" srcId="{D4E02A7C-D557-4067-B462-713534E9758F}" destId="{0E757B67-64DB-4466-9B5D-A6FFE550F44B}" srcOrd="1" destOrd="0" presId="urn:microsoft.com/office/officeart/2005/8/layout/list1"/>
    <dgm:cxn modelId="{03E3989A-FCA4-465D-BDAA-D0725B9EDBCF}" type="presOf" srcId="{D4E02A7C-D557-4067-B462-713534E9758F}" destId="{15C58392-38F0-4063-BD68-2C992E4E6C0B}" srcOrd="0" destOrd="0" presId="urn:microsoft.com/office/officeart/2005/8/layout/list1"/>
    <dgm:cxn modelId="{ECC649B3-87E7-4545-822D-D1A47376813A}" type="presOf" srcId="{A681634E-C30A-4824-ADE9-FB0E64D5471E}" destId="{256D1CBC-ED88-4FB7-BECF-0ED96247BEEA}" srcOrd="1" destOrd="0" presId="urn:microsoft.com/office/officeart/2005/8/layout/list1"/>
    <dgm:cxn modelId="{DAE7ECC7-836A-4880-B9CE-CFFE0EC85550}" srcId="{7986F6E4-DAE8-4B7B-9B26-D795C0D73A8B}" destId="{A681634E-C30A-4824-ADE9-FB0E64D5471E}" srcOrd="1" destOrd="0" parTransId="{1D9B7EB5-351A-4F8C-A572-2978B4E467A2}" sibTransId="{C6782AC3-10E2-4EC3-93E1-BB23389BF930}"/>
    <dgm:cxn modelId="{7810FFCB-3142-4973-8712-B5B3FA6B82FE}" type="presOf" srcId="{892DC23F-77FC-4991-8D32-D27C02E972F3}" destId="{2F5BC05E-518C-4B48-BA4C-5E7F11ABAFA3}" srcOrd="0" destOrd="0" presId="urn:microsoft.com/office/officeart/2005/8/layout/list1"/>
    <dgm:cxn modelId="{D6BA91F7-5E49-4124-B1E5-55AB1C34C6EC}" srcId="{DDE45089-7F28-4B4C-A0CF-BBC0BD06D179}" destId="{892DC23F-77FC-4991-8D32-D27C02E972F3}" srcOrd="0" destOrd="0" parTransId="{9DFA9E14-4AFC-4453-B384-540FBDAFD795}" sibTransId="{E853F78E-FEEA-490F-AFFB-1457ABA64909}"/>
    <dgm:cxn modelId="{DD3FC3FD-AB62-4D27-A1F3-6F9D6611B834}" type="presOf" srcId="{E1C9F716-3495-490A-96DA-D70D671D5AEB}" destId="{BB5F9EEA-C138-4908-91D1-0217DDE57375}" srcOrd="1" destOrd="0" presId="urn:microsoft.com/office/officeart/2005/8/layout/list1"/>
    <dgm:cxn modelId="{C0E08611-4542-48BE-856F-A26167F14058}" type="presParOf" srcId="{F3DB62B4-E2F7-4922-82D8-095958E6C83C}" destId="{D8DE58BB-1C9A-413F-8795-97E0DD6497A7}" srcOrd="0" destOrd="0" presId="urn:microsoft.com/office/officeart/2005/8/layout/list1"/>
    <dgm:cxn modelId="{F64D0EEE-34C1-4438-A90B-B04FA50A70B8}" type="presParOf" srcId="{D8DE58BB-1C9A-413F-8795-97E0DD6497A7}" destId="{15C58392-38F0-4063-BD68-2C992E4E6C0B}" srcOrd="0" destOrd="0" presId="urn:microsoft.com/office/officeart/2005/8/layout/list1"/>
    <dgm:cxn modelId="{0514C305-BCC8-4298-B9BF-84815E65149B}" type="presParOf" srcId="{D8DE58BB-1C9A-413F-8795-97E0DD6497A7}" destId="{0E757B67-64DB-4466-9B5D-A6FFE550F44B}" srcOrd="1" destOrd="0" presId="urn:microsoft.com/office/officeart/2005/8/layout/list1"/>
    <dgm:cxn modelId="{518FE836-D3E3-4522-B6CD-A0B3096AE520}" type="presParOf" srcId="{F3DB62B4-E2F7-4922-82D8-095958E6C83C}" destId="{0EFECE13-49F3-45C4-BB1B-D226740FCE8D}" srcOrd="1" destOrd="0" presId="urn:microsoft.com/office/officeart/2005/8/layout/list1"/>
    <dgm:cxn modelId="{30C831CD-8F11-4FFC-920D-C15768879760}" type="presParOf" srcId="{F3DB62B4-E2F7-4922-82D8-095958E6C83C}" destId="{61EBFFE0-5BAD-4036-889F-E8604C9F7CF6}" srcOrd="2" destOrd="0" presId="urn:microsoft.com/office/officeart/2005/8/layout/list1"/>
    <dgm:cxn modelId="{9F2F75C8-FACD-4F8D-A248-683F3E238F5C}" type="presParOf" srcId="{F3DB62B4-E2F7-4922-82D8-095958E6C83C}" destId="{23E085EB-3128-4432-8E52-567D30DA4DC4}" srcOrd="3" destOrd="0" presId="urn:microsoft.com/office/officeart/2005/8/layout/list1"/>
    <dgm:cxn modelId="{4DE6DA1C-082A-4C21-A243-F4C13360359A}" type="presParOf" srcId="{F3DB62B4-E2F7-4922-82D8-095958E6C83C}" destId="{B3969EA7-20D6-4DE4-A984-395066B133BD}" srcOrd="4" destOrd="0" presId="urn:microsoft.com/office/officeart/2005/8/layout/list1"/>
    <dgm:cxn modelId="{3E458CC2-261B-453C-ADA7-CB8E67E20BAF}" type="presParOf" srcId="{B3969EA7-20D6-4DE4-A984-395066B133BD}" destId="{20FA8509-E443-4DB8-A398-761F97C35A5A}" srcOrd="0" destOrd="0" presId="urn:microsoft.com/office/officeart/2005/8/layout/list1"/>
    <dgm:cxn modelId="{B083643D-F31B-44D3-914C-28EDD9BEA0F2}" type="presParOf" srcId="{B3969EA7-20D6-4DE4-A984-395066B133BD}" destId="{256D1CBC-ED88-4FB7-BECF-0ED96247BEEA}" srcOrd="1" destOrd="0" presId="urn:microsoft.com/office/officeart/2005/8/layout/list1"/>
    <dgm:cxn modelId="{1D7307DF-2B8F-4CA5-84AB-D34694691373}" type="presParOf" srcId="{F3DB62B4-E2F7-4922-82D8-095958E6C83C}" destId="{38700790-8FD3-456A-8ACA-988B1EFA85B8}" srcOrd="5" destOrd="0" presId="urn:microsoft.com/office/officeart/2005/8/layout/list1"/>
    <dgm:cxn modelId="{58E5D791-19A3-45D9-AAF4-ECC22886B70E}" type="presParOf" srcId="{F3DB62B4-E2F7-4922-82D8-095958E6C83C}" destId="{7DB6309F-FA35-4C8F-ACCC-4C9AADBD08F3}" srcOrd="6" destOrd="0" presId="urn:microsoft.com/office/officeart/2005/8/layout/list1"/>
    <dgm:cxn modelId="{EADEF0B6-7955-44C1-A8E7-54DBFCC37D6C}" type="presParOf" srcId="{F3DB62B4-E2F7-4922-82D8-095958E6C83C}" destId="{1B172470-B742-4DCB-81ED-2EF85199BB2A}" srcOrd="7" destOrd="0" presId="urn:microsoft.com/office/officeart/2005/8/layout/list1"/>
    <dgm:cxn modelId="{6A7324D7-6E74-4089-8545-C048E316EDDB}" type="presParOf" srcId="{F3DB62B4-E2F7-4922-82D8-095958E6C83C}" destId="{B2B2CAC1-4CD2-4061-8C4D-549EE598D880}" srcOrd="8" destOrd="0" presId="urn:microsoft.com/office/officeart/2005/8/layout/list1"/>
    <dgm:cxn modelId="{806E3640-FD40-4497-8FF4-BBEE2AB8283F}" type="presParOf" srcId="{B2B2CAC1-4CD2-4061-8C4D-549EE598D880}" destId="{19707C12-EBF4-4E2E-B0D8-2BB65A2A8092}" srcOrd="0" destOrd="0" presId="urn:microsoft.com/office/officeart/2005/8/layout/list1"/>
    <dgm:cxn modelId="{8B0FAF85-5459-4C48-B781-129E5AD191E9}" type="presParOf" srcId="{B2B2CAC1-4CD2-4061-8C4D-549EE598D880}" destId="{73031942-6EE6-4669-83A5-3EB7C1CC696D}" srcOrd="1" destOrd="0" presId="urn:microsoft.com/office/officeart/2005/8/layout/list1"/>
    <dgm:cxn modelId="{08F3B5A8-2B9A-466F-84C9-387AAB6A88C3}" type="presParOf" srcId="{F3DB62B4-E2F7-4922-82D8-095958E6C83C}" destId="{C325D2C1-3ABD-4F52-946E-3A04C638C995}" srcOrd="9" destOrd="0" presId="urn:microsoft.com/office/officeart/2005/8/layout/list1"/>
    <dgm:cxn modelId="{E1B4D7A2-9D58-4764-AB6C-A39F416BF6C5}" type="presParOf" srcId="{F3DB62B4-E2F7-4922-82D8-095958E6C83C}" destId="{2F5BC05E-518C-4B48-BA4C-5E7F11ABAFA3}" srcOrd="10" destOrd="0" presId="urn:microsoft.com/office/officeart/2005/8/layout/list1"/>
    <dgm:cxn modelId="{1BC83B40-EF1D-477C-B77D-9CBAEDD3646E}" type="presParOf" srcId="{F3DB62B4-E2F7-4922-82D8-095958E6C83C}" destId="{244816EA-EE67-4DC3-98FB-BDEF30CC93EE}" srcOrd="11" destOrd="0" presId="urn:microsoft.com/office/officeart/2005/8/layout/list1"/>
    <dgm:cxn modelId="{C6F310FC-E869-48CD-845D-FD9DCAD44C58}" type="presParOf" srcId="{F3DB62B4-E2F7-4922-82D8-095958E6C83C}" destId="{A16CEB08-B133-4827-AFC5-1A6B20E7BA8C}" srcOrd="12" destOrd="0" presId="urn:microsoft.com/office/officeart/2005/8/layout/list1"/>
    <dgm:cxn modelId="{003DD437-88D1-4E71-9CEB-144D5D010ADB}" type="presParOf" srcId="{A16CEB08-B133-4827-AFC5-1A6B20E7BA8C}" destId="{F94A6391-B058-4796-BCE5-DEEA7EF10203}" srcOrd="0" destOrd="0" presId="urn:microsoft.com/office/officeart/2005/8/layout/list1"/>
    <dgm:cxn modelId="{1538CF8F-1174-4C7D-80C9-B1D048E35ED6}" type="presParOf" srcId="{A16CEB08-B133-4827-AFC5-1A6B20E7BA8C}" destId="{BB5F9EEA-C138-4908-91D1-0217DDE57375}" srcOrd="1" destOrd="0" presId="urn:microsoft.com/office/officeart/2005/8/layout/list1"/>
    <dgm:cxn modelId="{C9E04C1E-4BD2-47B3-B826-9FED09834294}" type="presParOf" srcId="{F3DB62B4-E2F7-4922-82D8-095958E6C83C}" destId="{77676985-2F0C-44D8-BD0A-C9A877BF425E}" srcOrd="13" destOrd="0" presId="urn:microsoft.com/office/officeart/2005/8/layout/list1"/>
    <dgm:cxn modelId="{3A933F68-1F52-483B-A3D5-B08B39C62956}" type="presParOf" srcId="{F3DB62B4-E2F7-4922-82D8-095958E6C83C}" destId="{637D2575-C657-4B12-8533-077A94BF8BC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E89E9A-A5A9-4C58-ACEC-64427D9D7E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A7A1E90-3E8F-45A6-9225-DA212816506A}">
      <dgm:prSet/>
      <dgm:spPr/>
      <dgm:t>
        <a:bodyPr/>
        <a:lstStyle/>
        <a:p>
          <a:r>
            <a:rPr lang="en-US"/>
            <a:t>Shortcuts in the hospital can be those seen at home.</a:t>
          </a:r>
        </a:p>
      </dgm:t>
    </dgm:pt>
    <dgm:pt modelId="{9BE3CD08-B5A0-4BD9-B4EC-5F101938BE28}" type="parTrans" cxnId="{C4E8B61D-C96A-4648-8AE0-999456C0F939}">
      <dgm:prSet/>
      <dgm:spPr/>
      <dgm:t>
        <a:bodyPr/>
        <a:lstStyle/>
        <a:p>
          <a:endParaRPr lang="en-US"/>
        </a:p>
      </dgm:t>
    </dgm:pt>
    <dgm:pt modelId="{4188B91B-8AB4-4B28-9EAB-EA1DE0EA093F}" type="sibTrans" cxnId="{C4E8B61D-C96A-4648-8AE0-999456C0F939}">
      <dgm:prSet/>
      <dgm:spPr/>
      <dgm:t>
        <a:bodyPr/>
        <a:lstStyle/>
        <a:p>
          <a:endParaRPr lang="en-US"/>
        </a:p>
      </dgm:t>
    </dgm:pt>
    <dgm:pt modelId="{9995AC0D-BFB6-410F-8078-C445C171DEA1}">
      <dgm:prSet/>
      <dgm:spPr/>
      <dgm:t>
        <a:bodyPr/>
        <a:lstStyle/>
        <a:p>
          <a:r>
            <a:rPr lang="en-US"/>
            <a:t>Using extra blankets to maintain clean linen</a:t>
          </a:r>
        </a:p>
      </dgm:t>
    </dgm:pt>
    <dgm:pt modelId="{78639CA3-76B1-453D-BBE0-CB2C61C0CCB7}" type="parTrans" cxnId="{4E615436-F8E3-402F-9DDB-B6380C2E3322}">
      <dgm:prSet/>
      <dgm:spPr/>
      <dgm:t>
        <a:bodyPr/>
        <a:lstStyle/>
        <a:p>
          <a:endParaRPr lang="en-US"/>
        </a:p>
      </dgm:t>
    </dgm:pt>
    <dgm:pt modelId="{51B4B5C7-CD13-4D10-AC94-176A9FD16F1A}" type="sibTrans" cxnId="{4E615436-F8E3-402F-9DDB-B6380C2E3322}">
      <dgm:prSet/>
      <dgm:spPr/>
      <dgm:t>
        <a:bodyPr/>
        <a:lstStyle/>
        <a:p>
          <a:endParaRPr lang="en-US"/>
        </a:p>
      </dgm:t>
    </dgm:pt>
    <dgm:pt modelId="{37D4FD01-35FF-478D-A377-DDA4D52FC95B}">
      <dgm:prSet/>
      <dgm:spPr/>
      <dgm:t>
        <a:bodyPr/>
        <a:lstStyle/>
        <a:p>
          <a:r>
            <a:rPr lang="en-US"/>
            <a:t>Allowing sleep in an infant swing or prone</a:t>
          </a:r>
        </a:p>
      </dgm:t>
    </dgm:pt>
    <dgm:pt modelId="{3CCA34A7-731C-49A3-9EF0-765AB6DAFF82}" type="parTrans" cxnId="{16D0D04D-8EBD-4131-A0E7-00224135022D}">
      <dgm:prSet/>
      <dgm:spPr/>
      <dgm:t>
        <a:bodyPr/>
        <a:lstStyle/>
        <a:p>
          <a:endParaRPr lang="en-US"/>
        </a:p>
      </dgm:t>
    </dgm:pt>
    <dgm:pt modelId="{F7D5E4BE-1A82-478C-99B4-85F0B128D5CF}" type="sibTrans" cxnId="{16D0D04D-8EBD-4131-A0E7-00224135022D}">
      <dgm:prSet/>
      <dgm:spPr/>
      <dgm:t>
        <a:bodyPr/>
        <a:lstStyle/>
        <a:p>
          <a:endParaRPr lang="en-US"/>
        </a:p>
      </dgm:t>
    </dgm:pt>
    <dgm:pt modelId="{A507FD5B-1AB2-4BFF-B37C-D0657DAD2A2A}">
      <dgm:prSet/>
      <dgm:spPr/>
      <dgm:t>
        <a:bodyPr/>
        <a:lstStyle/>
        <a:p>
          <a:r>
            <a:rPr lang="en-US"/>
            <a:t>Use of stuffed animal pacifiers</a:t>
          </a:r>
        </a:p>
      </dgm:t>
    </dgm:pt>
    <dgm:pt modelId="{A1D5E448-3426-4F2F-A659-2B8DD3EDF760}" type="parTrans" cxnId="{F671624C-ED93-43A0-8E88-588C367F3FE9}">
      <dgm:prSet/>
      <dgm:spPr/>
      <dgm:t>
        <a:bodyPr/>
        <a:lstStyle/>
        <a:p>
          <a:endParaRPr lang="en-US"/>
        </a:p>
      </dgm:t>
    </dgm:pt>
    <dgm:pt modelId="{F54EED35-AAF0-42A1-B81E-B424FF3CD1BE}" type="sibTrans" cxnId="{F671624C-ED93-43A0-8E88-588C367F3FE9}">
      <dgm:prSet/>
      <dgm:spPr/>
      <dgm:t>
        <a:bodyPr/>
        <a:lstStyle/>
        <a:p>
          <a:endParaRPr lang="en-US"/>
        </a:p>
      </dgm:t>
    </dgm:pt>
    <dgm:pt modelId="{69619C35-405F-450A-AAAA-C71A1C697FC6}">
      <dgm:prSet/>
      <dgm:spPr/>
      <dgm:t>
        <a:bodyPr/>
        <a:lstStyle/>
        <a:p>
          <a:r>
            <a:rPr lang="en-US"/>
            <a:t>Many of our nurses and providers have children or grandchildren</a:t>
          </a:r>
        </a:p>
      </dgm:t>
    </dgm:pt>
    <dgm:pt modelId="{308EEE9B-8D4C-4FC4-B7AC-A4FE3C5D842A}" type="parTrans" cxnId="{BF377ED0-41EE-427F-9BE1-57DF51F2832C}">
      <dgm:prSet/>
      <dgm:spPr/>
      <dgm:t>
        <a:bodyPr/>
        <a:lstStyle/>
        <a:p>
          <a:endParaRPr lang="en-US"/>
        </a:p>
      </dgm:t>
    </dgm:pt>
    <dgm:pt modelId="{07C86DF2-9301-479B-A919-58C69D8F1521}" type="sibTrans" cxnId="{BF377ED0-41EE-427F-9BE1-57DF51F2832C}">
      <dgm:prSet/>
      <dgm:spPr/>
      <dgm:t>
        <a:bodyPr/>
        <a:lstStyle/>
        <a:p>
          <a:endParaRPr lang="en-US"/>
        </a:p>
      </dgm:t>
    </dgm:pt>
    <dgm:pt modelId="{21E997C1-7BF5-4B1E-BD13-DE08423F35C1}">
      <dgm:prSet/>
      <dgm:spPr/>
      <dgm:t>
        <a:bodyPr/>
        <a:lstStyle/>
        <a:p>
          <a:r>
            <a:rPr lang="en-US"/>
            <a:t>Personal experiences from their own family</a:t>
          </a:r>
        </a:p>
      </dgm:t>
    </dgm:pt>
    <dgm:pt modelId="{E6B3E7E8-74EB-4271-A427-4E4711DD2CB5}" type="parTrans" cxnId="{73AE6A6B-0851-40E7-95A5-573851B8783F}">
      <dgm:prSet/>
      <dgm:spPr/>
      <dgm:t>
        <a:bodyPr/>
        <a:lstStyle/>
        <a:p>
          <a:endParaRPr lang="en-US"/>
        </a:p>
      </dgm:t>
    </dgm:pt>
    <dgm:pt modelId="{80492D51-086E-4D0F-8F7F-C89056136694}" type="sibTrans" cxnId="{73AE6A6B-0851-40E7-95A5-573851B8783F}">
      <dgm:prSet/>
      <dgm:spPr/>
      <dgm:t>
        <a:bodyPr/>
        <a:lstStyle/>
        <a:p>
          <a:endParaRPr lang="en-US"/>
        </a:p>
      </dgm:t>
    </dgm:pt>
    <dgm:pt modelId="{0F24DF57-DB26-43D5-8DB8-AADC1FAC85E0}">
      <dgm:prSet/>
      <dgm:spPr/>
      <dgm:t>
        <a:bodyPr/>
        <a:lstStyle/>
        <a:p>
          <a:r>
            <a:rPr lang="en-US"/>
            <a:t>Experiences from previous NICU families</a:t>
          </a:r>
        </a:p>
      </dgm:t>
    </dgm:pt>
    <dgm:pt modelId="{5020FB65-DDD6-407E-94BA-3B848D848235}" type="parTrans" cxnId="{CCCEE899-51BD-4EB9-8147-E42ADDDE3435}">
      <dgm:prSet/>
      <dgm:spPr/>
      <dgm:t>
        <a:bodyPr/>
        <a:lstStyle/>
        <a:p>
          <a:endParaRPr lang="en-US"/>
        </a:p>
      </dgm:t>
    </dgm:pt>
    <dgm:pt modelId="{FE5F0B57-C6BB-45ED-9D0C-B81EDF80ED73}" type="sibTrans" cxnId="{CCCEE899-51BD-4EB9-8147-E42ADDDE3435}">
      <dgm:prSet/>
      <dgm:spPr/>
      <dgm:t>
        <a:bodyPr/>
        <a:lstStyle/>
        <a:p>
          <a:endParaRPr lang="en-US"/>
        </a:p>
      </dgm:t>
    </dgm:pt>
    <dgm:pt modelId="{4187B71F-5D44-4A96-AEBD-380F4D8476E0}" type="pres">
      <dgm:prSet presAssocID="{F3E89E9A-A5A9-4C58-ACEC-64427D9D7EF4}" presName="linear" presStyleCnt="0">
        <dgm:presLayoutVars>
          <dgm:animLvl val="lvl"/>
          <dgm:resizeHandles val="exact"/>
        </dgm:presLayoutVars>
      </dgm:prSet>
      <dgm:spPr/>
    </dgm:pt>
    <dgm:pt modelId="{BE168537-B94E-4E13-B73B-DB269CBB7CC5}" type="pres">
      <dgm:prSet presAssocID="{7A7A1E90-3E8F-45A6-9225-DA212816506A}" presName="parentText" presStyleLbl="node1" presStyleIdx="0" presStyleCnt="2">
        <dgm:presLayoutVars>
          <dgm:chMax val="0"/>
          <dgm:bulletEnabled val="1"/>
        </dgm:presLayoutVars>
      </dgm:prSet>
      <dgm:spPr/>
    </dgm:pt>
    <dgm:pt modelId="{27DB2381-E16B-4027-84FF-1E1F84648FB5}" type="pres">
      <dgm:prSet presAssocID="{7A7A1E90-3E8F-45A6-9225-DA212816506A}" presName="childText" presStyleLbl="revTx" presStyleIdx="0" presStyleCnt="2">
        <dgm:presLayoutVars>
          <dgm:bulletEnabled val="1"/>
        </dgm:presLayoutVars>
      </dgm:prSet>
      <dgm:spPr/>
    </dgm:pt>
    <dgm:pt modelId="{F22572F5-A243-4961-A82A-FA7E91818ACB}" type="pres">
      <dgm:prSet presAssocID="{69619C35-405F-450A-AAAA-C71A1C697FC6}" presName="parentText" presStyleLbl="node1" presStyleIdx="1" presStyleCnt="2">
        <dgm:presLayoutVars>
          <dgm:chMax val="0"/>
          <dgm:bulletEnabled val="1"/>
        </dgm:presLayoutVars>
      </dgm:prSet>
      <dgm:spPr/>
    </dgm:pt>
    <dgm:pt modelId="{14F0F274-F32D-4AF1-88C1-72BCDC5FA578}" type="pres">
      <dgm:prSet presAssocID="{69619C35-405F-450A-AAAA-C71A1C697FC6}" presName="childText" presStyleLbl="revTx" presStyleIdx="1" presStyleCnt="2">
        <dgm:presLayoutVars>
          <dgm:bulletEnabled val="1"/>
        </dgm:presLayoutVars>
      </dgm:prSet>
      <dgm:spPr/>
    </dgm:pt>
  </dgm:ptLst>
  <dgm:cxnLst>
    <dgm:cxn modelId="{3C24DD06-1AF5-4F52-B4BF-9AA4FB4747B6}" type="presOf" srcId="{7A7A1E90-3E8F-45A6-9225-DA212816506A}" destId="{BE168537-B94E-4E13-B73B-DB269CBB7CC5}" srcOrd="0" destOrd="0" presId="urn:microsoft.com/office/officeart/2005/8/layout/vList2"/>
    <dgm:cxn modelId="{C4E8B61D-C96A-4648-8AE0-999456C0F939}" srcId="{F3E89E9A-A5A9-4C58-ACEC-64427D9D7EF4}" destId="{7A7A1E90-3E8F-45A6-9225-DA212816506A}" srcOrd="0" destOrd="0" parTransId="{9BE3CD08-B5A0-4BD9-B4EC-5F101938BE28}" sibTransId="{4188B91B-8AB4-4B28-9EAB-EA1DE0EA093F}"/>
    <dgm:cxn modelId="{FE168C2B-C0FD-43D7-A6F4-A2CA34B22FAA}" type="presOf" srcId="{F3E89E9A-A5A9-4C58-ACEC-64427D9D7EF4}" destId="{4187B71F-5D44-4A96-AEBD-380F4D8476E0}" srcOrd="0" destOrd="0" presId="urn:microsoft.com/office/officeart/2005/8/layout/vList2"/>
    <dgm:cxn modelId="{4E615436-F8E3-402F-9DDB-B6380C2E3322}" srcId="{7A7A1E90-3E8F-45A6-9225-DA212816506A}" destId="{9995AC0D-BFB6-410F-8078-C445C171DEA1}" srcOrd="0" destOrd="0" parTransId="{78639CA3-76B1-453D-BBE0-CB2C61C0CCB7}" sibTransId="{51B4B5C7-CD13-4D10-AC94-176A9FD16F1A}"/>
    <dgm:cxn modelId="{5193F869-3695-498B-ABC8-53932E2CCA71}" type="presOf" srcId="{37D4FD01-35FF-478D-A377-DDA4D52FC95B}" destId="{27DB2381-E16B-4027-84FF-1E1F84648FB5}" srcOrd="0" destOrd="1" presId="urn:microsoft.com/office/officeart/2005/8/layout/vList2"/>
    <dgm:cxn modelId="{73AE6A6B-0851-40E7-95A5-573851B8783F}" srcId="{69619C35-405F-450A-AAAA-C71A1C697FC6}" destId="{21E997C1-7BF5-4B1E-BD13-DE08423F35C1}" srcOrd="0" destOrd="0" parTransId="{E6B3E7E8-74EB-4271-A427-4E4711DD2CB5}" sibTransId="{80492D51-086E-4D0F-8F7F-C89056136694}"/>
    <dgm:cxn modelId="{F671624C-ED93-43A0-8E88-588C367F3FE9}" srcId="{7A7A1E90-3E8F-45A6-9225-DA212816506A}" destId="{A507FD5B-1AB2-4BFF-B37C-D0657DAD2A2A}" srcOrd="2" destOrd="0" parTransId="{A1D5E448-3426-4F2F-A659-2B8DD3EDF760}" sibTransId="{F54EED35-AAF0-42A1-B81E-B424FF3CD1BE}"/>
    <dgm:cxn modelId="{16D0D04D-8EBD-4131-A0E7-00224135022D}" srcId="{7A7A1E90-3E8F-45A6-9225-DA212816506A}" destId="{37D4FD01-35FF-478D-A377-DDA4D52FC95B}" srcOrd="1" destOrd="0" parTransId="{3CCA34A7-731C-49A3-9EF0-765AB6DAFF82}" sibTransId="{F7D5E4BE-1A82-478C-99B4-85F0B128D5CF}"/>
    <dgm:cxn modelId="{0127AD77-6718-4011-B0E1-4DD6E07C31CA}" type="presOf" srcId="{9995AC0D-BFB6-410F-8078-C445C171DEA1}" destId="{27DB2381-E16B-4027-84FF-1E1F84648FB5}" srcOrd="0" destOrd="0" presId="urn:microsoft.com/office/officeart/2005/8/layout/vList2"/>
    <dgm:cxn modelId="{F24E5F7A-9326-49F7-A95D-4A1609CF732F}" type="presOf" srcId="{A507FD5B-1AB2-4BFF-B37C-D0657DAD2A2A}" destId="{27DB2381-E16B-4027-84FF-1E1F84648FB5}" srcOrd="0" destOrd="2" presId="urn:microsoft.com/office/officeart/2005/8/layout/vList2"/>
    <dgm:cxn modelId="{CCCEE899-51BD-4EB9-8147-E42ADDDE3435}" srcId="{69619C35-405F-450A-AAAA-C71A1C697FC6}" destId="{0F24DF57-DB26-43D5-8DB8-AADC1FAC85E0}" srcOrd="1" destOrd="0" parTransId="{5020FB65-DDD6-407E-94BA-3B848D848235}" sibTransId="{FE5F0B57-C6BB-45ED-9D0C-B81EDF80ED73}"/>
    <dgm:cxn modelId="{3E8D9BA9-343C-4E62-972B-56F0462D58D7}" type="presOf" srcId="{21E997C1-7BF5-4B1E-BD13-DE08423F35C1}" destId="{14F0F274-F32D-4AF1-88C1-72BCDC5FA578}" srcOrd="0" destOrd="0" presId="urn:microsoft.com/office/officeart/2005/8/layout/vList2"/>
    <dgm:cxn modelId="{EFB26AB8-B99B-423A-9221-78EFAF822786}" type="presOf" srcId="{0F24DF57-DB26-43D5-8DB8-AADC1FAC85E0}" destId="{14F0F274-F32D-4AF1-88C1-72BCDC5FA578}" srcOrd="0" destOrd="1" presId="urn:microsoft.com/office/officeart/2005/8/layout/vList2"/>
    <dgm:cxn modelId="{103BF7C6-679C-4DE0-AF77-3FB34C7985FD}" type="presOf" srcId="{69619C35-405F-450A-AAAA-C71A1C697FC6}" destId="{F22572F5-A243-4961-A82A-FA7E91818ACB}" srcOrd="0" destOrd="0" presId="urn:microsoft.com/office/officeart/2005/8/layout/vList2"/>
    <dgm:cxn modelId="{BF377ED0-41EE-427F-9BE1-57DF51F2832C}" srcId="{F3E89E9A-A5A9-4C58-ACEC-64427D9D7EF4}" destId="{69619C35-405F-450A-AAAA-C71A1C697FC6}" srcOrd="1" destOrd="0" parTransId="{308EEE9B-8D4C-4FC4-B7AC-A4FE3C5D842A}" sibTransId="{07C86DF2-9301-479B-A919-58C69D8F1521}"/>
    <dgm:cxn modelId="{B4FB70F4-A6B7-401E-BF80-FDBC247ED3B0}" type="presParOf" srcId="{4187B71F-5D44-4A96-AEBD-380F4D8476E0}" destId="{BE168537-B94E-4E13-B73B-DB269CBB7CC5}" srcOrd="0" destOrd="0" presId="urn:microsoft.com/office/officeart/2005/8/layout/vList2"/>
    <dgm:cxn modelId="{F73636AA-863B-45EC-BD42-CD9CC6DCC47B}" type="presParOf" srcId="{4187B71F-5D44-4A96-AEBD-380F4D8476E0}" destId="{27DB2381-E16B-4027-84FF-1E1F84648FB5}" srcOrd="1" destOrd="0" presId="urn:microsoft.com/office/officeart/2005/8/layout/vList2"/>
    <dgm:cxn modelId="{9E7B559D-56B6-441F-96B1-3AF59DE0B792}" type="presParOf" srcId="{4187B71F-5D44-4A96-AEBD-380F4D8476E0}" destId="{F22572F5-A243-4961-A82A-FA7E91818ACB}" srcOrd="2" destOrd="0" presId="urn:microsoft.com/office/officeart/2005/8/layout/vList2"/>
    <dgm:cxn modelId="{97340FE2-6C55-4B3D-9D2E-D33EADB00D3E}" type="presParOf" srcId="{4187B71F-5D44-4A96-AEBD-380F4D8476E0}" destId="{14F0F274-F32D-4AF1-88C1-72BCDC5FA57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098DA-A2A1-4EA8-A936-197E6C3CC033}">
      <dsp:nvSpPr>
        <dsp:cNvPr id="0" name=""/>
        <dsp:cNvSpPr/>
      </dsp:nvSpPr>
      <dsp:spPr>
        <a:xfrm>
          <a:off x="1435" y="1322139"/>
          <a:ext cx="1902321" cy="190232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itchFamily="34" charset="0"/>
              <a:cs typeface="Arial" pitchFamily="34" charset="0"/>
            </a:rPr>
            <a:t>Consistent Messaging</a:t>
          </a:r>
        </a:p>
      </dsp:txBody>
      <dsp:txXfrm>
        <a:off x="280023" y="1600727"/>
        <a:ext cx="1345145" cy="1345145"/>
      </dsp:txXfrm>
    </dsp:sp>
    <dsp:sp modelId="{1841CCA3-403F-41D1-92B9-0D901055D973}">
      <dsp:nvSpPr>
        <dsp:cNvPr id="0" name=""/>
        <dsp:cNvSpPr/>
      </dsp:nvSpPr>
      <dsp:spPr>
        <a:xfrm>
          <a:off x="2058224" y="1721626"/>
          <a:ext cx="1103346" cy="110334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pitchFamily="34" charset="0"/>
            <a:cs typeface="Arial" pitchFamily="34" charset="0"/>
          </a:endParaRPr>
        </a:p>
      </dsp:txBody>
      <dsp:txXfrm>
        <a:off x="2204473" y="2143546"/>
        <a:ext cx="810848" cy="259506"/>
      </dsp:txXfrm>
    </dsp:sp>
    <dsp:sp modelId="{B53B66A2-8E71-4F42-906E-80EFA24612C9}">
      <dsp:nvSpPr>
        <dsp:cNvPr id="0" name=""/>
        <dsp:cNvSpPr/>
      </dsp:nvSpPr>
      <dsp:spPr>
        <a:xfrm>
          <a:off x="3316039" y="1322139"/>
          <a:ext cx="1902321" cy="19023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itchFamily="34" charset="0"/>
              <a:cs typeface="Arial" pitchFamily="34" charset="0"/>
            </a:rPr>
            <a:t>Consistent Modeling</a:t>
          </a:r>
        </a:p>
      </dsp:txBody>
      <dsp:txXfrm>
        <a:off x="3594627" y="1600727"/>
        <a:ext cx="1345145" cy="1345145"/>
      </dsp:txXfrm>
    </dsp:sp>
    <dsp:sp modelId="{AEB7FC16-53C2-4BE3-A0BD-872A5423D064}">
      <dsp:nvSpPr>
        <dsp:cNvPr id="0" name=""/>
        <dsp:cNvSpPr/>
      </dsp:nvSpPr>
      <dsp:spPr>
        <a:xfrm>
          <a:off x="5372829" y="1721626"/>
          <a:ext cx="1103346" cy="1103346"/>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pitchFamily="34" charset="0"/>
            <a:cs typeface="Arial" pitchFamily="34" charset="0"/>
          </a:endParaRPr>
        </a:p>
      </dsp:txBody>
      <dsp:txXfrm>
        <a:off x="5519078" y="1948915"/>
        <a:ext cx="810848" cy="648768"/>
      </dsp:txXfrm>
    </dsp:sp>
    <dsp:sp modelId="{88B4B89D-C92A-4DEC-B447-242179F8FD9B}">
      <dsp:nvSpPr>
        <dsp:cNvPr id="0" name=""/>
        <dsp:cNvSpPr/>
      </dsp:nvSpPr>
      <dsp:spPr>
        <a:xfrm>
          <a:off x="6630643" y="1322139"/>
          <a:ext cx="1902321" cy="19023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itchFamily="34" charset="0"/>
              <a:cs typeface="Arial" pitchFamily="34" charset="0"/>
            </a:rPr>
            <a:t>Safe Babies</a:t>
          </a:r>
          <a:br>
            <a:rPr lang="en-US" sz="1900" b="1" kern="1200" dirty="0">
              <a:latin typeface="Arial" pitchFamily="34" charset="0"/>
              <a:cs typeface="Arial" pitchFamily="34" charset="0"/>
            </a:rPr>
          </a:br>
          <a:r>
            <a:rPr lang="en-US" sz="1900" b="1" kern="1200" dirty="0">
              <a:latin typeface="Arial" pitchFamily="34" charset="0"/>
              <a:cs typeface="Arial" pitchFamily="34" charset="0"/>
            </a:rPr>
            <a:t>&amp;</a:t>
          </a:r>
          <a:br>
            <a:rPr lang="en-US" sz="1900" b="1" kern="1200" dirty="0">
              <a:latin typeface="Arial" pitchFamily="34" charset="0"/>
              <a:cs typeface="Arial" pitchFamily="34" charset="0"/>
            </a:rPr>
          </a:br>
          <a:r>
            <a:rPr lang="en-US" sz="1900" b="1" kern="1200" dirty="0">
              <a:latin typeface="Arial" pitchFamily="34" charset="0"/>
              <a:cs typeface="Arial" pitchFamily="34" charset="0"/>
            </a:rPr>
            <a:t>Fewer Deaths</a:t>
          </a:r>
        </a:p>
      </dsp:txBody>
      <dsp:txXfrm>
        <a:off x="6909231" y="1600727"/>
        <a:ext cx="1345145" cy="1345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475A-424C-4790-B0F1-51A68927B70A}">
      <dsp:nvSpPr>
        <dsp:cNvPr id="0" name=""/>
        <dsp:cNvSpPr/>
      </dsp:nvSpPr>
      <dsp:spPr>
        <a:xfrm>
          <a:off x="0" y="357015"/>
          <a:ext cx="10058399"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Staff nurses from NICU, Special Care Nursery, and Mother/Baby Unit</a:t>
          </a:r>
        </a:p>
        <a:p>
          <a:pPr marL="171450" lvl="1" indent="-171450" algn="l" defTabSz="800100">
            <a:lnSpc>
              <a:spcPct val="90000"/>
            </a:lnSpc>
            <a:spcBef>
              <a:spcPct val="0"/>
            </a:spcBef>
            <a:spcAft>
              <a:spcPct val="15000"/>
            </a:spcAft>
            <a:buChar char="•"/>
          </a:pPr>
          <a:r>
            <a:rPr lang="en-US" sz="1800" kern="1200"/>
            <a:t>Physicians</a:t>
          </a:r>
        </a:p>
        <a:p>
          <a:pPr marL="171450" lvl="1" indent="-171450" algn="l" defTabSz="800100">
            <a:lnSpc>
              <a:spcPct val="90000"/>
            </a:lnSpc>
            <a:spcBef>
              <a:spcPct val="0"/>
            </a:spcBef>
            <a:spcAft>
              <a:spcPct val="15000"/>
            </a:spcAft>
            <a:buChar char="•"/>
          </a:pPr>
          <a:r>
            <a:rPr lang="en-US" sz="1800" kern="1200"/>
            <a:t>Managers from each Unit</a:t>
          </a:r>
        </a:p>
        <a:p>
          <a:pPr marL="171450" lvl="1" indent="-171450" algn="l" defTabSz="800100">
            <a:lnSpc>
              <a:spcPct val="90000"/>
            </a:lnSpc>
            <a:spcBef>
              <a:spcPct val="0"/>
            </a:spcBef>
            <a:spcAft>
              <a:spcPct val="15000"/>
            </a:spcAft>
            <a:buChar char="•"/>
          </a:pPr>
          <a:r>
            <a:rPr lang="en-US" sz="1800" kern="1200"/>
            <a:t>NICU Quality and Safety Advisor</a:t>
          </a:r>
        </a:p>
      </dsp:txBody>
      <dsp:txXfrm>
        <a:off x="0" y="357015"/>
        <a:ext cx="10058399" cy="1644300"/>
      </dsp:txXfrm>
    </dsp:sp>
    <dsp:sp modelId="{E20026EC-232A-4810-A72F-8066ED0F65C1}">
      <dsp:nvSpPr>
        <dsp:cNvPr id="0" name=""/>
        <dsp:cNvSpPr/>
      </dsp:nvSpPr>
      <dsp:spPr>
        <a:xfrm>
          <a:off x="502920" y="91335"/>
          <a:ext cx="704088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Safe Sleep Work-group formed in December 2019. </a:t>
          </a:r>
        </a:p>
      </dsp:txBody>
      <dsp:txXfrm>
        <a:off x="528859" y="117274"/>
        <a:ext cx="6989002" cy="479482"/>
      </dsp:txXfrm>
    </dsp:sp>
    <dsp:sp modelId="{7E402AE0-0259-4EC6-AC82-723C723BF0ED}">
      <dsp:nvSpPr>
        <dsp:cNvPr id="0" name=""/>
        <dsp:cNvSpPr/>
      </dsp:nvSpPr>
      <dsp:spPr>
        <a:xfrm>
          <a:off x="0" y="2364196"/>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FBC3F-0673-4CBF-A717-7C1AB5065FC5}">
      <dsp:nvSpPr>
        <dsp:cNvPr id="0" name=""/>
        <dsp:cNvSpPr/>
      </dsp:nvSpPr>
      <dsp:spPr>
        <a:xfrm>
          <a:off x="502920" y="2098516"/>
          <a:ext cx="704088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Monthly meetings</a:t>
          </a:r>
        </a:p>
      </dsp:txBody>
      <dsp:txXfrm>
        <a:off x="528859" y="2124455"/>
        <a:ext cx="6989002" cy="479482"/>
      </dsp:txXfrm>
    </dsp:sp>
    <dsp:sp modelId="{D9AFB36E-608E-4A0C-BB82-8F9260004A15}">
      <dsp:nvSpPr>
        <dsp:cNvPr id="0" name=""/>
        <dsp:cNvSpPr/>
      </dsp:nvSpPr>
      <dsp:spPr>
        <a:xfrm>
          <a:off x="0" y="3180676"/>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D849E-447C-4AAB-ACCB-BE178EC65896}">
      <dsp:nvSpPr>
        <dsp:cNvPr id="0" name=""/>
        <dsp:cNvSpPr/>
      </dsp:nvSpPr>
      <dsp:spPr>
        <a:xfrm>
          <a:off x="502920" y="2914996"/>
          <a:ext cx="704088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Follows Quality Improvement Methodology </a:t>
          </a:r>
        </a:p>
      </dsp:txBody>
      <dsp:txXfrm>
        <a:off x="528859" y="2940935"/>
        <a:ext cx="698900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26B7-1BED-4063-8740-C512442506C2}">
      <dsp:nvSpPr>
        <dsp:cNvPr id="0" name=""/>
        <dsp:cNvSpPr/>
      </dsp:nvSpPr>
      <dsp:spPr>
        <a:xfrm>
          <a:off x="3143" y="32813"/>
          <a:ext cx="3064668"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Hats past 24 hours</a:t>
          </a:r>
        </a:p>
      </dsp:txBody>
      <dsp:txXfrm>
        <a:off x="3143" y="32813"/>
        <a:ext cx="3064668" cy="604800"/>
      </dsp:txXfrm>
    </dsp:sp>
    <dsp:sp modelId="{4D77EB84-B979-4D4D-A3EE-82BC00470168}">
      <dsp:nvSpPr>
        <dsp:cNvPr id="0" name=""/>
        <dsp:cNvSpPr/>
      </dsp:nvSpPr>
      <dsp:spPr>
        <a:xfrm>
          <a:off x="3143" y="637613"/>
          <a:ext cx="3064668" cy="3055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Should be removed with the 24 hours screening</a:t>
          </a:r>
        </a:p>
        <a:p>
          <a:pPr marL="228600" lvl="1" indent="-228600" algn="l" defTabSz="933450">
            <a:lnSpc>
              <a:spcPct val="90000"/>
            </a:lnSpc>
            <a:spcBef>
              <a:spcPct val="0"/>
            </a:spcBef>
            <a:spcAft>
              <a:spcPct val="15000"/>
            </a:spcAft>
            <a:buChar char="•"/>
          </a:pPr>
          <a:r>
            <a:rPr lang="en-US" sz="2100" kern="1200"/>
            <a:t>Considerations for late pre-term newborns</a:t>
          </a:r>
        </a:p>
        <a:p>
          <a:pPr marL="228600" lvl="1" indent="-228600" algn="l" defTabSz="933450">
            <a:lnSpc>
              <a:spcPct val="90000"/>
            </a:lnSpc>
            <a:spcBef>
              <a:spcPct val="0"/>
            </a:spcBef>
            <a:spcAft>
              <a:spcPct val="15000"/>
            </a:spcAft>
            <a:buChar char="•"/>
          </a:pPr>
          <a:r>
            <a:rPr lang="en-US" sz="2100" kern="1200"/>
            <a:t>Any exceptions require provider order</a:t>
          </a:r>
        </a:p>
      </dsp:txBody>
      <dsp:txXfrm>
        <a:off x="3143" y="637613"/>
        <a:ext cx="3064668" cy="3055185"/>
      </dsp:txXfrm>
    </dsp:sp>
    <dsp:sp modelId="{00C7C5D1-3D5E-47D3-9C30-52EA251E2B9C}">
      <dsp:nvSpPr>
        <dsp:cNvPr id="0" name=""/>
        <dsp:cNvSpPr/>
      </dsp:nvSpPr>
      <dsp:spPr>
        <a:xfrm>
          <a:off x="3496865" y="32813"/>
          <a:ext cx="3064668"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Extra blankets</a:t>
          </a:r>
        </a:p>
      </dsp:txBody>
      <dsp:txXfrm>
        <a:off x="3496865" y="32813"/>
        <a:ext cx="3064668" cy="604800"/>
      </dsp:txXfrm>
    </dsp:sp>
    <dsp:sp modelId="{90A66296-5A02-46DA-84EE-49BB8A3AD16B}">
      <dsp:nvSpPr>
        <dsp:cNvPr id="0" name=""/>
        <dsp:cNvSpPr/>
      </dsp:nvSpPr>
      <dsp:spPr>
        <a:xfrm>
          <a:off x="3496865" y="637613"/>
          <a:ext cx="3064668" cy="3055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Often were seen in the parent rooms</a:t>
          </a:r>
        </a:p>
      </dsp:txBody>
      <dsp:txXfrm>
        <a:off x="3496865" y="637613"/>
        <a:ext cx="3064668" cy="3055185"/>
      </dsp:txXfrm>
    </dsp:sp>
    <dsp:sp modelId="{FB20E1B7-A256-4E43-8EEA-785D146DC123}">
      <dsp:nvSpPr>
        <dsp:cNvPr id="0" name=""/>
        <dsp:cNvSpPr/>
      </dsp:nvSpPr>
      <dsp:spPr>
        <a:xfrm>
          <a:off x="6990588" y="32813"/>
          <a:ext cx="3064668"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Items in the bed</a:t>
          </a:r>
        </a:p>
      </dsp:txBody>
      <dsp:txXfrm>
        <a:off x="6990588" y="32813"/>
        <a:ext cx="3064668" cy="604800"/>
      </dsp:txXfrm>
    </dsp:sp>
    <dsp:sp modelId="{F3BB9C24-00E9-4AAE-A535-E5E52B43767C}">
      <dsp:nvSpPr>
        <dsp:cNvPr id="0" name=""/>
        <dsp:cNvSpPr/>
      </dsp:nvSpPr>
      <dsp:spPr>
        <a:xfrm>
          <a:off x="6990588" y="637613"/>
          <a:ext cx="3064668" cy="30551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Patient care items</a:t>
          </a:r>
        </a:p>
        <a:p>
          <a:pPr marL="228600" lvl="1" indent="-228600" algn="l" defTabSz="933450">
            <a:lnSpc>
              <a:spcPct val="90000"/>
            </a:lnSpc>
            <a:spcBef>
              <a:spcPct val="0"/>
            </a:spcBef>
            <a:spcAft>
              <a:spcPct val="15000"/>
            </a:spcAft>
            <a:buChar char="•"/>
          </a:pPr>
          <a:r>
            <a:rPr lang="en-US" sz="2100" kern="1200" dirty="0"/>
            <a:t>Pacifier clips/stuffed animals</a:t>
          </a:r>
        </a:p>
        <a:p>
          <a:pPr marL="228600" lvl="1" indent="-228600" algn="l" defTabSz="933450">
            <a:lnSpc>
              <a:spcPct val="90000"/>
            </a:lnSpc>
            <a:spcBef>
              <a:spcPct val="0"/>
            </a:spcBef>
            <a:spcAft>
              <a:spcPct val="15000"/>
            </a:spcAft>
            <a:buChar char="•"/>
          </a:pPr>
          <a:r>
            <a:rPr lang="en-US" sz="2100" kern="1200" dirty="0"/>
            <a:t>Washcloths</a:t>
          </a:r>
        </a:p>
      </dsp:txBody>
      <dsp:txXfrm>
        <a:off x="6990588" y="637613"/>
        <a:ext cx="3064668" cy="3055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32041-14F5-4E7F-AC83-6891B54B2245}">
      <dsp:nvSpPr>
        <dsp:cNvPr id="0" name=""/>
        <dsp:cNvSpPr/>
      </dsp:nvSpPr>
      <dsp:spPr>
        <a:xfrm>
          <a:off x="47" y="181711"/>
          <a:ext cx="4575753" cy="79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Interventions that worked well:</a:t>
          </a:r>
        </a:p>
      </dsp:txBody>
      <dsp:txXfrm>
        <a:off x="47" y="181711"/>
        <a:ext cx="4575753" cy="796284"/>
      </dsp:txXfrm>
    </dsp:sp>
    <dsp:sp modelId="{D438ACD9-7518-4A86-A8A9-81461EC4B8EA}">
      <dsp:nvSpPr>
        <dsp:cNvPr id="0" name=""/>
        <dsp:cNvSpPr/>
      </dsp:nvSpPr>
      <dsp:spPr>
        <a:xfrm>
          <a:off x="47" y="977995"/>
          <a:ext cx="4575753"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Weekly audits</a:t>
          </a:r>
        </a:p>
        <a:p>
          <a:pPr marL="228600" lvl="1" indent="-228600" algn="l" defTabSz="933450">
            <a:lnSpc>
              <a:spcPct val="90000"/>
            </a:lnSpc>
            <a:spcBef>
              <a:spcPct val="0"/>
            </a:spcBef>
            <a:spcAft>
              <a:spcPct val="15000"/>
            </a:spcAft>
            <a:buChar char="•"/>
          </a:pPr>
          <a:r>
            <a:rPr lang="en-US" sz="2100" kern="1200"/>
            <a:t>Sleep sacks and Linens</a:t>
          </a:r>
        </a:p>
        <a:p>
          <a:pPr marL="228600" lvl="1" indent="-228600" algn="l" defTabSz="933450">
            <a:lnSpc>
              <a:spcPct val="90000"/>
            </a:lnSpc>
            <a:spcBef>
              <a:spcPct val="0"/>
            </a:spcBef>
            <a:spcAft>
              <a:spcPct val="15000"/>
            </a:spcAft>
            <a:buChar char="•"/>
          </a:pPr>
          <a:r>
            <a:rPr lang="en-US" sz="2100" kern="1200"/>
            <a:t>New Signage in Patient Rooms</a:t>
          </a:r>
        </a:p>
        <a:p>
          <a:pPr marL="228600" lvl="1" indent="-228600" algn="l" defTabSz="933450">
            <a:lnSpc>
              <a:spcPct val="90000"/>
            </a:lnSpc>
            <a:spcBef>
              <a:spcPct val="0"/>
            </a:spcBef>
            <a:spcAft>
              <a:spcPct val="15000"/>
            </a:spcAft>
            <a:buChar char="•"/>
          </a:pPr>
          <a:r>
            <a:rPr lang="en-US" sz="2100" kern="1200"/>
            <a:t>Champions on each Unit</a:t>
          </a:r>
        </a:p>
        <a:p>
          <a:pPr marL="228600" lvl="1" indent="-228600" algn="l" defTabSz="933450">
            <a:lnSpc>
              <a:spcPct val="90000"/>
            </a:lnSpc>
            <a:spcBef>
              <a:spcPct val="0"/>
            </a:spcBef>
            <a:spcAft>
              <a:spcPct val="15000"/>
            </a:spcAft>
            <a:buChar char="•"/>
          </a:pPr>
          <a:r>
            <a:rPr lang="en-US" sz="2100" kern="1200"/>
            <a:t>Removing blankets and hats from admission beds</a:t>
          </a:r>
        </a:p>
      </dsp:txBody>
      <dsp:txXfrm>
        <a:off x="47" y="977995"/>
        <a:ext cx="4575753" cy="2248155"/>
      </dsp:txXfrm>
    </dsp:sp>
    <dsp:sp modelId="{156C4ED3-9C3D-402C-A4E6-22D649886365}">
      <dsp:nvSpPr>
        <dsp:cNvPr id="0" name=""/>
        <dsp:cNvSpPr/>
      </dsp:nvSpPr>
      <dsp:spPr>
        <a:xfrm>
          <a:off x="5216406" y="181711"/>
          <a:ext cx="4575753" cy="7962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Interventions that did not work well:</a:t>
          </a:r>
        </a:p>
      </dsp:txBody>
      <dsp:txXfrm>
        <a:off x="5216406" y="181711"/>
        <a:ext cx="4575753" cy="796284"/>
      </dsp:txXfrm>
    </dsp:sp>
    <dsp:sp modelId="{3A18D9FA-EC93-480C-9FE1-012D8FF4D9B5}">
      <dsp:nvSpPr>
        <dsp:cNvPr id="0" name=""/>
        <dsp:cNvSpPr/>
      </dsp:nvSpPr>
      <dsp:spPr>
        <a:xfrm>
          <a:off x="5216406" y="977995"/>
          <a:ext cx="4575753"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Signage in the nursery</a:t>
          </a:r>
        </a:p>
        <a:p>
          <a:pPr marL="457200" lvl="2" indent="-228600" algn="l" defTabSz="933450">
            <a:lnSpc>
              <a:spcPct val="90000"/>
            </a:lnSpc>
            <a:spcBef>
              <a:spcPct val="0"/>
            </a:spcBef>
            <a:spcAft>
              <a:spcPct val="15000"/>
            </a:spcAft>
            <a:buChar char="•"/>
          </a:pPr>
          <a:r>
            <a:rPr lang="en-US" sz="2100" kern="1200" dirty="0"/>
            <a:t>Brief bump in compliance, but never lasts</a:t>
          </a:r>
        </a:p>
      </dsp:txBody>
      <dsp:txXfrm>
        <a:off x="5216406" y="977995"/>
        <a:ext cx="4575753" cy="2248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F6C41-0603-4928-AF7A-2FE695A55238}">
      <dsp:nvSpPr>
        <dsp:cNvPr id="0" name=""/>
        <dsp:cNvSpPr/>
      </dsp:nvSpPr>
      <dsp:spPr>
        <a:xfrm>
          <a:off x="0" y="71959"/>
          <a:ext cx="5906181"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Most common issue seen: failure to transition to safe sleep once medically stable.</a:t>
          </a:r>
        </a:p>
      </dsp:txBody>
      <dsp:txXfrm>
        <a:off x="38838" y="110797"/>
        <a:ext cx="5828505" cy="717924"/>
      </dsp:txXfrm>
    </dsp:sp>
    <dsp:sp modelId="{08F059FD-90F2-4906-A134-19899BE5284C}">
      <dsp:nvSpPr>
        <dsp:cNvPr id="0" name=""/>
        <dsp:cNvSpPr/>
      </dsp:nvSpPr>
      <dsp:spPr>
        <a:xfrm>
          <a:off x="0" y="925159"/>
          <a:ext cx="5906181" cy="795600"/>
        </a:xfrm>
        <a:prstGeom prst="roundRect">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Extra blankets</a:t>
          </a:r>
        </a:p>
      </dsp:txBody>
      <dsp:txXfrm>
        <a:off x="38838" y="963997"/>
        <a:ext cx="5828505" cy="717924"/>
      </dsp:txXfrm>
    </dsp:sp>
    <dsp:sp modelId="{0ED5ED55-12C7-405C-8DDF-4476970AD542}">
      <dsp:nvSpPr>
        <dsp:cNvPr id="0" name=""/>
        <dsp:cNvSpPr/>
      </dsp:nvSpPr>
      <dsp:spPr>
        <a:xfrm>
          <a:off x="0" y="1720759"/>
          <a:ext cx="5906181"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5400" rIns="142240" bIns="25400" numCol="1" spcCol="1270" anchor="t" anchorCtr="0">
          <a:noAutofit/>
        </a:bodyPr>
        <a:lstStyle/>
        <a:p>
          <a:pPr marL="171450" lvl="1" indent="-171450" algn="l" defTabSz="711200">
            <a:lnSpc>
              <a:spcPct val="90000"/>
            </a:lnSpc>
            <a:spcBef>
              <a:spcPct val="0"/>
            </a:spcBef>
            <a:spcAft>
              <a:spcPct val="20000"/>
            </a:spcAft>
            <a:buNone/>
          </a:pPr>
          <a:r>
            <a:rPr lang="en-US" sz="1600" kern="1200" dirty="0"/>
            <a:t>Used for swaddling or adding layers </a:t>
          </a:r>
        </a:p>
      </dsp:txBody>
      <dsp:txXfrm>
        <a:off x="0" y="1720759"/>
        <a:ext cx="5906181" cy="331200"/>
      </dsp:txXfrm>
    </dsp:sp>
    <dsp:sp modelId="{72E212DA-3706-4C1B-B079-97761D1D63A2}">
      <dsp:nvSpPr>
        <dsp:cNvPr id="0" name=""/>
        <dsp:cNvSpPr/>
      </dsp:nvSpPr>
      <dsp:spPr>
        <a:xfrm>
          <a:off x="0" y="2051959"/>
          <a:ext cx="5906181" cy="79560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of burp cloths, Chux pads</a:t>
          </a:r>
        </a:p>
      </dsp:txBody>
      <dsp:txXfrm>
        <a:off x="38838" y="2090797"/>
        <a:ext cx="5828505" cy="717924"/>
      </dsp:txXfrm>
    </dsp:sp>
    <dsp:sp modelId="{515153AB-96CA-41F9-8D6E-780B0BCBE393}">
      <dsp:nvSpPr>
        <dsp:cNvPr id="0" name=""/>
        <dsp:cNvSpPr/>
      </dsp:nvSpPr>
      <dsp:spPr>
        <a:xfrm>
          <a:off x="0" y="2905159"/>
          <a:ext cx="5906181" cy="795600"/>
        </a:xfrm>
        <a:prstGeom prst="roundRect">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Items on the railing</a:t>
          </a:r>
        </a:p>
      </dsp:txBody>
      <dsp:txXfrm>
        <a:off x="38838" y="2943997"/>
        <a:ext cx="5828505" cy="717924"/>
      </dsp:txXfrm>
    </dsp:sp>
    <dsp:sp modelId="{4F80D643-0993-492F-88A8-123D14B964ED}">
      <dsp:nvSpPr>
        <dsp:cNvPr id="0" name=""/>
        <dsp:cNvSpPr/>
      </dsp:nvSpPr>
      <dsp:spPr>
        <a:xfrm>
          <a:off x="0" y="3700759"/>
          <a:ext cx="5906181"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5400" rIns="142240" bIns="25400" numCol="1" spcCol="1270" anchor="t" anchorCtr="0">
          <a:noAutofit/>
        </a:bodyPr>
        <a:lstStyle/>
        <a:p>
          <a:pPr marL="171450" lvl="1" indent="-171450" algn="l" defTabSz="711200">
            <a:lnSpc>
              <a:spcPct val="90000"/>
            </a:lnSpc>
            <a:spcBef>
              <a:spcPct val="0"/>
            </a:spcBef>
            <a:spcAft>
              <a:spcPct val="20000"/>
            </a:spcAft>
            <a:buNone/>
          </a:pPr>
          <a:r>
            <a:rPr lang="en-US" sz="1600" kern="1200" dirty="0"/>
            <a:t>Medical equipment, stuffed animals, pacifier clips</a:t>
          </a:r>
        </a:p>
      </dsp:txBody>
      <dsp:txXfrm>
        <a:off x="0" y="3700759"/>
        <a:ext cx="5906181" cy="331200"/>
      </dsp:txXfrm>
    </dsp:sp>
    <dsp:sp modelId="{29106AEC-447A-4EE4-8AED-DD41381D4C83}">
      <dsp:nvSpPr>
        <dsp:cNvPr id="0" name=""/>
        <dsp:cNvSpPr/>
      </dsp:nvSpPr>
      <dsp:spPr>
        <a:xfrm>
          <a:off x="0" y="4031959"/>
          <a:ext cx="5906181" cy="7956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Items in the Bed</a:t>
          </a:r>
        </a:p>
      </dsp:txBody>
      <dsp:txXfrm>
        <a:off x="38838" y="4070797"/>
        <a:ext cx="5828505" cy="717924"/>
      </dsp:txXfrm>
    </dsp:sp>
    <dsp:sp modelId="{3EEA4103-222F-4AA4-AAE3-EF6B944934EA}">
      <dsp:nvSpPr>
        <dsp:cNvPr id="0" name=""/>
        <dsp:cNvSpPr/>
      </dsp:nvSpPr>
      <dsp:spPr>
        <a:xfrm>
          <a:off x="0" y="4827559"/>
          <a:ext cx="5906181"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5400" rIns="142240" bIns="25400" numCol="1" spcCol="1270" anchor="t" anchorCtr="0">
          <a:noAutofit/>
        </a:bodyPr>
        <a:lstStyle/>
        <a:p>
          <a:pPr marL="171450" lvl="1" indent="-171450" algn="l" defTabSz="711200">
            <a:lnSpc>
              <a:spcPct val="90000"/>
            </a:lnSpc>
            <a:spcBef>
              <a:spcPct val="0"/>
            </a:spcBef>
            <a:spcAft>
              <a:spcPct val="20000"/>
            </a:spcAft>
            <a:buNone/>
          </a:pPr>
          <a:r>
            <a:rPr lang="en-US" sz="1600" kern="1200" dirty="0"/>
            <a:t>Medical equipment, stuffed animals, positioning devices</a:t>
          </a:r>
        </a:p>
      </dsp:txBody>
      <dsp:txXfrm>
        <a:off x="0" y="4827559"/>
        <a:ext cx="5906181" cy="331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B04F8-3108-4A84-B908-B1A45CA9DECE}">
      <dsp:nvSpPr>
        <dsp:cNvPr id="0" name=""/>
        <dsp:cNvSpPr/>
      </dsp:nvSpPr>
      <dsp:spPr>
        <a:xfrm>
          <a:off x="49" y="55863"/>
          <a:ext cx="4700141" cy="9375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Interventions that Work Well</a:t>
          </a:r>
        </a:p>
      </dsp:txBody>
      <dsp:txXfrm>
        <a:off x="49" y="55863"/>
        <a:ext cx="4700141" cy="937510"/>
      </dsp:txXfrm>
    </dsp:sp>
    <dsp:sp modelId="{CC644395-78F3-4DB2-9C35-B5C981566B9A}">
      <dsp:nvSpPr>
        <dsp:cNvPr id="0" name=""/>
        <dsp:cNvSpPr/>
      </dsp:nvSpPr>
      <dsp:spPr>
        <a:xfrm>
          <a:off x="49" y="993373"/>
          <a:ext cx="4700141" cy="26763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Weekly audits</a:t>
          </a:r>
        </a:p>
        <a:p>
          <a:pPr marL="228600" lvl="1" indent="-228600" algn="l" defTabSz="1111250">
            <a:lnSpc>
              <a:spcPct val="90000"/>
            </a:lnSpc>
            <a:spcBef>
              <a:spcPct val="0"/>
            </a:spcBef>
            <a:spcAft>
              <a:spcPct val="15000"/>
            </a:spcAft>
            <a:buChar char="•"/>
          </a:pPr>
          <a:r>
            <a:rPr lang="en-US" sz="2500" kern="1200"/>
            <a:t>Sleep sacks and Linen</a:t>
          </a:r>
        </a:p>
        <a:p>
          <a:pPr marL="228600" lvl="1" indent="-228600" algn="l" defTabSz="1111250">
            <a:lnSpc>
              <a:spcPct val="90000"/>
            </a:lnSpc>
            <a:spcBef>
              <a:spcPct val="0"/>
            </a:spcBef>
            <a:spcAft>
              <a:spcPct val="15000"/>
            </a:spcAft>
            <a:buChar char="•"/>
          </a:pPr>
          <a:r>
            <a:rPr lang="en-US" sz="2500" kern="1200"/>
            <a:t>Adding hooks and baskets to hold medical equipment nearby</a:t>
          </a:r>
        </a:p>
        <a:p>
          <a:pPr marL="228600" lvl="1" indent="-228600" algn="l" defTabSz="1111250">
            <a:lnSpc>
              <a:spcPct val="90000"/>
            </a:lnSpc>
            <a:spcBef>
              <a:spcPct val="0"/>
            </a:spcBef>
            <a:spcAft>
              <a:spcPct val="15000"/>
            </a:spcAft>
            <a:buChar char="•"/>
          </a:pPr>
          <a:r>
            <a:rPr lang="en-US" sz="2500" kern="1200"/>
            <a:t>Champions on the unit</a:t>
          </a:r>
        </a:p>
      </dsp:txBody>
      <dsp:txXfrm>
        <a:off x="49" y="993373"/>
        <a:ext cx="4700141" cy="2676375"/>
      </dsp:txXfrm>
    </dsp:sp>
    <dsp:sp modelId="{A8675C93-83D1-4CDB-9AD6-1B380C4D75FA}">
      <dsp:nvSpPr>
        <dsp:cNvPr id="0" name=""/>
        <dsp:cNvSpPr/>
      </dsp:nvSpPr>
      <dsp:spPr>
        <a:xfrm>
          <a:off x="5358209" y="55863"/>
          <a:ext cx="4700141" cy="937510"/>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Interventions that have not worked well:</a:t>
          </a:r>
        </a:p>
      </dsp:txBody>
      <dsp:txXfrm>
        <a:off x="5358209" y="55863"/>
        <a:ext cx="4700141" cy="937510"/>
      </dsp:txXfrm>
    </dsp:sp>
    <dsp:sp modelId="{80DCF778-B8EC-4EA3-9D5C-E2BF9308DCBB}">
      <dsp:nvSpPr>
        <dsp:cNvPr id="0" name=""/>
        <dsp:cNvSpPr/>
      </dsp:nvSpPr>
      <dsp:spPr>
        <a:xfrm>
          <a:off x="5358209" y="993373"/>
          <a:ext cx="4700141" cy="2676375"/>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Signage for nurses</a:t>
          </a:r>
        </a:p>
        <a:p>
          <a:pPr marL="228600" lvl="1" indent="-228600" algn="l" defTabSz="1111250">
            <a:lnSpc>
              <a:spcPct val="90000"/>
            </a:lnSpc>
            <a:spcBef>
              <a:spcPct val="0"/>
            </a:spcBef>
            <a:spcAft>
              <a:spcPct val="15000"/>
            </a:spcAft>
            <a:buChar char="•"/>
          </a:pPr>
          <a:r>
            <a:rPr lang="en-US" sz="2500" kern="1200"/>
            <a:t>Removing blankets/supports</a:t>
          </a:r>
        </a:p>
      </dsp:txBody>
      <dsp:txXfrm>
        <a:off x="5358209" y="993373"/>
        <a:ext cx="4700141" cy="2676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BFFE0-5BAD-4036-889F-E8604C9F7CF6}">
      <dsp:nvSpPr>
        <dsp:cNvPr id="0" name=""/>
        <dsp:cNvSpPr/>
      </dsp:nvSpPr>
      <dsp:spPr>
        <a:xfrm>
          <a:off x="0" y="461689"/>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57B67-64DB-4466-9B5D-A6FFE550F44B}">
      <dsp:nvSpPr>
        <dsp:cNvPr id="0" name=""/>
        <dsp:cNvSpPr/>
      </dsp:nvSpPr>
      <dsp:spPr>
        <a:xfrm>
          <a:off x="502920" y="225529"/>
          <a:ext cx="7040880"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Commonality of bed-sharing</a:t>
          </a:r>
        </a:p>
      </dsp:txBody>
      <dsp:txXfrm>
        <a:off x="525977" y="248586"/>
        <a:ext cx="6994766" cy="426206"/>
      </dsp:txXfrm>
    </dsp:sp>
    <dsp:sp modelId="{7DB6309F-FA35-4C8F-ACCC-4C9AADBD08F3}">
      <dsp:nvSpPr>
        <dsp:cNvPr id="0" name=""/>
        <dsp:cNvSpPr/>
      </dsp:nvSpPr>
      <dsp:spPr>
        <a:xfrm>
          <a:off x="0" y="1187449"/>
          <a:ext cx="10058399"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Can lead to overdressing or overheating</a:t>
          </a:r>
        </a:p>
      </dsp:txBody>
      <dsp:txXfrm>
        <a:off x="0" y="1187449"/>
        <a:ext cx="10058399" cy="680400"/>
      </dsp:txXfrm>
    </dsp:sp>
    <dsp:sp modelId="{256D1CBC-ED88-4FB7-BECF-0ED96247BEEA}">
      <dsp:nvSpPr>
        <dsp:cNvPr id="0" name=""/>
        <dsp:cNvSpPr/>
      </dsp:nvSpPr>
      <dsp:spPr>
        <a:xfrm>
          <a:off x="502920" y="951289"/>
          <a:ext cx="7040880"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Concerns about infant temperature</a:t>
          </a:r>
        </a:p>
      </dsp:txBody>
      <dsp:txXfrm>
        <a:off x="525977" y="974346"/>
        <a:ext cx="6994766" cy="426206"/>
      </dsp:txXfrm>
    </dsp:sp>
    <dsp:sp modelId="{2F5BC05E-518C-4B48-BA4C-5E7F11ABAFA3}">
      <dsp:nvSpPr>
        <dsp:cNvPr id="0" name=""/>
        <dsp:cNvSpPr/>
      </dsp:nvSpPr>
      <dsp:spPr>
        <a:xfrm>
          <a:off x="0" y="2190409"/>
          <a:ext cx="10058399"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Internal sources vs. external sources</a:t>
          </a:r>
        </a:p>
      </dsp:txBody>
      <dsp:txXfrm>
        <a:off x="0" y="2190409"/>
        <a:ext cx="10058399" cy="680400"/>
      </dsp:txXfrm>
    </dsp:sp>
    <dsp:sp modelId="{73031942-6EE6-4669-83A5-3EB7C1CC696D}">
      <dsp:nvSpPr>
        <dsp:cNvPr id="0" name=""/>
        <dsp:cNvSpPr/>
      </dsp:nvSpPr>
      <dsp:spPr>
        <a:xfrm>
          <a:off x="502920" y="1954249"/>
          <a:ext cx="7040880"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Sources of knowledge </a:t>
          </a:r>
        </a:p>
      </dsp:txBody>
      <dsp:txXfrm>
        <a:off x="525977" y="1977306"/>
        <a:ext cx="6994766" cy="426206"/>
      </dsp:txXfrm>
    </dsp:sp>
    <dsp:sp modelId="{637D2575-C657-4B12-8533-077A94BF8BCA}">
      <dsp:nvSpPr>
        <dsp:cNvPr id="0" name=""/>
        <dsp:cNvSpPr/>
      </dsp:nvSpPr>
      <dsp:spPr>
        <a:xfrm>
          <a:off x="0" y="3193369"/>
          <a:ext cx="10058399"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Socio-economic status, breast-feeding rates, ability to afford safe sleeping surface</a:t>
          </a:r>
        </a:p>
      </dsp:txBody>
      <dsp:txXfrm>
        <a:off x="0" y="3193369"/>
        <a:ext cx="10058399" cy="680400"/>
      </dsp:txXfrm>
    </dsp:sp>
    <dsp:sp modelId="{BB5F9EEA-C138-4908-91D1-0217DDE57375}">
      <dsp:nvSpPr>
        <dsp:cNvPr id="0" name=""/>
        <dsp:cNvSpPr/>
      </dsp:nvSpPr>
      <dsp:spPr>
        <a:xfrm>
          <a:off x="502920" y="2957209"/>
          <a:ext cx="7040880"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Social determinants</a:t>
          </a:r>
        </a:p>
      </dsp:txBody>
      <dsp:txXfrm>
        <a:off x="525977" y="2980266"/>
        <a:ext cx="699476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68537-B94E-4E13-B73B-DB269CBB7CC5}">
      <dsp:nvSpPr>
        <dsp:cNvPr id="0" name=""/>
        <dsp:cNvSpPr/>
      </dsp:nvSpPr>
      <dsp:spPr>
        <a:xfrm>
          <a:off x="0" y="185966"/>
          <a:ext cx="5906181"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Shortcuts in the hospital can be those seen at home.</a:t>
          </a:r>
        </a:p>
      </dsp:txBody>
      <dsp:txXfrm>
        <a:off x="52431" y="238397"/>
        <a:ext cx="5801319" cy="969198"/>
      </dsp:txXfrm>
    </dsp:sp>
    <dsp:sp modelId="{27DB2381-E16B-4027-84FF-1E1F84648FB5}">
      <dsp:nvSpPr>
        <dsp:cNvPr id="0" name=""/>
        <dsp:cNvSpPr/>
      </dsp:nvSpPr>
      <dsp:spPr>
        <a:xfrm>
          <a:off x="0" y="1260026"/>
          <a:ext cx="5906181"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Using extra blankets to maintain clean linen</a:t>
          </a:r>
        </a:p>
        <a:p>
          <a:pPr marL="228600" lvl="1" indent="-228600" algn="l" defTabSz="933450">
            <a:lnSpc>
              <a:spcPct val="90000"/>
            </a:lnSpc>
            <a:spcBef>
              <a:spcPct val="0"/>
            </a:spcBef>
            <a:spcAft>
              <a:spcPct val="20000"/>
            </a:spcAft>
            <a:buChar char="•"/>
          </a:pPr>
          <a:r>
            <a:rPr lang="en-US" sz="2100" kern="1200"/>
            <a:t>Allowing sleep in an infant swing or prone</a:t>
          </a:r>
        </a:p>
        <a:p>
          <a:pPr marL="228600" lvl="1" indent="-228600" algn="l" defTabSz="933450">
            <a:lnSpc>
              <a:spcPct val="90000"/>
            </a:lnSpc>
            <a:spcBef>
              <a:spcPct val="0"/>
            </a:spcBef>
            <a:spcAft>
              <a:spcPct val="20000"/>
            </a:spcAft>
            <a:buChar char="•"/>
          </a:pPr>
          <a:r>
            <a:rPr lang="en-US" sz="2100" kern="1200"/>
            <a:t>Use of stuffed animal pacifiers</a:t>
          </a:r>
        </a:p>
      </dsp:txBody>
      <dsp:txXfrm>
        <a:off x="0" y="1260026"/>
        <a:ext cx="5906181" cy="1676699"/>
      </dsp:txXfrm>
    </dsp:sp>
    <dsp:sp modelId="{F22572F5-A243-4961-A82A-FA7E91818ACB}">
      <dsp:nvSpPr>
        <dsp:cNvPr id="0" name=""/>
        <dsp:cNvSpPr/>
      </dsp:nvSpPr>
      <dsp:spPr>
        <a:xfrm>
          <a:off x="0" y="2936726"/>
          <a:ext cx="5906181" cy="10740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Many of our nurses and providers have children or grandchildren</a:t>
          </a:r>
        </a:p>
      </dsp:txBody>
      <dsp:txXfrm>
        <a:off x="52431" y="2989157"/>
        <a:ext cx="5801319" cy="969198"/>
      </dsp:txXfrm>
    </dsp:sp>
    <dsp:sp modelId="{14F0F274-F32D-4AF1-88C1-72BCDC5FA578}">
      <dsp:nvSpPr>
        <dsp:cNvPr id="0" name=""/>
        <dsp:cNvSpPr/>
      </dsp:nvSpPr>
      <dsp:spPr>
        <a:xfrm>
          <a:off x="0" y="4010786"/>
          <a:ext cx="5906181"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Personal experiences from their own family</a:t>
          </a:r>
        </a:p>
        <a:p>
          <a:pPr marL="228600" lvl="1" indent="-228600" algn="l" defTabSz="933450">
            <a:lnSpc>
              <a:spcPct val="90000"/>
            </a:lnSpc>
            <a:spcBef>
              <a:spcPct val="0"/>
            </a:spcBef>
            <a:spcAft>
              <a:spcPct val="20000"/>
            </a:spcAft>
            <a:buChar char="•"/>
          </a:pPr>
          <a:r>
            <a:rPr lang="en-US" sz="2100" kern="1200"/>
            <a:t>Experiences from previous NICU families</a:t>
          </a:r>
        </a:p>
      </dsp:txBody>
      <dsp:txXfrm>
        <a:off x="0" y="4010786"/>
        <a:ext cx="5906181" cy="10339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p>
      </cdr:txBody>
    </cdr:sp>
  </cdr:relSizeAnchor>
  <cdr:relSizeAnchor xmlns:cdr="http://schemas.openxmlformats.org/drawingml/2006/chartDrawing">
    <cdr:from>
      <cdr:x>0.84822</cdr:x>
      <cdr:y>0.59395</cdr:y>
    </cdr:from>
    <cdr:to>
      <cdr:x>0.9112</cdr:x>
      <cdr:y>0.70264</cdr:y>
    </cdr:to>
    <cdr:sp macro="" textlink="">
      <cdr:nvSpPr>
        <cdr:cNvPr id="3" name="Rectangle 2">
          <a:extLst xmlns:a="http://schemas.openxmlformats.org/drawingml/2006/main">
            <a:ext uri="{FF2B5EF4-FFF2-40B4-BE49-F238E27FC236}">
              <a16:creationId xmlns:a16="http://schemas.microsoft.com/office/drawing/2014/main" id="{FD7FB689-9468-4505-B22A-0730A34886CF}"/>
            </a:ext>
          </a:extLst>
        </cdr:cNvPr>
        <cdr:cNvSpPr/>
      </cdr:nvSpPr>
      <cdr:spPr>
        <a:xfrm xmlns:a="http://schemas.openxmlformats.org/drawingml/2006/main">
          <a:off x="9626703" y="3607397"/>
          <a:ext cx="714796" cy="660164"/>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en-US" sz="1000" dirty="0">
              <a:solidFill>
                <a:schemeClr val="tx1"/>
              </a:solidFill>
            </a:rPr>
            <a:t>New policy went live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1A23F-2EA4-4A12-B208-1FD569CEEEA2}"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6FAF8-A310-494F-B476-A4261568C17C}" type="slidenum">
              <a:rPr lang="en-US" smtClean="0"/>
              <a:t>‹#›</a:t>
            </a:fld>
            <a:endParaRPr lang="en-US"/>
          </a:p>
        </p:txBody>
      </p:sp>
    </p:spTree>
    <p:extLst>
      <p:ext uri="{BB962C8B-B14F-4D97-AF65-F5344CB8AC3E}">
        <p14:creationId xmlns:p14="http://schemas.microsoft.com/office/powerpoint/2010/main" val="240867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Infants born early or admitted to the NICU (approximately 1 in 10) are at highest risk. These infants are often the highest needs type babies as well, causing more fatigue and stress on the parents. This also comprises obviously a good percentage of our patients. 99% of newborns are born in a hospital which is also a prime educational opportunity. </a:t>
            </a:r>
          </a:p>
          <a:p>
            <a:endParaRPr lang="en-US" baseline="0" dirty="0"/>
          </a:p>
        </p:txBody>
      </p:sp>
      <p:sp>
        <p:nvSpPr>
          <p:cNvPr id="4" name="Slide Number Placeholder 3"/>
          <p:cNvSpPr>
            <a:spLocks noGrp="1"/>
          </p:cNvSpPr>
          <p:nvPr>
            <p:ph type="sldNum" sz="quarter" idx="10"/>
          </p:nvPr>
        </p:nvSpPr>
        <p:spPr/>
        <p:txBody>
          <a:bodyPr/>
          <a:lstStyle/>
          <a:p>
            <a:fld id="{12110EA3-5B75-4B8D-971B-9329AE92AABA}" type="slidenum">
              <a:rPr lang="en-US" smtClean="0"/>
              <a:t>2</a:t>
            </a:fld>
            <a:endParaRPr lang="en-US"/>
          </a:p>
        </p:txBody>
      </p:sp>
    </p:spTree>
    <p:extLst>
      <p:ext uri="{BB962C8B-B14F-4D97-AF65-F5344CB8AC3E}">
        <p14:creationId xmlns:p14="http://schemas.microsoft.com/office/powerpoint/2010/main" val="195982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weekly audits; worked with linen and will review these later in the presentation; signage in patient rooms; removing items from the bed that are used for new patients</a:t>
            </a:r>
          </a:p>
        </p:txBody>
      </p:sp>
      <p:sp>
        <p:nvSpPr>
          <p:cNvPr id="4" name="Slide Number Placeholder 3"/>
          <p:cNvSpPr>
            <a:spLocks noGrp="1"/>
          </p:cNvSpPr>
          <p:nvPr>
            <p:ph type="sldNum" sz="quarter" idx="5"/>
          </p:nvPr>
        </p:nvSpPr>
        <p:spPr/>
        <p:txBody>
          <a:bodyPr/>
          <a:lstStyle/>
          <a:p>
            <a:fld id="{8F96FAF8-A310-494F-B476-A4261568C17C}" type="slidenum">
              <a:rPr lang="en-US" smtClean="0"/>
              <a:t>11</a:t>
            </a:fld>
            <a:endParaRPr lang="en-US"/>
          </a:p>
        </p:txBody>
      </p:sp>
    </p:spTree>
    <p:extLst>
      <p:ext uri="{BB962C8B-B14F-4D97-AF65-F5344CB8AC3E}">
        <p14:creationId xmlns:p14="http://schemas.microsoft.com/office/powerpoint/2010/main" val="207225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6FAF8-A310-494F-B476-A4261568C17C}" type="slidenum">
              <a:rPr lang="en-US" smtClean="0"/>
              <a:t>13</a:t>
            </a:fld>
            <a:endParaRPr lang="en-US"/>
          </a:p>
        </p:txBody>
      </p:sp>
    </p:spTree>
    <p:extLst>
      <p:ext uri="{BB962C8B-B14F-4D97-AF65-F5344CB8AC3E}">
        <p14:creationId xmlns:p14="http://schemas.microsoft.com/office/powerpoint/2010/main" val="98348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in the NICU require therapeutic positioning. Prone and side-lying can be used for respiratory distress. Premature infants often require developmental supports while still growing and requiring respiratory support. </a:t>
            </a:r>
          </a:p>
          <a:p>
            <a:endParaRPr lang="en-US" dirty="0"/>
          </a:p>
          <a:p>
            <a:r>
              <a:rPr lang="en-US" dirty="0"/>
              <a:t>It is often a gradual transition versus not ready and then ready the next day. </a:t>
            </a:r>
          </a:p>
          <a:p>
            <a:r>
              <a:rPr lang="en-US" dirty="0"/>
              <a:t>Extra blankets are often seen from both nursing and parents. The feeling that babies could get cold is strong. They are often used to protect the linen as well as with burp cloths and </a:t>
            </a:r>
            <a:r>
              <a:rPr lang="en-US" dirty="0" err="1"/>
              <a:t>chux</a:t>
            </a:r>
            <a:r>
              <a:rPr lang="en-US" dirty="0"/>
              <a:t> pads. Medical equipment is needed to be close by but is often left on the railings. Parents are also used to potentially seeing more items in the bed while the patients was on therapeutic positioning. This requires education and modeling from the nursing staff. </a:t>
            </a:r>
          </a:p>
        </p:txBody>
      </p:sp>
      <p:sp>
        <p:nvSpPr>
          <p:cNvPr id="4" name="Slide Number Placeholder 3"/>
          <p:cNvSpPr>
            <a:spLocks noGrp="1"/>
          </p:cNvSpPr>
          <p:nvPr>
            <p:ph type="sldNum" sz="quarter" idx="5"/>
          </p:nvPr>
        </p:nvSpPr>
        <p:spPr/>
        <p:txBody>
          <a:bodyPr/>
          <a:lstStyle/>
          <a:p>
            <a:fld id="{8F96FAF8-A310-494F-B476-A4261568C17C}" type="slidenum">
              <a:rPr lang="en-US" smtClean="0"/>
              <a:t>14</a:t>
            </a:fld>
            <a:endParaRPr lang="en-US"/>
          </a:p>
        </p:txBody>
      </p:sp>
    </p:spTree>
    <p:extLst>
      <p:ext uri="{BB962C8B-B14F-4D97-AF65-F5344CB8AC3E}">
        <p14:creationId xmlns:p14="http://schemas.microsoft.com/office/powerpoint/2010/main" val="152231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Weekly audits continue to help. Appropriate linen and clothing. We have added intended locations for the medical equipment in the unit. Nearby but handy if needed. </a:t>
            </a:r>
          </a:p>
          <a:p>
            <a:endParaRPr lang="en-US" dirty="0"/>
          </a:p>
          <a:p>
            <a:r>
              <a:rPr lang="en-US" dirty="0"/>
              <a:t>Removing blankets and supports has not worked well for us. Our unit often has acuity mixed through-out and we have not been able to remove items like that since they are needed for other patients. </a:t>
            </a:r>
          </a:p>
        </p:txBody>
      </p:sp>
      <p:sp>
        <p:nvSpPr>
          <p:cNvPr id="4" name="Slide Number Placeholder 3"/>
          <p:cNvSpPr>
            <a:spLocks noGrp="1"/>
          </p:cNvSpPr>
          <p:nvPr>
            <p:ph type="sldNum" sz="quarter" idx="5"/>
          </p:nvPr>
        </p:nvSpPr>
        <p:spPr/>
        <p:txBody>
          <a:bodyPr/>
          <a:lstStyle/>
          <a:p>
            <a:fld id="{8F96FAF8-A310-494F-B476-A4261568C17C}" type="slidenum">
              <a:rPr lang="en-US" smtClean="0"/>
              <a:t>15</a:t>
            </a:fld>
            <a:endParaRPr lang="en-US"/>
          </a:p>
        </p:txBody>
      </p:sp>
    </p:spTree>
    <p:extLst>
      <p:ext uri="{BB962C8B-B14F-4D97-AF65-F5344CB8AC3E}">
        <p14:creationId xmlns:p14="http://schemas.microsoft.com/office/powerpoint/2010/main" val="73480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6FAF8-A310-494F-B476-A4261568C17C}" type="slidenum">
              <a:rPr lang="en-US" smtClean="0"/>
              <a:t>16</a:t>
            </a:fld>
            <a:endParaRPr lang="en-US"/>
          </a:p>
        </p:txBody>
      </p:sp>
    </p:spTree>
    <p:extLst>
      <p:ext uri="{BB962C8B-B14F-4D97-AF65-F5344CB8AC3E}">
        <p14:creationId xmlns:p14="http://schemas.microsoft.com/office/powerpoint/2010/main" val="163001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families do what they see and we want them to see safe sleep while here. While NICU patients require therapeutic positioning, we educate on the reasons why and why it will no longer be safe.  </a:t>
            </a:r>
          </a:p>
          <a:p>
            <a:endParaRPr lang="en-US" dirty="0"/>
          </a:p>
          <a:p>
            <a:r>
              <a:rPr lang="en-US" dirty="0"/>
              <a:t>When we do holiday photos or pictures, we try to note that the pictures do not represent safe sleep</a:t>
            </a:r>
          </a:p>
        </p:txBody>
      </p:sp>
      <p:sp>
        <p:nvSpPr>
          <p:cNvPr id="4" name="Slide Number Placeholder 3"/>
          <p:cNvSpPr>
            <a:spLocks noGrp="1"/>
          </p:cNvSpPr>
          <p:nvPr>
            <p:ph type="sldNum" sz="quarter" idx="5"/>
          </p:nvPr>
        </p:nvSpPr>
        <p:spPr/>
        <p:txBody>
          <a:bodyPr/>
          <a:lstStyle/>
          <a:p>
            <a:fld id="{8F96FAF8-A310-494F-B476-A4261568C17C}" type="slidenum">
              <a:rPr lang="en-US" smtClean="0"/>
              <a:t>17</a:t>
            </a:fld>
            <a:endParaRPr lang="en-US"/>
          </a:p>
        </p:txBody>
      </p:sp>
    </p:spTree>
    <p:extLst>
      <p:ext uri="{BB962C8B-B14F-4D97-AF65-F5344CB8AC3E}">
        <p14:creationId xmlns:p14="http://schemas.microsoft.com/office/powerpoint/2010/main" val="212214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10EA3-5B75-4B8D-971B-9329AE92AABA}" type="slidenum">
              <a:rPr lang="en-US" smtClean="0"/>
              <a:t>18</a:t>
            </a:fld>
            <a:endParaRPr lang="en-US"/>
          </a:p>
        </p:txBody>
      </p:sp>
    </p:spTree>
    <p:extLst>
      <p:ext uri="{BB962C8B-B14F-4D97-AF65-F5344CB8AC3E}">
        <p14:creationId xmlns:p14="http://schemas.microsoft.com/office/powerpoint/2010/main" val="224245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types of products are sold and in wide circulation. Recalled products such as the rock and play are still in circulation. Bumpers are still sold and often still used. </a:t>
            </a:r>
          </a:p>
        </p:txBody>
      </p:sp>
      <p:sp>
        <p:nvSpPr>
          <p:cNvPr id="4" name="Slide Number Placeholder 3"/>
          <p:cNvSpPr>
            <a:spLocks noGrp="1"/>
          </p:cNvSpPr>
          <p:nvPr>
            <p:ph type="sldNum" sz="quarter" idx="5"/>
          </p:nvPr>
        </p:nvSpPr>
        <p:spPr/>
        <p:txBody>
          <a:bodyPr/>
          <a:lstStyle/>
          <a:p>
            <a:fld id="{8F96FAF8-A310-494F-B476-A4261568C17C}" type="slidenum">
              <a:rPr lang="en-US" smtClean="0"/>
              <a:t>19</a:t>
            </a:fld>
            <a:endParaRPr lang="en-US"/>
          </a:p>
        </p:txBody>
      </p:sp>
    </p:spTree>
    <p:extLst>
      <p:ext uri="{BB962C8B-B14F-4D97-AF65-F5344CB8AC3E}">
        <p14:creationId xmlns:p14="http://schemas.microsoft.com/office/powerpoint/2010/main" val="45591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on this slide and the last slide, there are often products and social norms that are expected and normalized. We see tons of photos just like these that are almost rites of passage, but are very unsafe</a:t>
            </a:r>
          </a:p>
        </p:txBody>
      </p:sp>
      <p:sp>
        <p:nvSpPr>
          <p:cNvPr id="4" name="Slide Number Placeholder 3"/>
          <p:cNvSpPr>
            <a:spLocks noGrp="1"/>
          </p:cNvSpPr>
          <p:nvPr>
            <p:ph type="sldNum" sz="quarter" idx="5"/>
          </p:nvPr>
        </p:nvSpPr>
        <p:spPr/>
        <p:txBody>
          <a:bodyPr/>
          <a:lstStyle/>
          <a:p>
            <a:fld id="{8F96FAF8-A310-494F-B476-A4261568C17C}" type="slidenum">
              <a:rPr lang="en-US" smtClean="0"/>
              <a:t>20</a:t>
            </a:fld>
            <a:endParaRPr lang="en-US"/>
          </a:p>
        </p:txBody>
      </p:sp>
    </p:spTree>
    <p:extLst>
      <p:ext uri="{BB962C8B-B14F-4D97-AF65-F5344CB8AC3E}">
        <p14:creationId xmlns:p14="http://schemas.microsoft.com/office/powerpoint/2010/main" val="102405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Bedsharing is very common in many cultures. Assessing for where baby will sleep and teaching why families may not think that baby needs to sleep separately. </a:t>
            </a:r>
          </a:p>
          <a:p>
            <a:r>
              <a:rPr lang="en-US" dirty="0"/>
              <a:t>Concern about the baby being too cold or exposed is common. The removal of the hat at 1 day of life is often very surprising and we will need to remove it a few times. </a:t>
            </a:r>
          </a:p>
          <a:p>
            <a:endParaRPr lang="en-US" dirty="0"/>
          </a:p>
          <a:p>
            <a:r>
              <a:rPr lang="en-US" dirty="0"/>
              <a:t>Sources of knowledge for the family is a huge consideration. We work hard to make our voices heard, but often close family members and friends can teach or preach unsafe sleep practices. Families also can get outdated or unsafe recommendations from people that they see as healthcare experts such as doulas, midwifes, lactation consultants, or other groups. </a:t>
            </a:r>
          </a:p>
          <a:p>
            <a:endParaRPr lang="en-US" dirty="0"/>
          </a:p>
          <a:p>
            <a:r>
              <a:rPr lang="en-US" dirty="0"/>
              <a:t>Social </a:t>
            </a:r>
            <a:r>
              <a:rPr lang="en-US" dirty="0" err="1"/>
              <a:t>dterminents</a:t>
            </a:r>
            <a:r>
              <a:rPr lang="en-US" dirty="0"/>
              <a:t> are often two fold. They are less likely to be able to breast-feed, often smoke more, but they also may be unable to afford safe sleeping surfaces</a:t>
            </a:r>
          </a:p>
        </p:txBody>
      </p:sp>
      <p:sp>
        <p:nvSpPr>
          <p:cNvPr id="4" name="Slide Number Placeholder 3"/>
          <p:cNvSpPr>
            <a:spLocks noGrp="1"/>
          </p:cNvSpPr>
          <p:nvPr>
            <p:ph type="sldNum" sz="quarter" idx="5"/>
          </p:nvPr>
        </p:nvSpPr>
        <p:spPr/>
        <p:txBody>
          <a:bodyPr/>
          <a:lstStyle/>
          <a:p>
            <a:fld id="{8F96FAF8-A310-494F-B476-A4261568C17C}" type="slidenum">
              <a:rPr lang="en-US" smtClean="0"/>
              <a:t>21</a:t>
            </a:fld>
            <a:endParaRPr lang="en-US"/>
          </a:p>
        </p:txBody>
      </p:sp>
    </p:spTree>
    <p:extLst>
      <p:ext uri="{BB962C8B-B14F-4D97-AF65-F5344CB8AC3E}">
        <p14:creationId xmlns:p14="http://schemas.microsoft.com/office/powerpoint/2010/main" val="248883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acuity/ low acuity. </a:t>
            </a:r>
          </a:p>
        </p:txBody>
      </p:sp>
      <p:sp>
        <p:nvSpPr>
          <p:cNvPr id="4" name="Slide Number Placeholder 3"/>
          <p:cNvSpPr>
            <a:spLocks noGrp="1"/>
          </p:cNvSpPr>
          <p:nvPr>
            <p:ph type="sldNum" sz="quarter" idx="5"/>
          </p:nvPr>
        </p:nvSpPr>
        <p:spPr/>
        <p:txBody>
          <a:bodyPr/>
          <a:lstStyle/>
          <a:p>
            <a:fld id="{8F96FAF8-A310-494F-B476-A4261568C17C}" type="slidenum">
              <a:rPr lang="en-US" smtClean="0"/>
              <a:t>3</a:t>
            </a:fld>
            <a:endParaRPr lang="en-US"/>
          </a:p>
        </p:txBody>
      </p:sp>
    </p:spTree>
    <p:extLst>
      <p:ext uri="{BB962C8B-B14F-4D97-AF65-F5344CB8AC3E}">
        <p14:creationId xmlns:p14="http://schemas.microsoft.com/office/powerpoint/2010/main" val="382475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correct safe sleep in the moment. If a parent is asleep with their baby, we will wake them and put the baby into their own bed. We try very hard to always teach in the moment. If that moment is an exhausted parent, we will help them get some sleep with the baby in the nursery (if alone) and then educate when the parent is awake and more alert. </a:t>
            </a:r>
          </a:p>
          <a:p>
            <a:endParaRPr lang="en-US" dirty="0"/>
          </a:p>
          <a:p>
            <a:r>
              <a:rPr lang="en-US" dirty="0"/>
              <a:t>This is sometimes tough love teaching. The education is that your baby could die if… or these blankets could cause the baby to not be able to breath. We want them to know the reality without scaring them. Teaching is aimed at prevention.</a:t>
            </a:r>
          </a:p>
          <a:p>
            <a:endParaRPr lang="en-US" dirty="0"/>
          </a:p>
          <a:p>
            <a:r>
              <a:rPr lang="en-US" dirty="0"/>
              <a:t>You can see what we are fighting against. The media, some trusted people such as doulas, other moms, family members, have louder voices.</a:t>
            </a:r>
          </a:p>
        </p:txBody>
      </p:sp>
      <p:sp>
        <p:nvSpPr>
          <p:cNvPr id="4" name="Slide Number Placeholder 3"/>
          <p:cNvSpPr>
            <a:spLocks noGrp="1"/>
          </p:cNvSpPr>
          <p:nvPr>
            <p:ph type="sldNum" sz="quarter" idx="5"/>
          </p:nvPr>
        </p:nvSpPr>
        <p:spPr/>
        <p:txBody>
          <a:bodyPr/>
          <a:lstStyle/>
          <a:p>
            <a:fld id="{8F96FAF8-A310-494F-B476-A4261568C17C}" type="slidenum">
              <a:rPr lang="en-US" smtClean="0"/>
              <a:t>22</a:t>
            </a:fld>
            <a:endParaRPr lang="en-US"/>
          </a:p>
        </p:txBody>
      </p:sp>
    </p:spTree>
    <p:extLst>
      <p:ext uri="{BB962C8B-B14F-4D97-AF65-F5344CB8AC3E}">
        <p14:creationId xmlns:p14="http://schemas.microsoft.com/office/powerpoint/2010/main" val="2439369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Linen honestly has been a big player for us. When we were initially looking at compliance and its roots, we often came back to that there was not enough of this, or they never bring this. We also are the only units to use some items, so the linen staff are not always familiar with the items we want. “</a:t>
            </a:r>
            <a:r>
              <a:rPr lang="en-US" dirty="0" err="1"/>
              <a:t>whats</a:t>
            </a:r>
            <a:r>
              <a:rPr lang="en-US" dirty="0"/>
              <a:t> a sleep sack” is a question I have gotten more than I would have liked. We continued to work with them and our spaces to create ways to ensure that we had what we needed. The time I have spent on linen was a huge player. If staff cannot do what we are asking then we need to fix the supply issue before we work on the will. </a:t>
            </a:r>
          </a:p>
          <a:p>
            <a:endParaRPr lang="en-US" dirty="0"/>
          </a:p>
          <a:p>
            <a:r>
              <a:rPr lang="en-US" dirty="0"/>
              <a:t>Clothing is all white, and that has been a confounder since we often use preemie and newborn sized clothing and could not get what we needed where. New newborn items are a slightly different cream color. </a:t>
            </a:r>
          </a:p>
          <a:p>
            <a:endParaRPr lang="en-US" dirty="0"/>
          </a:p>
          <a:p>
            <a:r>
              <a:rPr lang="en-US" dirty="0"/>
              <a:t>Our </a:t>
            </a:r>
            <a:r>
              <a:rPr lang="en-US" dirty="0" err="1"/>
              <a:t>sleepsacks</a:t>
            </a:r>
            <a:r>
              <a:rPr lang="en-US" dirty="0"/>
              <a:t> have been through a few brands before we have found our current product. Out initial ones with zippers did not survive the dryer. We also went through some brands with and without wings. We have landed on a brand with snaps that also unbutton at the shoulders to allow use with iv lines if needed. </a:t>
            </a:r>
          </a:p>
          <a:p>
            <a:endParaRPr lang="en-US" dirty="0"/>
          </a:p>
          <a:p>
            <a:endParaRPr lang="en-US" dirty="0"/>
          </a:p>
        </p:txBody>
      </p:sp>
      <p:sp>
        <p:nvSpPr>
          <p:cNvPr id="4" name="Slide Number Placeholder 3"/>
          <p:cNvSpPr>
            <a:spLocks noGrp="1"/>
          </p:cNvSpPr>
          <p:nvPr>
            <p:ph type="sldNum" sz="quarter" idx="5"/>
          </p:nvPr>
        </p:nvSpPr>
        <p:spPr/>
        <p:txBody>
          <a:bodyPr/>
          <a:lstStyle/>
          <a:p>
            <a:fld id="{8F96FAF8-A310-494F-B476-A4261568C17C}" type="slidenum">
              <a:rPr lang="en-US" smtClean="0"/>
              <a:t>23</a:t>
            </a:fld>
            <a:endParaRPr lang="en-US"/>
          </a:p>
        </p:txBody>
      </p:sp>
    </p:spTree>
    <p:extLst>
      <p:ext uri="{BB962C8B-B14F-4D97-AF65-F5344CB8AC3E}">
        <p14:creationId xmlns:p14="http://schemas.microsoft.com/office/powerpoint/2010/main" val="273651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collect data about the use of our </a:t>
            </a:r>
            <a:r>
              <a:rPr lang="en-US" dirty="0" err="1"/>
              <a:t>sleepsacks</a:t>
            </a:r>
            <a:r>
              <a:rPr lang="en-US" dirty="0"/>
              <a:t> so that we can ensure that we are using the items we have collected resources for and also we have seen that our compliance improves as our sleep sack rate do as well. </a:t>
            </a:r>
          </a:p>
        </p:txBody>
      </p:sp>
      <p:sp>
        <p:nvSpPr>
          <p:cNvPr id="4" name="Slide Number Placeholder 3"/>
          <p:cNvSpPr>
            <a:spLocks noGrp="1"/>
          </p:cNvSpPr>
          <p:nvPr>
            <p:ph type="sldNum" sz="quarter" idx="5"/>
          </p:nvPr>
        </p:nvSpPr>
        <p:spPr/>
        <p:txBody>
          <a:bodyPr/>
          <a:lstStyle/>
          <a:p>
            <a:fld id="{8F96FAF8-A310-494F-B476-A4261568C17C}" type="slidenum">
              <a:rPr lang="en-US" smtClean="0"/>
              <a:t>24</a:t>
            </a:fld>
            <a:endParaRPr lang="en-US"/>
          </a:p>
        </p:txBody>
      </p:sp>
    </p:spTree>
    <p:extLst>
      <p:ext uri="{BB962C8B-B14F-4D97-AF65-F5344CB8AC3E}">
        <p14:creationId xmlns:p14="http://schemas.microsoft.com/office/powerpoint/2010/main" val="2550549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a:t>
            </a:r>
            <a:r>
              <a:rPr lang="en-US" dirty="0" err="1"/>
              <a:t>familys</a:t>
            </a:r>
            <a:r>
              <a:rPr lang="en-US" dirty="0"/>
              <a:t> lived experiences we know that the nurses have them as well. Our education to them is also aimed at how we can show them the risks and the “whys” to bring impactful change.  </a:t>
            </a:r>
          </a:p>
        </p:txBody>
      </p:sp>
      <p:sp>
        <p:nvSpPr>
          <p:cNvPr id="4" name="Slide Number Placeholder 3"/>
          <p:cNvSpPr>
            <a:spLocks noGrp="1"/>
          </p:cNvSpPr>
          <p:nvPr>
            <p:ph type="sldNum" sz="quarter" idx="5"/>
          </p:nvPr>
        </p:nvSpPr>
        <p:spPr/>
        <p:txBody>
          <a:bodyPr/>
          <a:lstStyle/>
          <a:p>
            <a:fld id="{8F96FAF8-A310-494F-B476-A4261568C17C}" type="slidenum">
              <a:rPr lang="en-US" smtClean="0"/>
              <a:t>25</a:t>
            </a:fld>
            <a:endParaRPr lang="en-US"/>
          </a:p>
        </p:txBody>
      </p:sp>
    </p:spTree>
    <p:extLst>
      <p:ext uri="{BB962C8B-B14F-4D97-AF65-F5344CB8AC3E}">
        <p14:creationId xmlns:p14="http://schemas.microsoft.com/office/powerpoint/2010/main" val="223129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our staff to be aware of the impact. This can be a much harder thing to visualize for some. In the hospital it is easy to link cause and effect with hand hygiene and infections for example. But for safe sleep, we often are not aware </a:t>
            </a:r>
            <a:r>
              <a:rPr lang="en-US" dirty="0" err="1"/>
              <a:t>fo</a:t>
            </a:r>
            <a:r>
              <a:rPr lang="en-US" dirty="0"/>
              <a:t> what happens after our patient leaves. </a:t>
            </a:r>
          </a:p>
          <a:p>
            <a:r>
              <a:rPr lang="en-US" dirty="0"/>
              <a:t>In terms of new information, we follow the AAP guidelines and one of the policy edits were aimed at allowing arms in swaddling if the patient requires it. </a:t>
            </a:r>
          </a:p>
        </p:txBody>
      </p:sp>
      <p:sp>
        <p:nvSpPr>
          <p:cNvPr id="4" name="Slide Number Placeholder 3"/>
          <p:cNvSpPr>
            <a:spLocks noGrp="1"/>
          </p:cNvSpPr>
          <p:nvPr>
            <p:ph type="sldNum" sz="quarter" idx="5"/>
          </p:nvPr>
        </p:nvSpPr>
        <p:spPr/>
        <p:txBody>
          <a:bodyPr/>
          <a:lstStyle/>
          <a:p>
            <a:fld id="{8F96FAF8-A310-494F-B476-A4261568C17C}" type="slidenum">
              <a:rPr lang="en-US" smtClean="0"/>
              <a:t>26</a:t>
            </a:fld>
            <a:endParaRPr lang="en-US"/>
          </a:p>
        </p:txBody>
      </p:sp>
    </p:spTree>
    <p:extLst>
      <p:ext uri="{BB962C8B-B14F-4D97-AF65-F5344CB8AC3E}">
        <p14:creationId xmlns:p14="http://schemas.microsoft.com/office/powerpoint/2010/main" val="270324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is highly ingrained in both</a:t>
            </a:r>
            <a:r>
              <a:rPr lang="en-US" baseline="0" dirty="0"/>
              <a:t> units now. Audits are expected, The aim is to raise compliance to greater than 90%. </a:t>
            </a:r>
          </a:p>
          <a:p>
            <a:endParaRPr lang="en-US" baseline="0" dirty="0"/>
          </a:p>
          <a:p>
            <a:r>
              <a:rPr lang="en-US" baseline="0" dirty="0"/>
              <a:t>We are also looking to pieces of our program to ensure that we are providing the best education possible for each family. We also have some future ideas for small trials on the docket. We are looking at a therapeutic positioning </a:t>
            </a:r>
            <a:r>
              <a:rPr lang="en-US" baseline="0" dirty="0" err="1"/>
              <a:t>procotol</a:t>
            </a:r>
            <a:r>
              <a:rPr lang="en-US" baseline="0" dirty="0"/>
              <a:t> that will educate families and red-flag to staff to change to safe sleep. We also are working through some practices to see if they will impact safe sleep compliance. </a:t>
            </a:r>
            <a:endParaRPr lang="en-US" dirty="0"/>
          </a:p>
        </p:txBody>
      </p:sp>
      <p:sp>
        <p:nvSpPr>
          <p:cNvPr id="4" name="Slide Number Placeholder 3"/>
          <p:cNvSpPr>
            <a:spLocks noGrp="1"/>
          </p:cNvSpPr>
          <p:nvPr>
            <p:ph type="sldNum" sz="quarter" idx="10"/>
          </p:nvPr>
        </p:nvSpPr>
        <p:spPr/>
        <p:txBody>
          <a:bodyPr/>
          <a:lstStyle/>
          <a:p>
            <a:fld id="{12110EA3-5B75-4B8D-971B-9329AE92AABA}" type="slidenum">
              <a:rPr lang="en-US" smtClean="0"/>
              <a:t>27</a:t>
            </a:fld>
            <a:endParaRPr lang="en-US"/>
          </a:p>
        </p:txBody>
      </p:sp>
    </p:spTree>
    <p:extLst>
      <p:ext uri="{BB962C8B-B14F-4D97-AF65-F5344CB8AC3E}">
        <p14:creationId xmlns:p14="http://schemas.microsoft.com/office/powerpoint/2010/main" val="659398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6FAF8-A310-494F-B476-A4261568C17C}" type="slidenum">
              <a:rPr lang="en-US" smtClean="0"/>
              <a:t>28</a:t>
            </a:fld>
            <a:endParaRPr lang="en-US"/>
          </a:p>
        </p:txBody>
      </p:sp>
    </p:spTree>
    <p:extLst>
      <p:ext uri="{BB962C8B-B14F-4D97-AF65-F5344CB8AC3E}">
        <p14:creationId xmlns:p14="http://schemas.microsoft.com/office/powerpoint/2010/main" val="220785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often require therapeutic positioning and unsafe sleep practices while in high acuity phase of stay. </a:t>
            </a:r>
            <a:r>
              <a:rPr lang="en-US" baseline="0" dirty="0"/>
              <a:t>The initial workgroup was key to our work today. The NICU in particular was not used to safe sleep practices being started prior to discharge. Babies often slept not on their back with nesting and head of bed elevation. We had NICU linen that included clothing and blankets. This workgroup also was able to get our first sleep sacks into the NICU. They brought us very far. The top picture is not from our NICU but is a common example of our previous practices. Our goal is the bottom picture. </a:t>
            </a:r>
          </a:p>
          <a:p>
            <a:endParaRPr lang="en-US" baseline="0" dirty="0"/>
          </a:p>
          <a:p>
            <a:r>
              <a:rPr lang="en-US" baseline="0" dirty="0"/>
              <a:t>Once the policy was in place, progress was made, but overtime we had new staff, changes in providers, and other things that allowed a backslide in the compliance. The NICU has a unique population who often requires modification to the usual practices, but are at highest risk for sleep related deaths.  The ownership of this practice has changed hands multiple times over the last few years. We did in this time period move the safe sleep practice to a nurse driven policy instead of one that begins with an order. This models our thermoregulation practice and places ownership to those who most often provide care in the hospital.</a:t>
            </a:r>
          </a:p>
          <a:p>
            <a:endParaRPr lang="en-US" baseline="0" dirty="0"/>
          </a:p>
        </p:txBody>
      </p:sp>
      <p:sp>
        <p:nvSpPr>
          <p:cNvPr id="4" name="Slide Number Placeholder 3"/>
          <p:cNvSpPr>
            <a:spLocks noGrp="1"/>
          </p:cNvSpPr>
          <p:nvPr>
            <p:ph type="sldNum" sz="quarter" idx="10"/>
          </p:nvPr>
        </p:nvSpPr>
        <p:spPr/>
        <p:txBody>
          <a:bodyPr/>
          <a:lstStyle/>
          <a:p>
            <a:fld id="{12110EA3-5B75-4B8D-971B-9329AE92AABA}" type="slidenum">
              <a:rPr lang="en-US" smtClean="0"/>
              <a:t>4</a:t>
            </a:fld>
            <a:endParaRPr lang="en-US"/>
          </a:p>
        </p:txBody>
      </p:sp>
    </p:spTree>
    <p:extLst>
      <p:ext uri="{BB962C8B-B14F-4D97-AF65-F5344CB8AC3E}">
        <p14:creationId xmlns:p14="http://schemas.microsoft.com/office/powerpoint/2010/main" val="235463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dirty="0"/>
              <a:t>We all have to be sharing the same message, that babies should sleep </a:t>
            </a:r>
            <a:r>
              <a:rPr lang="en-US" altLang="en-US" sz="900" b="1" u="sng" dirty="0"/>
              <a:t>A</a:t>
            </a:r>
            <a:r>
              <a:rPr lang="en-US" altLang="en-US" sz="900" dirty="0"/>
              <a:t>lone, on their </a:t>
            </a:r>
            <a:r>
              <a:rPr lang="en-US" altLang="en-US" sz="900" b="1" u="sng" dirty="0"/>
              <a:t>B</a:t>
            </a:r>
            <a:r>
              <a:rPr lang="en-US" altLang="en-US" sz="900" dirty="0"/>
              <a:t>ack, and in a </a:t>
            </a:r>
            <a:r>
              <a:rPr lang="en-US" altLang="en-US" sz="900" b="1" u="sng" dirty="0"/>
              <a:t>C</a:t>
            </a:r>
            <a:r>
              <a:rPr lang="en-US" altLang="en-US" sz="900" dirty="0"/>
              <a:t>rib.  Families will pay attention to the message even more if they hear that same message from everyone who interacts with them, multiple times, and in multiple settings.  We learn things when they are repeated—so it is important for families to hear this message multiple times in multiple ways.</a:t>
            </a:r>
          </a:p>
          <a:p>
            <a:pPr>
              <a:spcBef>
                <a:spcPct val="0"/>
              </a:spcBef>
            </a:pPr>
            <a:endParaRPr lang="en-US" altLang="en-US" sz="900" dirty="0"/>
          </a:p>
          <a:p>
            <a:pPr>
              <a:spcBef>
                <a:spcPct val="0"/>
              </a:spcBef>
            </a:pPr>
            <a:r>
              <a:rPr lang="en-US" altLang="en-US" sz="900" dirty="0"/>
              <a:t>Families pay attention to what we do.  So in order to be successful, we also have to model the correct behavior.  We have to put babies to sleep in the safest position and we have to comply with the hospital policy all the time.  If we see families engaging in unsafe behaviors, we need to take advantage of those teachable moments and point out the safer behaviors.</a:t>
            </a:r>
          </a:p>
          <a:p>
            <a:pPr>
              <a:spcBef>
                <a:spcPct val="0"/>
              </a:spcBef>
            </a:pPr>
            <a:endParaRPr lang="en-US" altLang="en-US" sz="900" dirty="0"/>
          </a:p>
          <a:p>
            <a:pPr>
              <a:spcBef>
                <a:spcPct val="0"/>
              </a:spcBef>
            </a:pPr>
            <a:r>
              <a:rPr lang="en-US" altLang="en-US" sz="900" dirty="0"/>
              <a:t>Out</a:t>
            </a:r>
            <a:r>
              <a:rPr lang="en-US" altLang="en-US" sz="900" baseline="0" dirty="0"/>
              <a:t> goal is to</a:t>
            </a:r>
            <a:r>
              <a:rPr lang="en-US" altLang="en-US" sz="900" dirty="0"/>
              <a:t> save babies.  We</a:t>
            </a:r>
            <a:r>
              <a:rPr lang="en-US" altLang="en-US" sz="900" baseline="0" dirty="0"/>
              <a:t> at times spend large amounts of time with our families due to long stays. It is absolutely heart-breaking to have one of our own babies come back in and not make it, when it could have been prevented. </a:t>
            </a:r>
          </a:p>
          <a:p>
            <a:pPr>
              <a:spcBef>
                <a:spcPct val="0"/>
              </a:spcBef>
            </a:pPr>
            <a:endParaRPr lang="en-US" altLang="en-US" sz="900" baseline="0" dirty="0"/>
          </a:p>
          <a:p>
            <a:pPr>
              <a:spcBef>
                <a:spcPct val="0"/>
              </a:spcBef>
            </a:pPr>
            <a:endParaRPr lang="en-US" altLang="en-US" sz="90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E0435A-85C7-48D0-8271-DAD82A81893B}" type="slidenum">
              <a:rPr lang="en-US" altLang="en-US"/>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all of the key stake-holders. We also have a specialist in pediatric trauma and injury prevention. </a:t>
            </a:r>
          </a:p>
          <a:p>
            <a:endParaRPr lang="en-US" dirty="0"/>
          </a:p>
          <a:p>
            <a:r>
              <a:rPr lang="en-US" dirty="0"/>
              <a:t>Meet monthly, review our data and plan next steps. </a:t>
            </a:r>
          </a:p>
          <a:p>
            <a:endParaRPr lang="en-US" dirty="0"/>
          </a:p>
          <a:p>
            <a:r>
              <a:rPr lang="en-US" dirty="0"/>
              <a:t>Following quality methodology. Set goals and key drivers and then set interventions to trial prior to </a:t>
            </a:r>
            <a:r>
              <a:rPr lang="en-US" dirty="0" err="1"/>
              <a:t>intiating</a:t>
            </a:r>
            <a:r>
              <a:rPr lang="en-US" dirty="0"/>
              <a:t> unit wide </a:t>
            </a:r>
          </a:p>
        </p:txBody>
      </p:sp>
      <p:sp>
        <p:nvSpPr>
          <p:cNvPr id="4" name="Slide Number Placeholder 3"/>
          <p:cNvSpPr>
            <a:spLocks noGrp="1"/>
          </p:cNvSpPr>
          <p:nvPr>
            <p:ph type="sldNum" sz="quarter" idx="5"/>
          </p:nvPr>
        </p:nvSpPr>
        <p:spPr/>
        <p:txBody>
          <a:bodyPr/>
          <a:lstStyle/>
          <a:p>
            <a:fld id="{12110EA3-5B75-4B8D-971B-9329AE92AABA}" type="slidenum">
              <a:rPr lang="en-US" smtClean="0"/>
              <a:t>6</a:t>
            </a:fld>
            <a:endParaRPr lang="en-US"/>
          </a:p>
        </p:txBody>
      </p:sp>
    </p:spTree>
    <p:extLst>
      <p:ext uri="{BB962C8B-B14F-4D97-AF65-F5344CB8AC3E}">
        <p14:creationId xmlns:p14="http://schemas.microsoft.com/office/powerpoint/2010/main" val="29865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essentially cover five units throughout the hospital. Mother baby and Special Care are located in the same space, but staffed by different units. </a:t>
            </a:r>
            <a:r>
              <a:rPr lang="en-US" dirty="0" err="1"/>
              <a:t>Stahlman</a:t>
            </a:r>
            <a:r>
              <a:rPr lang="en-US" dirty="0"/>
              <a:t> and VCH 4</a:t>
            </a:r>
            <a:r>
              <a:rPr lang="en-US" baseline="30000" dirty="0"/>
              <a:t>th</a:t>
            </a:r>
            <a:r>
              <a:rPr lang="en-US" dirty="0"/>
              <a:t> floor are staffed by mixed acuity and have both high and low acuity patients. VCH 11</a:t>
            </a:r>
            <a:r>
              <a:rPr lang="en-US" baseline="30000" dirty="0"/>
              <a:t>th</a:t>
            </a:r>
            <a:r>
              <a:rPr lang="en-US" dirty="0"/>
              <a:t> floor NICU has low acuity patients only currently. I share the variety of the units to highlight the difficulty in one size fits all teaching. All of these units function slightly differently, so one intervention may not work as it does elsewhere.</a:t>
            </a:r>
          </a:p>
        </p:txBody>
      </p:sp>
      <p:sp>
        <p:nvSpPr>
          <p:cNvPr id="4" name="Slide Number Placeholder 3"/>
          <p:cNvSpPr>
            <a:spLocks noGrp="1"/>
          </p:cNvSpPr>
          <p:nvPr>
            <p:ph type="sldNum" sz="quarter" idx="5"/>
          </p:nvPr>
        </p:nvSpPr>
        <p:spPr/>
        <p:txBody>
          <a:bodyPr/>
          <a:lstStyle/>
          <a:p>
            <a:fld id="{8F96FAF8-A310-494F-B476-A4261568C17C}" type="slidenum">
              <a:rPr lang="en-US" smtClean="0"/>
              <a:t>7</a:t>
            </a:fld>
            <a:endParaRPr lang="en-US"/>
          </a:p>
        </p:txBody>
      </p:sp>
    </p:spTree>
    <p:extLst>
      <p:ext uri="{BB962C8B-B14F-4D97-AF65-F5344CB8AC3E}">
        <p14:creationId xmlns:p14="http://schemas.microsoft.com/office/powerpoint/2010/main" val="2998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6FAF8-A310-494F-B476-A4261568C17C}" type="slidenum">
              <a:rPr lang="en-US" smtClean="0"/>
              <a:t>8</a:t>
            </a:fld>
            <a:endParaRPr lang="en-US"/>
          </a:p>
        </p:txBody>
      </p:sp>
    </p:spTree>
    <p:extLst>
      <p:ext uri="{BB962C8B-B14F-4D97-AF65-F5344CB8AC3E}">
        <p14:creationId xmlns:p14="http://schemas.microsoft.com/office/powerpoint/2010/main" val="130600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6FAF8-A310-494F-B476-A4261568C17C}" type="slidenum">
              <a:rPr lang="en-US" smtClean="0"/>
              <a:t>9</a:t>
            </a:fld>
            <a:endParaRPr lang="en-US"/>
          </a:p>
        </p:txBody>
      </p:sp>
    </p:spTree>
    <p:extLst>
      <p:ext uri="{BB962C8B-B14F-4D97-AF65-F5344CB8AC3E}">
        <p14:creationId xmlns:p14="http://schemas.microsoft.com/office/powerpoint/2010/main" val="232487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Hats off at 24 hours is probably one of the teaching points that families are surprised by. Extra blankets are very common as well. </a:t>
            </a:r>
          </a:p>
        </p:txBody>
      </p:sp>
      <p:sp>
        <p:nvSpPr>
          <p:cNvPr id="4" name="Slide Number Placeholder 3"/>
          <p:cNvSpPr>
            <a:spLocks noGrp="1"/>
          </p:cNvSpPr>
          <p:nvPr>
            <p:ph type="sldNum" sz="quarter" idx="5"/>
          </p:nvPr>
        </p:nvSpPr>
        <p:spPr/>
        <p:txBody>
          <a:bodyPr/>
          <a:lstStyle/>
          <a:p>
            <a:fld id="{8F96FAF8-A310-494F-B476-A4261568C17C}" type="slidenum">
              <a:rPr lang="en-US" smtClean="0"/>
              <a:t>10</a:t>
            </a:fld>
            <a:endParaRPr lang="en-US"/>
          </a:p>
        </p:txBody>
      </p:sp>
    </p:spTree>
    <p:extLst>
      <p:ext uri="{BB962C8B-B14F-4D97-AF65-F5344CB8AC3E}">
        <p14:creationId xmlns:p14="http://schemas.microsoft.com/office/powerpoint/2010/main" val="4113041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F0CFFD1-B095-443C-AE6B-5E222E8091DB}" type="datetimeFigureOut">
              <a:rPr lang="en-US" smtClean="0"/>
              <a:t>5/12/2021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7B5EB80-84B1-4087-A694-0C02E08FB666}" type="slidenum">
              <a:rPr lang="en-US" smtClean="0"/>
              <a:t>‹#›</a:t>
            </a:fld>
            <a:endParaRPr lang="en-US"/>
          </a:p>
        </p:txBody>
      </p:sp>
    </p:spTree>
    <p:extLst>
      <p:ext uri="{BB962C8B-B14F-4D97-AF65-F5344CB8AC3E}">
        <p14:creationId xmlns:p14="http://schemas.microsoft.com/office/powerpoint/2010/main" val="28400471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CFFD1-B095-443C-AE6B-5E222E8091DB}"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57690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CFFD1-B095-443C-AE6B-5E222E8091DB}"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34528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CFFD1-B095-443C-AE6B-5E222E8091DB}"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380187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F0CFFD1-B095-443C-AE6B-5E222E8091DB}" type="datetimeFigureOut">
              <a:rPr lang="en-US" smtClean="0"/>
              <a:t>5/12/2021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5798743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0CFFD1-B095-443C-AE6B-5E222E8091DB}"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1540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CFFD1-B095-443C-AE6B-5E222E8091DB}"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423664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0CFFD1-B095-443C-AE6B-5E222E8091DB}"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311630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CFFD1-B095-443C-AE6B-5E222E8091DB}"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5EB80-84B1-4087-A694-0C02E08FB666}" type="slidenum">
              <a:rPr lang="en-US" smtClean="0"/>
              <a:t>‹#›</a:t>
            </a:fld>
            <a:endParaRPr lang="en-US"/>
          </a:p>
        </p:txBody>
      </p:sp>
    </p:spTree>
    <p:extLst>
      <p:ext uri="{BB962C8B-B14F-4D97-AF65-F5344CB8AC3E}">
        <p14:creationId xmlns:p14="http://schemas.microsoft.com/office/powerpoint/2010/main" val="170607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F0CFFD1-B095-443C-AE6B-5E222E8091DB}" type="datetimeFigureOut">
              <a:rPr lang="en-US" smtClean="0"/>
              <a:t>5/12/2021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7B5EB80-84B1-4087-A694-0C02E08FB66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102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F0CFFD1-B095-443C-AE6B-5E222E8091DB}" type="datetimeFigureOut">
              <a:rPr lang="en-US" smtClean="0"/>
              <a:t>5/12/2021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7B5EB80-84B1-4087-A694-0C02E08FB66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08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F0CFFD1-B095-443C-AE6B-5E222E8091DB}" type="datetimeFigureOut">
              <a:rPr lang="en-US" smtClean="0"/>
              <a:t>5/12/2021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7B5EB80-84B1-4087-A694-0C02E08FB666}" type="slidenum">
              <a:rPr lang="en-US" smtClean="0"/>
              <a:t>‹#›</a:t>
            </a:fld>
            <a:endParaRPr lang="en-US"/>
          </a:p>
        </p:txBody>
      </p:sp>
    </p:spTree>
    <p:extLst>
      <p:ext uri="{BB962C8B-B14F-4D97-AF65-F5344CB8AC3E}">
        <p14:creationId xmlns:p14="http://schemas.microsoft.com/office/powerpoint/2010/main" val="362082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6CE2B3B-663D-405B-8FFC-197EAA46FA66}"/>
              </a:ext>
            </a:extLst>
          </p:cNvPr>
          <p:cNvSpPr>
            <a:spLocks noGrp="1"/>
          </p:cNvSpPr>
          <p:nvPr>
            <p:ph type="ctrTitle"/>
          </p:nvPr>
        </p:nvSpPr>
        <p:spPr>
          <a:xfrm>
            <a:off x="1260205" y="1887795"/>
            <a:ext cx="9673306" cy="2733106"/>
          </a:xfrm>
        </p:spPr>
        <p:txBody>
          <a:bodyPr anchor="ctr">
            <a:normAutofit/>
          </a:bodyPr>
          <a:lstStyle/>
          <a:p>
            <a:r>
              <a:rPr lang="en-US" sz="3200" dirty="0"/>
              <a:t>Safe Sleep: </a:t>
            </a:r>
            <a:br>
              <a:rPr lang="en-US" sz="3200" dirty="0"/>
            </a:br>
            <a:r>
              <a:rPr lang="en-US" sz="3200" dirty="0"/>
              <a:t>Monroe Carell JR Children’s Hospital at Vanderbilt</a:t>
            </a:r>
          </a:p>
        </p:txBody>
      </p:sp>
      <p:sp>
        <p:nvSpPr>
          <p:cNvPr id="3" name="Subtitle 2">
            <a:extLst>
              <a:ext uri="{FF2B5EF4-FFF2-40B4-BE49-F238E27FC236}">
                <a16:creationId xmlns:a16="http://schemas.microsoft.com/office/drawing/2014/main" id="{56DD0D2A-20A9-4988-A918-780CEDE29390}"/>
              </a:ext>
            </a:extLst>
          </p:cNvPr>
          <p:cNvSpPr>
            <a:spLocks noGrp="1"/>
          </p:cNvSpPr>
          <p:nvPr>
            <p:ph type="subTitle" idx="1"/>
          </p:nvPr>
        </p:nvSpPr>
        <p:spPr>
          <a:xfrm>
            <a:off x="1260204" y="4432151"/>
            <a:ext cx="9673306" cy="1200165"/>
          </a:xfrm>
        </p:spPr>
        <p:txBody>
          <a:bodyPr>
            <a:normAutofit/>
          </a:bodyPr>
          <a:lstStyle/>
          <a:p>
            <a:pPr>
              <a:spcAft>
                <a:spcPts val="600"/>
              </a:spcAft>
            </a:pPr>
            <a:r>
              <a:rPr lang="en-US" sz="2000" dirty="0"/>
              <a:t>Melissa Hill, BSN, RN, CCRN</a:t>
            </a:r>
          </a:p>
          <a:p>
            <a:pPr>
              <a:spcAft>
                <a:spcPts val="600"/>
              </a:spcAft>
            </a:pPr>
            <a:r>
              <a:rPr lang="en-US" sz="2000" dirty="0"/>
              <a:t>Quality Improvement Analyst </a:t>
            </a:r>
          </a:p>
          <a:p>
            <a:pPr>
              <a:spcAft>
                <a:spcPts val="600"/>
              </a:spcAft>
            </a:pPr>
            <a:r>
              <a:rPr lang="en-US" sz="2000" dirty="0"/>
              <a:t>5/13/2021</a:t>
            </a:r>
          </a:p>
        </p:txBody>
      </p:sp>
      <p:sp>
        <p:nvSpPr>
          <p:cNvPr id="16"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37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859E-FC67-44E3-9823-C5D123D20B9D}"/>
              </a:ext>
            </a:extLst>
          </p:cNvPr>
          <p:cNvSpPr>
            <a:spLocks noGrp="1"/>
          </p:cNvSpPr>
          <p:nvPr>
            <p:ph type="title"/>
          </p:nvPr>
        </p:nvSpPr>
        <p:spPr/>
        <p:txBody>
          <a:bodyPr>
            <a:normAutofit/>
          </a:bodyPr>
          <a:lstStyle/>
          <a:p>
            <a:pPr algn="ctr"/>
            <a:r>
              <a:rPr lang="en-US" dirty="0"/>
              <a:t>Most Common Problems</a:t>
            </a:r>
            <a:endParaRPr lang="en-US"/>
          </a:p>
        </p:txBody>
      </p:sp>
      <p:graphicFrame>
        <p:nvGraphicFramePr>
          <p:cNvPr id="5" name="Content Placeholder 2">
            <a:extLst>
              <a:ext uri="{FF2B5EF4-FFF2-40B4-BE49-F238E27FC236}">
                <a16:creationId xmlns:a16="http://schemas.microsoft.com/office/drawing/2014/main" id="{C0368C38-32B3-4EC3-B90A-B9A9F101A383}"/>
              </a:ext>
            </a:extLst>
          </p:cNvPr>
          <p:cNvGraphicFramePr>
            <a:graphicFrameLocks noGrp="1"/>
          </p:cNvGraphicFramePr>
          <p:nvPr>
            <p:ph idx="1"/>
            <p:extLst>
              <p:ext uri="{D42A27DB-BD31-4B8C-83A1-F6EECF244321}">
                <p14:modId xmlns:p14="http://schemas.microsoft.com/office/powerpoint/2010/main" val="250287066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55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8126-24F0-4BFF-B062-BAC62FBC453A}"/>
              </a:ext>
            </a:extLst>
          </p:cNvPr>
          <p:cNvSpPr>
            <a:spLocks noGrp="1"/>
          </p:cNvSpPr>
          <p:nvPr>
            <p:ph type="title"/>
          </p:nvPr>
        </p:nvSpPr>
        <p:spPr>
          <a:xfrm>
            <a:off x="1175512" y="870132"/>
            <a:ext cx="9792208" cy="1527078"/>
          </a:xfrm>
        </p:spPr>
        <p:txBody>
          <a:bodyPr>
            <a:normAutofit/>
          </a:bodyPr>
          <a:lstStyle/>
          <a:p>
            <a:r>
              <a:rPr lang="en-US" dirty="0"/>
              <a:t>Mother Baby Unit and Special Care Interventions</a:t>
            </a:r>
          </a:p>
        </p:txBody>
      </p:sp>
      <p:graphicFrame>
        <p:nvGraphicFramePr>
          <p:cNvPr id="5" name="Content Placeholder 2">
            <a:extLst>
              <a:ext uri="{FF2B5EF4-FFF2-40B4-BE49-F238E27FC236}">
                <a16:creationId xmlns:a16="http://schemas.microsoft.com/office/drawing/2014/main" id="{45EFDF21-EACF-4C06-BA72-88120857D36A}"/>
              </a:ext>
            </a:extLst>
          </p:cNvPr>
          <p:cNvGraphicFramePr>
            <a:graphicFrameLocks noGrp="1"/>
          </p:cNvGraphicFramePr>
          <p:nvPr>
            <p:ph idx="1"/>
            <p:extLst>
              <p:ext uri="{D42A27DB-BD31-4B8C-83A1-F6EECF244321}">
                <p14:modId xmlns:p14="http://schemas.microsoft.com/office/powerpoint/2010/main" val="2787118488"/>
              </p:ext>
            </p:extLst>
          </p:nvPr>
        </p:nvGraphicFramePr>
        <p:xfrm>
          <a:off x="1175512" y="2557849"/>
          <a:ext cx="9792208" cy="340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2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7ACF75A2-A549-4A54-B302-7CBDAF5BAA36}"/>
              </a:ext>
            </a:extLst>
          </p:cNvPr>
          <p:cNvSpPr txBox="1"/>
          <p:nvPr/>
        </p:nvSpPr>
        <p:spPr>
          <a:xfrm>
            <a:off x="4290292" y="3616035"/>
            <a:ext cx="2675387" cy="246221"/>
          </a:xfrm>
          <a:prstGeom prst="rect">
            <a:avLst/>
          </a:prstGeom>
          <a:solidFill>
            <a:srgbClr val="CDCCC7"/>
          </a:solidFill>
          <a:ln>
            <a:solidFill>
              <a:schemeClr val="tx1"/>
            </a:solidFill>
          </a:ln>
        </p:spPr>
        <p:txBody>
          <a:bodyPr wrap="square" rtlCol="0">
            <a:spAutoFit/>
          </a:bodyPr>
          <a:lstStyle/>
          <a:p>
            <a:pPr algn="ctr"/>
            <a:r>
              <a:rPr lang="en-US" sz="1000" b="1" u="sng" dirty="0"/>
              <a:t>Appropriate Staffing</a:t>
            </a:r>
          </a:p>
        </p:txBody>
      </p:sp>
      <p:sp>
        <p:nvSpPr>
          <p:cNvPr id="4" name="TextBox 3"/>
          <p:cNvSpPr txBox="1"/>
          <p:nvPr/>
        </p:nvSpPr>
        <p:spPr>
          <a:xfrm>
            <a:off x="2239439" y="286972"/>
            <a:ext cx="6854536" cy="1077218"/>
          </a:xfrm>
          <a:prstGeom prst="rect">
            <a:avLst/>
          </a:prstGeom>
          <a:noFill/>
        </p:spPr>
        <p:txBody>
          <a:bodyPr wrap="square" rtlCol="0">
            <a:spAutoFit/>
          </a:bodyPr>
          <a:lstStyle/>
          <a:p>
            <a:pPr algn="ctr">
              <a:defRPr/>
            </a:pPr>
            <a:r>
              <a:rPr lang="en-US" i="1" kern="0" dirty="0">
                <a:solidFill>
                  <a:sysClr val="windowText" lastClr="000000"/>
                </a:solidFill>
              </a:rPr>
              <a:t>Safe Sleep in the NICU</a:t>
            </a:r>
          </a:p>
          <a:p>
            <a:pPr algn="ctr">
              <a:defRPr/>
            </a:pPr>
            <a:r>
              <a:rPr lang="en-US" kern="0" dirty="0">
                <a:solidFill>
                  <a:sysClr val="windowText" lastClr="000000"/>
                </a:solidFill>
              </a:rPr>
              <a:t>Key Driver Diagram</a:t>
            </a:r>
          </a:p>
          <a:p>
            <a:pPr algn="ctr">
              <a:defRPr/>
            </a:pPr>
            <a:r>
              <a:rPr lang="en-US" sz="1400" i="1" kern="0" dirty="0">
                <a:solidFill>
                  <a:sysClr val="windowText" lastClr="000000"/>
                </a:solidFill>
              </a:rPr>
              <a:t>M. Hill, RN</a:t>
            </a:r>
          </a:p>
          <a:p>
            <a:pPr algn="ctr">
              <a:defRPr/>
            </a:pPr>
            <a:r>
              <a:rPr lang="en-US" sz="1400" i="1" kern="0" dirty="0">
                <a:solidFill>
                  <a:sysClr val="windowText" lastClr="000000"/>
                </a:solidFill>
              </a:rPr>
              <a:t>12/2020</a:t>
            </a:r>
          </a:p>
        </p:txBody>
      </p:sp>
      <p:sp>
        <p:nvSpPr>
          <p:cNvPr id="5" name="Rectangle 4"/>
          <p:cNvSpPr/>
          <p:nvPr/>
        </p:nvSpPr>
        <p:spPr>
          <a:xfrm>
            <a:off x="1738745" y="2500745"/>
            <a:ext cx="1620982" cy="1544782"/>
          </a:xfrm>
          <a:prstGeom prst="rect">
            <a:avLst/>
          </a:prstGeom>
          <a:solidFill>
            <a:schemeClr val="bg1">
              <a:alpha val="50196"/>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The RNs and Care Partners in the NICU at Vanderbilt will increase their compliance with AAP guidelines* for safe sleep from 70% to 90% by December 31, 2021. </a:t>
            </a:r>
          </a:p>
        </p:txBody>
      </p:sp>
      <p:sp>
        <p:nvSpPr>
          <p:cNvPr id="6" name="Rectangle 5"/>
          <p:cNvSpPr/>
          <p:nvPr/>
        </p:nvSpPr>
        <p:spPr>
          <a:xfrm>
            <a:off x="1737449" y="4923243"/>
            <a:ext cx="1620982" cy="133589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000" b="1" u="sng" kern="0" dirty="0">
              <a:solidFill>
                <a:schemeClr val="tx1"/>
              </a:solidFill>
            </a:endParaRPr>
          </a:p>
        </p:txBody>
      </p:sp>
      <p:sp>
        <p:nvSpPr>
          <p:cNvPr id="7" name="TextBox 6"/>
          <p:cNvSpPr txBox="1"/>
          <p:nvPr/>
        </p:nvSpPr>
        <p:spPr>
          <a:xfrm>
            <a:off x="1738745" y="2057401"/>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SMART Aim</a:t>
            </a:r>
          </a:p>
        </p:txBody>
      </p:sp>
      <p:sp>
        <p:nvSpPr>
          <p:cNvPr id="8" name="TextBox 7"/>
          <p:cNvSpPr txBox="1"/>
          <p:nvPr/>
        </p:nvSpPr>
        <p:spPr>
          <a:xfrm>
            <a:off x="1753785" y="4500794"/>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Global Aim</a:t>
            </a:r>
          </a:p>
        </p:txBody>
      </p:sp>
      <p:sp>
        <p:nvSpPr>
          <p:cNvPr id="9" name="TextBox 8"/>
          <p:cNvSpPr txBox="1"/>
          <p:nvPr/>
        </p:nvSpPr>
        <p:spPr>
          <a:xfrm>
            <a:off x="4817918" y="1338452"/>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Key Drivers</a:t>
            </a:r>
          </a:p>
        </p:txBody>
      </p:sp>
      <p:sp>
        <p:nvSpPr>
          <p:cNvPr id="10" name="TextBox 9"/>
          <p:cNvSpPr txBox="1"/>
          <p:nvPr/>
        </p:nvSpPr>
        <p:spPr>
          <a:xfrm>
            <a:off x="8347363" y="572643"/>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Interventions</a:t>
            </a:r>
          </a:p>
        </p:txBody>
      </p:sp>
      <p:sp>
        <p:nvSpPr>
          <p:cNvPr id="11" name="Rectangle 10"/>
          <p:cNvSpPr/>
          <p:nvPr/>
        </p:nvSpPr>
        <p:spPr>
          <a:xfrm>
            <a:off x="4267200" y="2057401"/>
            <a:ext cx="2722418" cy="443345"/>
          </a:xfrm>
          <a:prstGeom prst="rect">
            <a:avLst/>
          </a:prstGeom>
          <a:solidFill>
            <a:srgbClr val="CDAC4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Knowledge of Safe Sleep Environment</a:t>
            </a:r>
          </a:p>
        </p:txBody>
      </p:sp>
      <p:sp>
        <p:nvSpPr>
          <p:cNvPr id="12" name="Rectangle 11"/>
          <p:cNvSpPr/>
          <p:nvPr/>
        </p:nvSpPr>
        <p:spPr>
          <a:xfrm>
            <a:off x="4267200" y="2829792"/>
            <a:ext cx="2722418" cy="443345"/>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Standardized Protocol to Start Safe Sleep in the NICU</a:t>
            </a:r>
          </a:p>
        </p:txBody>
      </p:sp>
      <p:sp>
        <p:nvSpPr>
          <p:cNvPr id="14" name="Rectangle 13"/>
          <p:cNvSpPr/>
          <p:nvPr/>
        </p:nvSpPr>
        <p:spPr>
          <a:xfrm>
            <a:off x="4290291" y="4106885"/>
            <a:ext cx="2694530" cy="443345"/>
          </a:xfrm>
          <a:prstGeom prst="rect">
            <a:avLst/>
          </a:prstGeom>
          <a:solidFill>
            <a:srgbClr val="CCAA4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Access to Appropriate Linen</a:t>
            </a:r>
          </a:p>
        </p:txBody>
      </p:sp>
      <p:sp>
        <p:nvSpPr>
          <p:cNvPr id="16" name="Rectangle 15"/>
          <p:cNvSpPr/>
          <p:nvPr/>
        </p:nvSpPr>
        <p:spPr>
          <a:xfrm>
            <a:off x="7796645" y="1291590"/>
            <a:ext cx="2722418" cy="777830"/>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kern="0" dirty="0">
                <a:solidFill>
                  <a:schemeClr val="tx1"/>
                </a:solidFill>
              </a:rPr>
              <a:t>Weekly audits by QIAs with in the moment feedback</a:t>
            </a:r>
          </a:p>
        </p:txBody>
      </p:sp>
      <p:sp>
        <p:nvSpPr>
          <p:cNvPr id="17" name="Rectangle 16"/>
          <p:cNvSpPr/>
          <p:nvPr/>
        </p:nvSpPr>
        <p:spPr>
          <a:xfrm>
            <a:off x="7820585" y="2163434"/>
            <a:ext cx="2722418" cy="777830"/>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Layering of sheets and </a:t>
            </a:r>
            <a:r>
              <a:rPr lang="en-US" sz="1000" b="1" u="sng" kern="0" dirty="0" err="1">
                <a:solidFill>
                  <a:schemeClr val="tx1"/>
                </a:solidFill>
              </a:rPr>
              <a:t>Chux</a:t>
            </a:r>
            <a:r>
              <a:rPr lang="en-US" sz="1000" b="1" u="sng" kern="0" dirty="0">
                <a:solidFill>
                  <a:schemeClr val="tx1"/>
                </a:solidFill>
              </a:rPr>
              <a:t> to reduce workload</a:t>
            </a:r>
          </a:p>
        </p:txBody>
      </p:sp>
      <p:sp>
        <p:nvSpPr>
          <p:cNvPr id="18" name="Rectangle 17"/>
          <p:cNvSpPr/>
          <p:nvPr/>
        </p:nvSpPr>
        <p:spPr>
          <a:xfrm>
            <a:off x="7844523" y="3068032"/>
            <a:ext cx="2680855" cy="777830"/>
          </a:xfrm>
          <a:prstGeom prst="rect">
            <a:avLst/>
          </a:prstGeom>
          <a:solidFill>
            <a:srgbClr val="CDAC4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Stocking of sleep sacks with snaps and thicker material</a:t>
            </a:r>
          </a:p>
        </p:txBody>
      </p:sp>
      <p:cxnSp>
        <p:nvCxnSpPr>
          <p:cNvPr id="21" name="Straight Arrow Connector 20"/>
          <p:cNvCxnSpPr>
            <a:stCxn id="11" idx="1"/>
            <a:endCxn id="5" idx="3"/>
          </p:cNvCxnSpPr>
          <p:nvPr/>
        </p:nvCxnSpPr>
        <p:spPr>
          <a:xfrm flipH="1">
            <a:off x="3359728" y="2279074"/>
            <a:ext cx="907473" cy="9940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1"/>
            <a:endCxn id="5" idx="3"/>
          </p:cNvCxnSpPr>
          <p:nvPr/>
        </p:nvCxnSpPr>
        <p:spPr>
          <a:xfrm flipH="1">
            <a:off x="3359728" y="3051464"/>
            <a:ext cx="907473" cy="2216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26" idx="1"/>
            <a:endCxn id="5" idx="3"/>
          </p:cNvCxnSpPr>
          <p:nvPr/>
        </p:nvCxnSpPr>
        <p:spPr>
          <a:xfrm flipH="1" flipV="1">
            <a:off x="3359727" y="3273137"/>
            <a:ext cx="930564" cy="4660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a:stCxn id="14" idx="1"/>
            <a:endCxn id="5" idx="3"/>
          </p:cNvCxnSpPr>
          <p:nvPr/>
        </p:nvCxnSpPr>
        <p:spPr>
          <a:xfrm flipH="1" flipV="1">
            <a:off x="3359727" y="3273136"/>
            <a:ext cx="930564" cy="105542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cxnSpLocks/>
            <a:stCxn id="47" idx="1"/>
            <a:endCxn id="5" idx="3"/>
          </p:cNvCxnSpPr>
          <p:nvPr/>
        </p:nvCxnSpPr>
        <p:spPr>
          <a:xfrm flipH="1" flipV="1">
            <a:off x="3359727" y="3273136"/>
            <a:ext cx="925097" cy="16053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cxnSpLocks/>
            <a:stCxn id="17" idx="1"/>
            <a:endCxn id="26" idx="3"/>
          </p:cNvCxnSpPr>
          <p:nvPr/>
        </p:nvCxnSpPr>
        <p:spPr>
          <a:xfrm flipH="1">
            <a:off x="6965679" y="2552349"/>
            <a:ext cx="854906" cy="11867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endCxn id="12" idx="3"/>
          </p:cNvCxnSpPr>
          <p:nvPr/>
        </p:nvCxnSpPr>
        <p:spPr>
          <a:xfrm flipH="1">
            <a:off x="6989618" y="2184936"/>
            <a:ext cx="806604" cy="8665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stCxn id="16" idx="1"/>
            <a:endCxn id="11" idx="3"/>
          </p:cNvCxnSpPr>
          <p:nvPr/>
        </p:nvCxnSpPr>
        <p:spPr>
          <a:xfrm flipH="1">
            <a:off x="6989618" y="1680505"/>
            <a:ext cx="807027" cy="59856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a:stCxn id="18" idx="1"/>
            <a:endCxn id="14" idx="3"/>
          </p:cNvCxnSpPr>
          <p:nvPr/>
        </p:nvCxnSpPr>
        <p:spPr>
          <a:xfrm flipH="1">
            <a:off x="6984821" y="3456947"/>
            <a:ext cx="859702" cy="8716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a:stCxn id="17" idx="1"/>
          </p:cNvCxnSpPr>
          <p:nvPr/>
        </p:nvCxnSpPr>
        <p:spPr>
          <a:xfrm flipH="1">
            <a:off x="7048590" y="2552349"/>
            <a:ext cx="771995" cy="3738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a:stCxn id="36" idx="1"/>
            <a:endCxn id="11" idx="3"/>
          </p:cNvCxnSpPr>
          <p:nvPr/>
        </p:nvCxnSpPr>
        <p:spPr>
          <a:xfrm flipH="1" flipV="1">
            <a:off x="6989618" y="2279074"/>
            <a:ext cx="830967" cy="26053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3664527" y="6158345"/>
            <a:ext cx="1963882" cy="338554"/>
          </a:xfrm>
          <a:prstGeom prst="rect">
            <a:avLst/>
          </a:prstGeom>
          <a:noFill/>
        </p:spPr>
        <p:txBody>
          <a:bodyPr wrap="square" rtlCol="0">
            <a:spAutoFit/>
          </a:bodyPr>
          <a:lstStyle/>
          <a:p>
            <a:pPr>
              <a:defRPr/>
            </a:pPr>
            <a:r>
              <a:rPr lang="en-US" sz="800" kern="0" dirty="0">
                <a:solidFill>
                  <a:sysClr val="windowText" lastClr="000000"/>
                </a:solidFill>
              </a:rPr>
              <a:t>Gold shaded box – in progress</a:t>
            </a:r>
          </a:p>
          <a:p>
            <a:pPr>
              <a:defRPr/>
            </a:pPr>
            <a:r>
              <a:rPr lang="en-US" sz="800" kern="0" dirty="0">
                <a:solidFill>
                  <a:sysClr val="windowText" lastClr="000000"/>
                </a:solidFill>
              </a:rPr>
              <a:t>Dashed line – future work</a:t>
            </a:r>
          </a:p>
        </p:txBody>
      </p:sp>
      <p:sp>
        <p:nvSpPr>
          <p:cNvPr id="2" name="Rectangle 1">
            <a:extLst>
              <a:ext uri="{FF2B5EF4-FFF2-40B4-BE49-F238E27FC236}">
                <a16:creationId xmlns:a16="http://schemas.microsoft.com/office/drawing/2014/main" id="{3DB9CB35-90C5-45AB-BA71-4CB1050B9D6C}"/>
              </a:ext>
            </a:extLst>
          </p:cNvPr>
          <p:cNvSpPr/>
          <p:nvPr/>
        </p:nvSpPr>
        <p:spPr>
          <a:xfrm>
            <a:off x="1895774" y="4973262"/>
            <a:ext cx="1620982" cy="954107"/>
          </a:xfrm>
          <a:prstGeom prst="rect">
            <a:avLst/>
          </a:prstGeom>
        </p:spPr>
        <p:txBody>
          <a:bodyPr wrap="square">
            <a:spAutoFit/>
          </a:bodyPr>
          <a:lstStyle/>
          <a:p>
            <a:r>
              <a:rPr lang="en-US" sz="1400" dirty="0"/>
              <a:t>There will be a reduction in sleep-related deaths in Tennessee. </a:t>
            </a:r>
          </a:p>
        </p:txBody>
      </p:sp>
      <p:sp>
        <p:nvSpPr>
          <p:cNvPr id="47" name="TextBox 46">
            <a:extLst>
              <a:ext uri="{FF2B5EF4-FFF2-40B4-BE49-F238E27FC236}">
                <a16:creationId xmlns:a16="http://schemas.microsoft.com/office/drawing/2014/main" id="{BFA24632-4797-4EA3-A0AC-2B2057E449F2}"/>
              </a:ext>
            </a:extLst>
          </p:cNvPr>
          <p:cNvSpPr txBox="1"/>
          <p:nvPr/>
        </p:nvSpPr>
        <p:spPr>
          <a:xfrm>
            <a:off x="4284824" y="4755371"/>
            <a:ext cx="2763766" cy="246221"/>
          </a:xfrm>
          <a:prstGeom prst="rect">
            <a:avLst/>
          </a:prstGeom>
          <a:solidFill>
            <a:srgbClr val="CDAC47"/>
          </a:solidFill>
          <a:ln>
            <a:solidFill>
              <a:schemeClr val="tx1"/>
            </a:solidFill>
          </a:ln>
        </p:spPr>
        <p:txBody>
          <a:bodyPr wrap="square" rtlCol="0">
            <a:spAutoFit/>
          </a:bodyPr>
          <a:lstStyle/>
          <a:p>
            <a:pPr algn="ctr"/>
            <a:r>
              <a:rPr lang="en-US" sz="1000" b="1" u="sng" dirty="0">
                <a:latin typeface="+mj-lt"/>
              </a:rPr>
              <a:t>Staff Buy-In</a:t>
            </a:r>
          </a:p>
        </p:txBody>
      </p:sp>
      <p:sp>
        <p:nvSpPr>
          <p:cNvPr id="32" name="Rectangle 31">
            <a:extLst>
              <a:ext uri="{FF2B5EF4-FFF2-40B4-BE49-F238E27FC236}">
                <a16:creationId xmlns:a16="http://schemas.microsoft.com/office/drawing/2014/main" id="{927CF5A1-63B6-4995-9327-F0E3BA900991}"/>
              </a:ext>
            </a:extLst>
          </p:cNvPr>
          <p:cNvSpPr/>
          <p:nvPr/>
        </p:nvSpPr>
        <p:spPr>
          <a:xfrm>
            <a:off x="7827486" y="4065343"/>
            <a:ext cx="2722418" cy="428167"/>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kern="0" dirty="0">
                <a:solidFill>
                  <a:schemeClr val="tx1"/>
                </a:solidFill>
              </a:rPr>
              <a:t>Signage</a:t>
            </a:r>
          </a:p>
        </p:txBody>
      </p:sp>
      <p:sp>
        <p:nvSpPr>
          <p:cNvPr id="15" name="TextBox 14">
            <a:extLst>
              <a:ext uri="{FF2B5EF4-FFF2-40B4-BE49-F238E27FC236}">
                <a16:creationId xmlns:a16="http://schemas.microsoft.com/office/drawing/2014/main" id="{E84C4F96-0582-4DA8-BCE0-B88A751A49BC}"/>
              </a:ext>
            </a:extLst>
          </p:cNvPr>
          <p:cNvSpPr txBox="1"/>
          <p:nvPr/>
        </p:nvSpPr>
        <p:spPr>
          <a:xfrm>
            <a:off x="4326767" y="5228612"/>
            <a:ext cx="2727854" cy="246221"/>
          </a:xfrm>
          <a:prstGeom prst="rect">
            <a:avLst/>
          </a:prstGeom>
          <a:solidFill>
            <a:srgbClr val="CDAC47"/>
          </a:solidFill>
          <a:ln>
            <a:solidFill>
              <a:schemeClr val="tx1"/>
            </a:solidFill>
          </a:ln>
        </p:spPr>
        <p:txBody>
          <a:bodyPr wrap="square" rtlCol="0">
            <a:spAutoFit/>
          </a:bodyPr>
          <a:lstStyle/>
          <a:p>
            <a:pPr algn="ctr"/>
            <a:r>
              <a:rPr lang="en-US" sz="1000" b="1" u="sng" dirty="0"/>
              <a:t>Parent/Family Education</a:t>
            </a:r>
          </a:p>
        </p:txBody>
      </p:sp>
      <p:sp>
        <p:nvSpPr>
          <p:cNvPr id="36" name="Rectangle 35">
            <a:extLst>
              <a:ext uri="{FF2B5EF4-FFF2-40B4-BE49-F238E27FC236}">
                <a16:creationId xmlns:a16="http://schemas.microsoft.com/office/drawing/2014/main" id="{674633F5-BCA1-415E-8DF2-F9D7A23D23F0}"/>
              </a:ext>
            </a:extLst>
          </p:cNvPr>
          <p:cNvSpPr/>
          <p:nvPr/>
        </p:nvSpPr>
        <p:spPr>
          <a:xfrm>
            <a:off x="7820585" y="4670345"/>
            <a:ext cx="2722418" cy="428167"/>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u="sng" dirty="0">
                <a:solidFill>
                  <a:schemeClr val="tx1"/>
                </a:solidFill>
              </a:rPr>
              <a:t>Provide family education to all parents during routine care and prior to discharge</a:t>
            </a:r>
          </a:p>
        </p:txBody>
      </p:sp>
      <p:sp>
        <p:nvSpPr>
          <p:cNvPr id="40" name="Rectangle 39">
            <a:extLst>
              <a:ext uri="{FF2B5EF4-FFF2-40B4-BE49-F238E27FC236}">
                <a16:creationId xmlns:a16="http://schemas.microsoft.com/office/drawing/2014/main" id="{6323B1D2-7ED7-46C8-BD8C-58BD7C1D0B26}"/>
              </a:ext>
            </a:extLst>
          </p:cNvPr>
          <p:cNvSpPr/>
          <p:nvPr/>
        </p:nvSpPr>
        <p:spPr>
          <a:xfrm>
            <a:off x="7822689" y="5219406"/>
            <a:ext cx="2722418" cy="777830"/>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Develop a policy that mirror AAP guidelines that  has clear practices on when to begin safe sleep in the NICU</a:t>
            </a:r>
          </a:p>
        </p:txBody>
      </p:sp>
      <p:cxnSp>
        <p:nvCxnSpPr>
          <p:cNvPr id="42" name="Straight Arrow Connector 41">
            <a:extLst>
              <a:ext uri="{FF2B5EF4-FFF2-40B4-BE49-F238E27FC236}">
                <a16:creationId xmlns:a16="http://schemas.microsoft.com/office/drawing/2014/main" id="{79CB9AD9-B442-443F-8E8D-C8D54FC97D24}"/>
              </a:ext>
            </a:extLst>
          </p:cNvPr>
          <p:cNvCxnSpPr>
            <a:cxnSpLocks/>
            <a:stCxn id="40" idx="1"/>
          </p:cNvCxnSpPr>
          <p:nvPr/>
        </p:nvCxnSpPr>
        <p:spPr>
          <a:xfrm flipH="1" flipV="1">
            <a:off x="6990043" y="2926241"/>
            <a:ext cx="832646" cy="2682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58643D14-1D84-4F6D-AB0C-B16755150F9E}"/>
              </a:ext>
            </a:extLst>
          </p:cNvPr>
          <p:cNvCxnSpPr>
            <a:cxnSpLocks/>
          </p:cNvCxnSpPr>
          <p:nvPr/>
        </p:nvCxnSpPr>
        <p:spPr>
          <a:xfrm flipH="1" flipV="1">
            <a:off x="7104052" y="5351721"/>
            <a:ext cx="706429" cy="2430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2A2E54E5-D495-4F72-BF11-F64AE5697E08}"/>
              </a:ext>
            </a:extLst>
          </p:cNvPr>
          <p:cNvCxnSpPr>
            <a:cxnSpLocks/>
            <a:stCxn id="32" idx="1"/>
            <a:endCxn id="47" idx="3"/>
          </p:cNvCxnSpPr>
          <p:nvPr/>
        </p:nvCxnSpPr>
        <p:spPr>
          <a:xfrm flipH="1">
            <a:off x="7048590" y="4279427"/>
            <a:ext cx="778896" cy="5990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Footer Placeholder 4">
            <a:extLst>
              <a:ext uri="{FF2B5EF4-FFF2-40B4-BE49-F238E27FC236}">
                <a16:creationId xmlns:a16="http://schemas.microsoft.com/office/drawing/2014/main" id="{9867FE3C-A474-4A6F-A751-FF188183A505}"/>
              </a:ext>
            </a:extLst>
          </p:cNvPr>
          <p:cNvSpPr txBox="1">
            <a:spLocks/>
          </p:cNvSpPr>
          <p:nvPr/>
        </p:nvSpPr>
        <p:spPr>
          <a:xfrm>
            <a:off x="1750291" y="6549076"/>
            <a:ext cx="9416819" cy="246221"/>
          </a:xfrm>
          <a:prstGeom prst="rect">
            <a:avLst/>
          </a:prstGeom>
        </p:spPr>
        <p:txBody>
          <a:bodyPr vert="horz" wrap="square" lIns="91440" tIns="45720" rIns="91440" bIns="45720" numCol="1" anchor="t" anchorCtr="0" compatLnSpc="1">
            <a:prstTxWarp prst="textNoShape">
              <a:avLst/>
            </a:prstTxWarp>
          </a:bodyPr>
          <a:lstStyle>
            <a:lvl1pPr>
              <a:defRPr sz="800" baseline="0">
                <a:cs typeface="ＭＳ Ｐゴシック" charset="-128"/>
              </a:defRPr>
            </a:lvl1pPr>
          </a:lstStyle>
          <a:p>
            <a:pPr algn="ctr"/>
            <a:r>
              <a:rPr lang="en-US" sz="600" dirty="0"/>
              <a:t>CONFIDENTIAL INFORMATION. This information is confidential and privileged pursuant to TCA 63-1-150, and 68-11-272 et seq., and has as one of its purposes to improve the quality and safety of patient care. Do not forward or otherwise share this information external to Vanderbilt.</a:t>
            </a:r>
          </a:p>
        </p:txBody>
      </p:sp>
    </p:spTree>
    <p:extLst>
      <p:ext uri="{BB962C8B-B14F-4D97-AF65-F5344CB8AC3E}">
        <p14:creationId xmlns:p14="http://schemas.microsoft.com/office/powerpoint/2010/main" val="409751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CT_354778_1">
            <a:extLst>
              <a:ext uri="{FF2B5EF4-FFF2-40B4-BE49-F238E27FC236}">
                <a16:creationId xmlns:a16="http://schemas.microsoft.com/office/drawing/2014/main" id="{DD805EDA-9474-45C2-B113-5A0558775D77}"/>
              </a:ext>
            </a:extLst>
          </p:cNvPr>
          <p:cNvGraphicFramePr>
            <a:graphicFrameLocks/>
          </p:cNvGraphicFramePr>
          <p:nvPr>
            <p:extLst>
              <p:ext uri="{D42A27DB-BD31-4B8C-83A1-F6EECF244321}">
                <p14:modId xmlns:p14="http://schemas.microsoft.com/office/powerpoint/2010/main" val="1387763674"/>
              </p:ext>
            </p:extLst>
          </p:nvPr>
        </p:nvGraphicFramePr>
        <p:xfrm>
          <a:off x="535817" y="392190"/>
          <a:ext cx="11349316" cy="607361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D5D9D28-C09B-410A-B0A1-7D6FCD9E6E04}"/>
              </a:ext>
            </a:extLst>
          </p:cNvPr>
          <p:cNvSpPr/>
          <p:nvPr/>
        </p:nvSpPr>
        <p:spPr>
          <a:xfrm>
            <a:off x="8946227" y="3965595"/>
            <a:ext cx="729407" cy="361077"/>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chemeClr val="tx1"/>
                </a:solidFill>
              </a:rPr>
              <a:t>COVID-19</a:t>
            </a:r>
          </a:p>
        </p:txBody>
      </p:sp>
      <p:sp>
        <p:nvSpPr>
          <p:cNvPr id="6" name="Rectangle 5">
            <a:extLst>
              <a:ext uri="{FF2B5EF4-FFF2-40B4-BE49-F238E27FC236}">
                <a16:creationId xmlns:a16="http://schemas.microsoft.com/office/drawing/2014/main" id="{FD7FB689-9468-4505-B22A-0730A34886CF}"/>
              </a:ext>
            </a:extLst>
          </p:cNvPr>
          <p:cNvSpPr/>
          <p:nvPr/>
        </p:nvSpPr>
        <p:spPr>
          <a:xfrm>
            <a:off x="7090818" y="3962400"/>
            <a:ext cx="714796" cy="660164"/>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chemeClr val="tx1"/>
                </a:solidFill>
              </a:rPr>
              <a:t>New policy went live</a:t>
            </a:r>
          </a:p>
        </p:txBody>
      </p:sp>
      <p:sp>
        <p:nvSpPr>
          <p:cNvPr id="2" name="Rectangle 1">
            <a:extLst>
              <a:ext uri="{FF2B5EF4-FFF2-40B4-BE49-F238E27FC236}">
                <a16:creationId xmlns:a16="http://schemas.microsoft.com/office/drawing/2014/main" id="{3C1950C2-BDF5-4610-A8BC-D7C34B2F0C83}"/>
              </a:ext>
            </a:extLst>
          </p:cNvPr>
          <p:cNvSpPr/>
          <p:nvPr/>
        </p:nvSpPr>
        <p:spPr>
          <a:xfrm>
            <a:off x="1118824" y="6428622"/>
            <a:ext cx="9701472" cy="400110"/>
          </a:xfrm>
          <a:prstGeom prst="rect">
            <a:avLst/>
          </a:prstGeom>
        </p:spPr>
        <p:txBody>
          <a:bodyPr wrap="square">
            <a:spAutoFit/>
          </a:bodyPr>
          <a:lstStyle/>
          <a:p>
            <a:r>
              <a:rPr lang="en-US" sz="1000" dirty="0"/>
              <a:t>CONFIDENTIAL INFORMATION. This information is confidential and privileged pursuant to TCA 63-1-150, and 68-11-272 et seq., and has as one of its purposes to improve the quality and safety of patient care. Do not forward or otherwise share this information external to Vanderbilt</a:t>
            </a:r>
          </a:p>
        </p:txBody>
      </p:sp>
      <p:cxnSp>
        <p:nvCxnSpPr>
          <p:cNvPr id="4" name="Straight Arrow Connector 3">
            <a:extLst>
              <a:ext uri="{FF2B5EF4-FFF2-40B4-BE49-F238E27FC236}">
                <a16:creationId xmlns:a16="http://schemas.microsoft.com/office/drawing/2014/main" id="{45E642A4-B9F1-4470-8540-F228ACD572AD}"/>
              </a:ext>
            </a:extLst>
          </p:cNvPr>
          <p:cNvCxnSpPr>
            <a:cxnSpLocks/>
            <a:stCxn id="5" idx="0"/>
          </p:cNvCxnSpPr>
          <p:nvPr/>
        </p:nvCxnSpPr>
        <p:spPr>
          <a:xfrm flipH="1" flipV="1">
            <a:off x="9022076" y="3205779"/>
            <a:ext cx="288855" cy="7598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916A0949-7302-4F01-8141-8ABC8CB95BDF}"/>
              </a:ext>
            </a:extLst>
          </p:cNvPr>
          <p:cNvSpPr/>
          <p:nvPr/>
        </p:nvSpPr>
        <p:spPr>
          <a:xfrm>
            <a:off x="3806162" y="3962399"/>
            <a:ext cx="1164387" cy="990599"/>
          </a:xfrm>
          <a:prstGeom prst="rect">
            <a:avLst/>
          </a:prstGeom>
          <a:solidFill>
            <a:schemeClr val="accent4">
              <a:lumMod val="60000"/>
              <a:lumOff val="40000"/>
              <a:alpha val="25098"/>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Weekly audits with in the moment teaching by QIA initiated</a:t>
            </a:r>
          </a:p>
        </p:txBody>
      </p:sp>
      <p:cxnSp>
        <p:nvCxnSpPr>
          <p:cNvPr id="12" name="Straight Arrow Connector 11">
            <a:extLst>
              <a:ext uri="{FF2B5EF4-FFF2-40B4-BE49-F238E27FC236}">
                <a16:creationId xmlns:a16="http://schemas.microsoft.com/office/drawing/2014/main" id="{B4002E0A-5CA6-46A4-81BF-1A544CEC6E7A}"/>
              </a:ext>
            </a:extLst>
          </p:cNvPr>
          <p:cNvCxnSpPr>
            <a:cxnSpLocks/>
          </p:cNvCxnSpPr>
          <p:nvPr/>
        </p:nvCxnSpPr>
        <p:spPr>
          <a:xfrm flipH="1" flipV="1">
            <a:off x="3679137" y="3055172"/>
            <a:ext cx="932667" cy="9072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D6D13D1-AE07-4789-BF91-B46F6334D58B}"/>
              </a:ext>
            </a:extLst>
          </p:cNvPr>
          <p:cNvCxnSpPr>
            <a:cxnSpLocks/>
          </p:cNvCxnSpPr>
          <p:nvPr/>
        </p:nvCxnSpPr>
        <p:spPr>
          <a:xfrm flipH="1" flipV="1">
            <a:off x="6464744" y="3055172"/>
            <a:ext cx="780590" cy="9072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E422240-0B55-4745-BD41-36639FB412F5}"/>
              </a:ext>
            </a:extLst>
          </p:cNvPr>
          <p:cNvCxnSpPr>
            <a:cxnSpLocks/>
          </p:cNvCxnSpPr>
          <p:nvPr/>
        </p:nvCxnSpPr>
        <p:spPr>
          <a:xfrm flipV="1">
            <a:off x="10527393" y="2781300"/>
            <a:ext cx="519540" cy="11810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Up Arrow 2">
            <a:extLst>
              <a:ext uri="{FF2B5EF4-FFF2-40B4-BE49-F238E27FC236}">
                <a16:creationId xmlns:a16="http://schemas.microsoft.com/office/drawing/2014/main" id="{21562CE8-13B1-4BAA-B7CF-2D2DAD053CF7}"/>
              </a:ext>
            </a:extLst>
          </p:cNvPr>
          <p:cNvSpPr/>
          <p:nvPr/>
        </p:nvSpPr>
        <p:spPr bwMode="auto">
          <a:xfrm flipH="1">
            <a:off x="11046933" y="4200102"/>
            <a:ext cx="838200" cy="1225942"/>
          </a:xfrm>
          <a:prstGeom prst="upArrow">
            <a:avLst/>
          </a:prstGeom>
          <a:solidFill>
            <a:schemeClr val="accent4">
              <a:lumMod val="60000"/>
              <a:lumOff val="40000"/>
            </a:schemeClr>
          </a:solidFill>
          <a:ln w="25400" cap="flat" cmpd="sng" algn="ctr">
            <a:solidFill>
              <a:srgbClr val="000000"/>
            </a:solidFill>
            <a:prstDash val="solid"/>
            <a:round/>
            <a:headEnd type="none" w="med" len="med"/>
            <a:tailEnd type="none" w="med" len="med"/>
          </a:ln>
          <a:effectLst/>
        </p:spPr>
        <p:txBody>
          <a:bodyPr vert="vert"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chemeClr val="bg2">
                    <a:lumMod val="10000"/>
                  </a:schemeClr>
                </a:solidFill>
              </a:rPr>
              <a:t>Desired Direction</a:t>
            </a:r>
          </a:p>
        </p:txBody>
      </p:sp>
    </p:spTree>
    <p:extLst>
      <p:ext uri="{BB962C8B-B14F-4D97-AF65-F5344CB8AC3E}">
        <p14:creationId xmlns:p14="http://schemas.microsoft.com/office/powerpoint/2010/main" val="237565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8D6A7080-9FC7-4D44-8D80-09BA165C7796}"/>
              </a:ext>
            </a:extLst>
          </p:cNvPr>
          <p:cNvSpPr>
            <a:spLocks noGrp="1"/>
          </p:cNvSpPr>
          <p:nvPr>
            <p:ph type="title"/>
          </p:nvPr>
        </p:nvSpPr>
        <p:spPr>
          <a:xfrm>
            <a:off x="573409" y="559477"/>
            <a:ext cx="3765200" cy="5709931"/>
          </a:xfrm>
        </p:spPr>
        <p:txBody>
          <a:bodyPr>
            <a:normAutofit/>
          </a:bodyPr>
          <a:lstStyle/>
          <a:p>
            <a:pPr algn="ctr"/>
            <a:r>
              <a:rPr lang="en-US"/>
              <a:t>Most Common Problems</a:t>
            </a:r>
          </a:p>
        </p:txBody>
      </p:sp>
      <p:graphicFrame>
        <p:nvGraphicFramePr>
          <p:cNvPr id="16" name="Content Placeholder 2">
            <a:extLst>
              <a:ext uri="{FF2B5EF4-FFF2-40B4-BE49-F238E27FC236}">
                <a16:creationId xmlns:a16="http://schemas.microsoft.com/office/drawing/2014/main" id="{B6DE7FBC-7D83-4159-A7D1-36ECFC8BA267}"/>
              </a:ext>
            </a:extLst>
          </p:cNvPr>
          <p:cNvGraphicFramePr>
            <a:graphicFrameLocks noGrp="1"/>
          </p:cNvGraphicFramePr>
          <p:nvPr>
            <p:ph idx="1"/>
            <p:extLst>
              <p:ext uri="{D42A27DB-BD31-4B8C-83A1-F6EECF244321}">
                <p14:modId xmlns:p14="http://schemas.microsoft.com/office/powerpoint/2010/main" val="348885087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52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CCE6-96FF-4A28-AECC-20F1FB32296C}"/>
              </a:ext>
            </a:extLst>
          </p:cNvPr>
          <p:cNvSpPr>
            <a:spLocks noGrp="1"/>
          </p:cNvSpPr>
          <p:nvPr>
            <p:ph type="title"/>
          </p:nvPr>
        </p:nvSpPr>
        <p:spPr>
          <a:xfrm>
            <a:off x="1066800" y="642594"/>
            <a:ext cx="10058400" cy="1371600"/>
          </a:xfrm>
        </p:spPr>
        <p:txBody>
          <a:bodyPr>
            <a:normAutofit/>
          </a:bodyPr>
          <a:lstStyle/>
          <a:p>
            <a:pPr algn="ctr"/>
            <a:r>
              <a:rPr lang="en-US" dirty="0"/>
              <a:t>NICU Interventions</a:t>
            </a:r>
            <a:endParaRPr lang="en-US"/>
          </a:p>
        </p:txBody>
      </p:sp>
      <p:graphicFrame>
        <p:nvGraphicFramePr>
          <p:cNvPr id="5" name="Content Placeholder 2">
            <a:extLst>
              <a:ext uri="{FF2B5EF4-FFF2-40B4-BE49-F238E27FC236}">
                <a16:creationId xmlns:a16="http://schemas.microsoft.com/office/drawing/2014/main" id="{C9C4CFFA-535A-45F6-AD03-3836AFAE46EE}"/>
              </a:ext>
            </a:extLst>
          </p:cNvPr>
          <p:cNvGraphicFramePr>
            <a:graphicFrameLocks noGrp="1"/>
          </p:cNvGraphicFramePr>
          <p:nvPr>
            <p:ph idx="1"/>
            <p:extLst>
              <p:ext uri="{D42A27DB-BD31-4B8C-83A1-F6EECF244321}">
                <p14:modId xmlns:p14="http://schemas.microsoft.com/office/powerpoint/2010/main" val="15488420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39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C96B-1C6A-437A-B965-0A2F0C458553}"/>
              </a:ext>
            </a:extLst>
          </p:cNvPr>
          <p:cNvSpPr>
            <a:spLocks noGrp="1"/>
          </p:cNvSpPr>
          <p:nvPr>
            <p:ph type="title"/>
          </p:nvPr>
        </p:nvSpPr>
        <p:spPr>
          <a:xfrm>
            <a:off x="737486" y="727626"/>
            <a:ext cx="4602152" cy="1718225"/>
          </a:xfrm>
        </p:spPr>
        <p:txBody>
          <a:bodyPr>
            <a:normAutofit/>
          </a:bodyPr>
          <a:lstStyle/>
          <a:p>
            <a:r>
              <a:rPr lang="en-US"/>
              <a:t>Education for Staff</a:t>
            </a:r>
          </a:p>
        </p:txBody>
      </p:sp>
      <p:sp>
        <p:nvSpPr>
          <p:cNvPr id="3" name="Content Placeholder 2">
            <a:extLst>
              <a:ext uri="{FF2B5EF4-FFF2-40B4-BE49-F238E27FC236}">
                <a16:creationId xmlns:a16="http://schemas.microsoft.com/office/drawing/2014/main" id="{D4E36861-AFBD-487E-8AC3-67D73FE076D8}"/>
              </a:ext>
            </a:extLst>
          </p:cNvPr>
          <p:cNvSpPr>
            <a:spLocks noGrp="1"/>
          </p:cNvSpPr>
          <p:nvPr>
            <p:ph idx="1"/>
          </p:nvPr>
        </p:nvSpPr>
        <p:spPr>
          <a:xfrm>
            <a:off x="737486" y="2538919"/>
            <a:ext cx="4602152" cy="3596880"/>
          </a:xfrm>
        </p:spPr>
        <p:txBody>
          <a:bodyPr>
            <a:normAutofit/>
          </a:bodyPr>
          <a:lstStyle/>
          <a:p>
            <a:pPr>
              <a:lnSpc>
                <a:spcPct val="90000"/>
              </a:lnSpc>
            </a:pPr>
            <a:r>
              <a:rPr lang="en-US"/>
              <a:t>Safe sleep has been taught on hire and annually for staff.</a:t>
            </a:r>
          </a:p>
          <a:p>
            <a:pPr lvl="1">
              <a:lnSpc>
                <a:spcPct val="90000"/>
              </a:lnSpc>
            </a:pPr>
            <a:r>
              <a:rPr lang="en-US"/>
              <a:t>A traveling road show is used to educate NICU staff. </a:t>
            </a:r>
          </a:p>
          <a:p>
            <a:pPr>
              <a:lnSpc>
                <a:spcPct val="90000"/>
              </a:lnSpc>
            </a:pPr>
            <a:r>
              <a:rPr lang="en-US"/>
              <a:t>In addition: </a:t>
            </a:r>
          </a:p>
          <a:p>
            <a:pPr lvl="1">
              <a:lnSpc>
                <a:spcPct val="90000"/>
              </a:lnSpc>
            </a:pPr>
            <a:r>
              <a:rPr lang="en-US"/>
              <a:t>In October, a weekly campaign for staff ran with a picture of a poor sleeping environment and asked them to note the errors. </a:t>
            </a:r>
          </a:p>
          <a:p>
            <a:pPr lvl="1">
              <a:lnSpc>
                <a:spcPct val="90000"/>
              </a:lnSpc>
            </a:pPr>
            <a:r>
              <a:rPr lang="en-US"/>
              <a:t>In December, one of the Tennessee medical examiners gave a ZOOM lecture to our staff on sleep-related deaths.</a:t>
            </a:r>
          </a:p>
        </p:txBody>
      </p:sp>
      <p:pic>
        <p:nvPicPr>
          <p:cNvPr id="4" name="Picture 3" descr="A baby sleeping next to a fence&#10;&#10;Description automatically generated">
            <a:extLst>
              <a:ext uri="{FF2B5EF4-FFF2-40B4-BE49-F238E27FC236}">
                <a16:creationId xmlns:a16="http://schemas.microsoft.com/office/drawing/2014/main" id="{20825C37-EBE7-42E9-B695-302064047500}"/>
              </a:ext>
            </a:extLst>
          </p:cNvPr>
          <p:cNvPicPr>
            <a:picLocks noChangeAspect="1"/>
          </p:cNvPicPr>
          <p:nvPr/>
        </p:nvPicPr>
        <p:blipFill rotWithShape="1">
          <a:blip r:embed="rId3"/>
          <a:srcRect r="17925" b="-1"/>
          <a:stretch/>
        </p:blipFill>
        <p:spPr>
          <a:xfrm>
            <a:off x="8245165" y="3209731"/>
            <a:ext cx="3716680" cy="3396343"/>
          </a:xfrm>
          <a:prstGeom prst="rect">
            <a:avLst/>
          </a:prstGeom>
        </p:spPr>
      </p:pic>
      <p:pic>
        <p:nvPicPr>
          <p:cNvPr id="6" name="Picture 5" descr="A picture containing indoor, car, open, suitcase&#10;&#10;Description automatically generated">
            <a:extLst>
              <a:ext uri="{FF2B5EF4-FFF2-40B4-BE49-F238E27FC236}">
                <a16:creationId xmlns:a16="http://schemas.microsoft.com/office/drawing/2014/main" id="{D8B50695-270A-4BF6-A34E-DA19AEB79722}"/>
              </a:ext>
            </a:extLst>
          </p:cNvPr>
          <p:cNvPicPr>
            <a:picLocks noChangeAspect="1"/>
          </p:cNvPicPr>
          <p:nvPr/>
        </p:nvPicPr>
        <p:blipFill rotWithShape="1">
          <a:blip r:embed="rId4">
            <a:extLst>
              <a:ext uri="{28A0092B-C50C-407E-A947-70E740481C1C}">
                <a14:useLocalDpi xmlns:a14="http://schemas.microsoft.com/office/drawing/2010/main" val="0"/>
              </a:ext>
            </a:extLst>
          </a:blip>
          <a:srcRect r="20991" b="-3"/>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287514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D421-9821-43F5-BE97-7A97354532D7}"/>
              </a:ext>
            </a:extLst>
          </p:cNvPr>
          <p:cNvSpPr>
            <a:spLocks noGrp="1"/>
          </p:cNvSpPr>
          <p:nvPr>
            <p:ph type="title"/>
          </p:nvPr>
        </p:nvSpPr>
        <p:spPr>
          <a:xfrm>
            <a:off x="411480" y="987552"/>
            <a:ext cx="4485861" cy="1088136"/>
          </a:xfrm>
        </p:spPr>
        <p:txBody>
          <a:bodyPr anchor="b">
            <a:normAutofit/>
          </a:bodyPr>
          <a:lstStyle/>
          <a:p>
            <a:r>
              <a:rPr lang="en-US" sz="3400"/>
              <a:t>Education for Families</a:t>
            </a:r>
          </a:p>
        </p:txBody>
      </p:sp>
      <p:sp>
        <p:nvSpPr>
          <p:cNvPr id="3" name="Content Placeholder 2">
            <a:extLst>
              <a:ext uri="{FF2B5EF4-FFF2-40B4-BE49-F238E27FC236}">
                <a16:creationId xmlns:a16="http://schemas.microsoft.com/office/drawing/2014/main" id="{D88D0633-D0E3-4780-A2B6-F1D61D2BF5EB}"/>
              </a:ext>
            </a:extLst>
          </p:cNvPr>
          <p:cNvSpPr>
            <a:spLocks noGrp="1"/>
          </p:cNvSpPr>
          <p:nvPr>
            <p:ph idx="1"/>
          </p:nvPr>
        </p:nvSpPr>
        <p:spPr>
          <a:xfrm>
            <a:off x="411479" y="2688336"/>
            <a:ext cx="4498848" cy="3584448"/>
          </a:xfrm>
        </p:spPr>
        <p:txBody>
          <a:bodyPr anchor="t">
            <a:normAutofit lnSpcReduction="10000"/>
          </a:bodyPr>
          <a:lstStyle/>
          <a:p>
            <a:r>
              <a:rPr lang="en-US" sz="1500"/>
              <a:t>Evidence supports that families model after what they see done, and less so on what they are taught to do. </a:t>
            </a:r>
          </a:p>
          <a:p>
            <a:endParaRPr lang="en-US" sz="1500"/>
          </a:p>
          <a:p>
            <a:r>
              <a:rPr lang="en-US" sz="1500"/>
              <a:t>Every family is educated on safe sleep prior to discharge. </a:t>
            </a:r>
          </a:p>
          <a:p>
            <a:pPr lvl="1"/>
            <a:r>
              <a:rPr lang="en-US" sz="1500"/>
              <a:t>Nursery families are also educated on safe sleep at admission. </a:t>
            </a:r>
          </a:p>
          <a:p>
            <a:pPr lvl="1"/>
            <a:r>
              <a:rPr lang="en-US" sz="1500"/>
              <a:t>NICU families are educated throughout their stay and upon their infant’s transition to safe sleep. </a:t>
            </a:r>
          </a:p>
          <a:p>
            <a:pPr lvl="1"/>
            <a:endParaRPr lang="en-US" sz="1500"/>
          </a:p>
          <a:p>
            <a:r>
              <a:rPr lang="en-US" sz="1500"/>
              <a:t>Hospital social media models safe sleep or ensures that it is noted. </a:t>
            </a:r>
            <a:endParaRPr lang="en-US" sz="1500" dirty="0"/>
          </a:p>
        </p:txBody>
      </p:sp>
      <p:pic>
        <p:nvPicPr>
          <p:cNvPr id="5" name="Picture 4">
            <a:extLst>
              <a:ext uri="{FF2B5EF4-FFF2-40B4-BE49-F238E27FC236}">
                <a16:creationId xmlns:a16="http://schemas.microsoft.com/office/drawing/2014/main" id="{E44B77EE-DBE8-4904-937A-F4EA3BE6EFA4}"/>
              </a:ext>
            </a:extLst>
          </p:cNvPr>
          <p:cNvPicPr>
            <a:picLocks noChangeAspect="1"/>
          </p:cNvPicPr>
          <p:nvPr/>
        </p:nvPicPr>
        <p:blipFill rotWithShape="1">
          <a:blip r:embed="rId3"/>
          <a:srcRect t="187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38280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F2AC-5084-4109-BBE9-76A835E78A5B}"/>
              </a:ext>
            </a:extLst>
          </p:cNvPr>
          <p:cNvSpPr>
            <a:spLocks noGrp="1"/>
          </p:cNvSpPr>
          <p:nvPr>
            <p:ph type="title"/>
          </p:nvPr>
        </p:nvSpPr>
        <p:spPr>
          <a:xfrm>
            <a:off x="838199" y="548464"/>
            <a:ext cx="3807187" cy="2228074"/>
          </a:xfrm>
        </p:spPr>
        <p:txBody>
          <a:bodyPr>
            <a:normAutofit/>
          </a:bodyPr>
          <a:lstStyle/>
          <a:p>
            <a:r>
              <a:rPr lang="en-US" sz="4000"/>
              <a:t>Our Challenges</a:t>
            </a:r>
          </a:p>
        </p:txBody>
      </p:sp>
      <p:sp>
        <p:nvSpPr>
          <p:cNvPr id="3" name="Content Placeholder 2">
            <a:extLst>
              <a:ext uri="{FF2B5EF4-FFF2-40B4-BE49-F238E27FC236}">
                <a16:creationId xmlns:a16="http://schemas.microsoft.com/office/drawing/2014/main" id="{FE777B80-25C9-472F-BF91-C741E0BAA744}"/>
              </a:ext>
            </a:extLst>
          </p:cNvPr>
          <p:cNvSpPr>
            <a:spLocks noGrp="1"/>
          </p:cNvSpPr>
          <p:nvPr>
            <p:ph idx="1"/>
          </p:nvPr>
        </p:nvSpPr>
        <p:spPr>
          <a:xfrm>
            <a:off x="838201" y="2962279"/>
            <a:ext cx="3799425" cy="3143241"/>
          </a:xfrm>
        </p:spPr>
        <p:txBody>
          <a:bodyPr>
            <a:normAutofit/>
          </a:bodyPr>
          <a:lstStyle/>
          <a:p>
            <a:r>
              <a:rPr lang="en-US" sz="2000"/>
              <a:t>Adequate supplies and linen</a:t>
            </a:r>
          </a:p>
          <a:p>
            <a:r>
              <a:rPr lang="en-US" sz="2000"/>
              <a:t>Media</a:t>
            </a:r>
          </a:p>
          <a:p>
            <a:r>
              <a:rPr lang="en-US" sz="2000"/>
              <a:t>Staff workload/ parental exhaustion</a:t>
            </a:r>
          </a:p>
          <a:p>
            <a:r>
              <a:rPr lang="en-US" sz="2000"/>
              <a:t>Personal experiences of staff and families</a:t>
            </a:r>
          </a:p>
          <a:p>
            <a:r>
              <a:rPr lang="en-US" sz="2000"/>
              <a:t>Cultural considerations</a:t>
            </a:r>
          </a:p>
          <a:p>
            <a:endParaRPr lang="en-US" sz="2000"/>
          </a:p>
        </p:txBody>
      </p:sp>
      <p:pic>
        <p:nvPicPr>
          <p:cNvPr id="10" name="Picture 9" descr="A picture containing indoor, wall, bed&#10;&#10;Description automatically generated">
            <a:extLst>
              <a:ext uri="{FF2B5EF4-FFF2-40B4-BE49-F238E27FC236}">
                <a16:creationId xmlns:a16="http://schemas.microsoft.com/office/drawing/2014/main" id="{92198326-5AFB-4EE1-9B4E-B9B63A70BC98}"/>
              </a:ext>
            </a:extLst>
          </p:cNvPr>
          <p:cNvPicPr>
            <a:picLocks noChangeAspect="1"/>
          </p:cNvPicPr>
          <p:nvPr/>
        </p:nvPicPr>
        <p:blipFill rotWithShape="1">
          <a:blip r:embed="rId3">
            <a:extLst>
              <a:ext uri="{28A0092B-C50C-407E-A947-70E740481C1C}">
                <a14:useLocalDpi xmlns:a14="http://schemas.microsoft.com/office/drawing/2010/main" val="0"/>
              </a:ext>
            </a:extLst>
          </a:blip>
          <a:srcRect r="515" b="-2"/>
          <a:stretch/>
        </p:blipFill>
        <p:spPr>
          <a:xfrm>
            <a:off x="5010386" y="10"/>
            <a:ext cx="7181613" cy="6857990"/>
          </a:xfrm>
          <a:prstGeom prst="rect">
            <a:avLst/>
          </a:prstGeom>
          <a:effectLst/>
        </p:spPr>
      </p:pic>
    </p:spTree>
    <p:extLst>
      <p:ext uri="{BB962C8B-B14F-4D97-AF65-F5344CB8AC3E}">
        <p14:creationId xmlns:p14="http://schemas.microsoft.com/office/powerpoint/2010/main" val="415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7D13-1281-4779-815E-052AE152A332}"/>
              </a:ext>
            </a:extLst>
          </p:cNvPr>
          <p:cNvSpPr>
            <a:spLocks noGrp="1"/>
          </p:cNvSpPr>
          <p:nvPr>
            <p:ph type="title"/>
          </p:nvPr>
        </p:nvSpPr>
        <p:spPr>
          <a:xfrm>
            <a:off x="7527223" y="557189"/>
            <a:ext cx="3826577" cy="1671566"/>
          </a:xfrm>
        </p:spPr>
        <p:txBody>
          <a:bodyPr>
            <a:normAutofit fontScale="90000"/>
          </a:bodyPr>
          <a:lstStyle/>
          <a:p>
            <a:r>
              <a:rPr lang="en-US" sz="4000"/>
              <a:t>Unsafe Products on the Market</a:t>
            </a:r>
          </a:p>
        </p:txBody>
      </p:sp>
      <p:sp>
        <p:nvSpPr>
          <p:cNvPr id="27" name="Content Placeholder 10">
            <a:extLst>
              <a:ext uri="{FF2B5EF4-FFF2-40B4-BE49-F238E27FC236}">
                <a16:creationId xmlns:a16="http://schemas.microsoft.com/office/drawing/2014/main" id="{2420F8E5-7F62-4B4A-9096-D04B8022C0E1}"/>
              </a:ext>
            </a:extLst>
          </p:cNvPr>
          <p:cNvSpPr>
            <a:spLocks noGrp="1"/>
          </p:cNvSpPr>
          <p:nvPr>
            <p:ph idx="1"/>
          </p:nvPr>
        </p:nvSpPr>
        <p:spPr>
          <a:xfrm>
            <a:off x="7527223" y="2400475"/>
            <a:ext cx="3826578" cy="3776488"/>
          </a:xfrm>
        </p:spPr>
        <p:txBody>
          <a:bodyPr>
            <a:normAutofit/>
          </a:bodyPr>
          <a:lstStyle/>
          <a:p>
            <a:r>
              <a:rPr lang="en-US" sz="2000" dirty="0"/>
              <a:t>There are lots of products on the market that are not safe for sleep. </a:t>
            </a:r>
          </a:p>
          <a:p>
            <a:r>
              <a:rPr lang="en-US" sz="2000" dirty="0"/>
              <a:t>Recalled products still in circulation</a:t>
            </a:r>
          </a:p>
          <a:p>
            <a:endParaRPr lang="en-US" sz="2000" dirty="0"/>
          </a:p>
        </p:txBody>
      </p:sp>
      <p:pic>
        <p:nvPicPr>
          <p:cNvPr id="5" name="Picture 4" descr="A baby in a stroller&#10;&#10;Description automatically generated">
            <a:extLst>
              <a:ext uri="{FF2B5EF4-FFF2-40B4-BE49-F238E27FC236}">
                <a16:creationId xmlns:a16="http://schemas.microsoft.com/office/drawing/2014/main" id="{672F1251-E631-47E4-8115-5DE37FD5EF10}"/>
              </a:ext>
            </a:extLst>
          </p:cNvPr>
          <p:cNvPicPr>
            <a:picLocks noChangeAspect="1"/>
          </p:cNvPicPr>
          <p:nvPr/>
        </p:nvPicPr>
        <p:blipFill rotWithShape="1">
          <a:blip r:embed="rId3"/>
          <a:srcRect t="10984" r="2" b="15326"/>
          <a:stretch/>
        </p:blipFill>
        <p:spPr>
          <a:xfrm>
            <a:off x="20" y="-1"/>
            <a:ext cx="3997732" cy="4469126"/>
          </a:xfrm>
          <a:prstGeom prst="rect">
            <a:avLst/>
          </a:prstGeom>
        </p:spPr>
      </p:pic>
      <p:pic>
        <p:nvPicPr>
          <p:cNvPr id="4" name="Picture 3">
            <a:extLst>
              <a:ext uri="{FF2B5EF4-FFF2-40B4-BE49-F238E27FC236}">
                <a16:creationId xmlns:a16="http://schemas.microsoft.com/office/drawing/2014/main" id="{8AB3761C-5CEF-4A2F-9AD9-520A2434ED9C}"/>
              </a:ext>
            </a:extLst>
          </p:cNvPr>
          <p:cNvPicPr>
            <a:picLocks noChangeAspect="1"/>
          </p:cNvPicPr>
          <p:nvPr/>
        </p:nvPicPr>
        <p:blipFill rotWithShape="1">
          <a:blip r:embed="rId4"/>
          <a:srcRect l="805" r="16248" b="2"/>
          <a:stretch/>
        </p:blipFill>
        <p:spPr>
          <a:xfrm>
            <a:off x="4184069" y="-2"/>
            <a:ext cx="3027239" cy="2226220"/>
          </a:xfrm>
          <a:prstGeom prst="rect">
            <a:avLst/>
          </a:prstGeom>
        </p:spPr>
      </p:pic>
      <p:pic>
        <p:nvPicPr>
          <p:cNvPr id="9" name="Picture 8">
            <a:extLst>
              <a:ext uri="{FF2B5EF4-FFF2-40B4-BE49-F238E27FC236}">
                <a16:creationId xmlns:a16="http://schemas.microsoft.com/office/drawing/2014/main" id="{74D63969-CF2B-4D71-8C2E-A58236017CB0}"/>
              </a:ext>
            </a:extLst>
          </p:cNvPr>
          <p:cNvPicPr>
            <a:picLocks noChangeAspect="1"/>
          </p:cNvPicPr>
          <p:nvPr/>
        </p:nvPicPr>
        <p:blipFill rotWithShape="1">
          <a:blip r:embed="rId5"/>
          <a:srcRect l="26648" r="11728" b="-1"/>
          <a:stretch/>
        </p:blipFill>
        <p:spPr>
          <a:xfrm>
            <a:off x="4184069" y="2406570"/>
            <a:ext cx="3027239" cy="2050948"/>
          </a:xfrm>
          <a:prstGeom prst="rect">
            <a:avLst/>
          </a:prstGeom>
        </p:spPr>
      </p:pic>
      <p:pic>
        <p:nvPicPr>
          <p:cNvPr id="7" name="Content Placeholder 6" descr="A picture containing indoor, baby bed&#10;&#10;Description automatically generated">
            <a:extLst>
              <a:ext uri="{FF2B5EF4-FFF2-40B4-BE49-F238E27FC236}">
                <a16:creationId xmlns:a16="http://schemas.microsoft.com/office/drawing/2014/main" id="{A61B47EC-FE72-41EE-BE10-B42D6ACF262B}"/>
              </a:ext>
            </a:extLst>
          </p:cNvPr>
          <p:cNvPicPr>
            <a:picLocks noChangeAspect="1"/>
          </p:cNvPicPr>
          <p:nvPr/>
        </p:nvPicPr>
        <p:blipFill rotWithShape="1">
          <a:blip r:embed="rId6">
            <a:extLst>
              <a:ext uri="{28A0092B-C50C-407E-A947-70E740481C1C}">
                <a14:useLocalDpi xmlns:a14="http://schemas.microsoft.com/office/drawing/2010/main" val="0"/>
              </a:ext>
            </a:extLst>
          </a:blip>
          <a:srcRect t="4357" r="-2" b="29119"/>
          <a:stretch/>
        </p:blipFill>
        <p:spPr>
          <a:xfrm>
            <a:off x="0" y="4489786"/>
            <a:ext cx="3342586" cy="2120674"/>
          </a:xfrm>
          <a:prstGeom prst="rect">
            <a:avLst/>
          </a:prstGeom>
        </p:spPr>
      </p:pic>
      <p:pic>
        <p:nvPicPr>
          <p:cNvPr id="6" name="Picture 5">
            <a:extLst>
              <a:ext uri="{FF2B5EF4-FFF2-40B4-BE49-F238E27FC236}">
                <a16:creationId xmlns:a16="http://schemas.microsoft.com/office/drawing/2014/main" id="{F81A2AF2-C4AD-4AB1-AC4C-029FCAB3F10D}"/>
              </a:ext>
            </a:extLst>
          </p:cNvPr>
          <p:cNvPicPr>
            <a:picLocks noChangeAspect="1"/>
          </p:cNvPicPr>
          <p:nvPr/>
        </p:nvPicPr>
        <p:blipFill rotWithShape="1">
          <a:blip r:embed="rId7"/>
          <a:srcRect t="14517" r="3" b="3"/>
          <a:stretch/>
        </p:blipFill>
        <p:spPr>
          <a:xfrm>
            <a:off x="3342587" y="4469125"/>
            <a:ext cx="3868722" cy="2141335"/>
          </a:xfrm>
          <a:prstGeom prst="rect">
            <a:avLst/>
          </a:prstGeom>
        </p:spPr>
      </p:pic>
    </p:spTree>
    <p:extLst>
      <p:ext uri="{BB962C8B-B14F-4D97-AF65-F5344CB8AC3E}">
        <p14:creationId xmlns:p14="http://schemas.microsoft.com/office/powerpoint/2010/main" val="173446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6137" y="727626"/>
            <a:ext cx="4602152" cy="1718225"/>
          </a:xfrm>
        </p:spPr>
        <p:txBody>
          <a:bodyPr>
            <a:normAutofit/>
          </a:bodyPr>
          <a:lstStyle/>
          <a:p>
            <a:r>
              <a:rPr lang="en-US" dirty="0"/>
              <a:t>The Problem</a:t>
            </a:r>
          </a:p>
        </p:txBody>
      </p:sp>
      <p:sp>
        <p:nvSpPr>
          <p:cNvPr id="11" name="Rectangle 1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6" name="Picture 5">
            <a:extLst>
              <a:ext uri="{FF2B5EF4-FFF2-40B4-BE49-F238E27FC236}">
                <a16:creationId xmlns:a16="http://schemas.microsoft.com/office/drawing/2014/main" id="{8D1BCA63-574A-472A-9201-442448A3EADE}"/>
              </a:ext>
            </a:extLst>
          </p:cNvPr>
          <p:cNvPicPr>
            <a:picLocks noChangeAspect="1"/>
          </p:cNvPicPr>
          <p:nvPr/>
        </p:nvPicPr>
        <p:blipFill rotWithShape="1">
          <a:blip r:embed="rId3"/>
          <a:srcRect l="8002" r="12393" b="1"/>
          <a:stretch/>
        </p:blipFill>
        <p:spPr>
          <a:xfrm>
            <a:off x="407432" y="419292"/>
            <a:ext cx="5522976" cy="6053328"/>
          </a:xfrm>
          <a:prstGeom prst="rect">
            <a:avLst/>
          </a:prstGeom>
        </p:spPr>
      </p:pic>
      <p:sp>
        <p:nvSpPr>
          <p:cNvPr id="3" name="Content Placeholder 2"/>
          <p:cNvSpPr>
            <a:spLocks noGrp="1"/>
          </p:cNvSpPr>
          <p:nvPr>
            <p:ph idx="1"/>
          </p:nvPr>
        </p:nvSpPr>
        <p:spPr>
          <a:xfrm>
            <a:off x="6846137" y="2538919"/>
            <a:ext cx="4602152" cy="3596880"/>
          </a:xfrm>
        </p:spPr>
        <p:txBody>
          <a:bodyPr>
            <a:normAutofit/>
          </a:bodyPr>
          <a:lstStyle/>
          <a:p>
            <a:r>
              <a:rPr lang="en-US" dirty="0"/>
              <a:t>Tennessee has a high rate of sleep-related infant deaths</a:t>
            </a:r>
          </a:p>
          <a:p>
            <a:pPr lvl="1"/>
            <a:r>
              <a:rPr lang="en-US" dirty="0"/>
              <a:t>In 2017, 144 infant deaths in Tennessee were related to unsafe sleeping practices. </a:t>
            </a:r>
          </a:p>
          <a:p>
            <a:pPr lvl="1"/>
            <a:r>
              <a:rPr lang="en-US" dirty="0"/>
              <a:t>Infants born prematurely, exposed to tobacco/alcohol, and otherwise admitted to the NICU are at highest risk.</a:t>
            </a:r>
          </a:p>
          <a:p>
            <a:pPr lvl="1"/>
            <a:endParaRPr lang="en-US" dirty="0"/>
          </a:p>
          <a:p>
            <a:pPr lvl="1"/>
            <a:r>
              <a:rPr lang="en-US" dirty="0"/>
              <a:t>Our goal is to educate families when they are in our care.  </a:t>
            </a:r>
          </a:p>
        </p:txBody>
      </p:sp>
    </p:spTree>
    <p:extLst>
      <p:ext uri="{BB962C8B-B14F-4D97-AF65-F5344CB8AC3E}">
        <p14:creationId xmlns:p14="http://schemas.microsoft.com/office/powerpoint/2010/main" val="145494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E6D4-E145-4F15-ACC2-3C248A2484AC}"/>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Media Portrayals of Safe Sleep</a:t>
            </a:r>
          </a:p>
        </p:txBody>
      </p:sp>
      <p:pic>
        <p:nvPicPr>
          <p:cNvPr id="11" name="Picture 10">
            <a:extLst>
              <a:ext uri="{FF2B5EF4-FFF2-40B4-BE49-F238E27FC236}">
                <a16:creationId xmlns:a16="http://schemas.microsoft.com/office/drawing/2014/main" id="{889B42F4-CC16-426C-8C21-5CCB186BE7C4}"/>
              </a:ext>
            </a:extLst>
          </p:cNvPr>
          <p:cNvPicPr>
            <a:picLocks noChangeAspect="1"/>
          </p:cNvPicPr>
          <p:nvPr/>
        </p:nvPicPr>
        <p:blipFill rotWithShape="1">
          <a:blip r:embed="rId3"/>
          <a:srcRect l="10843" r="688" b="1"/>
          <a:stretch/>
        </p:blipFill>
        <p:spPr>
          <a:xfrm>
            <a:off x="317635" y="321733"/>
            <a:ext cx="4151681" cy="3026834"/>
          </a:xfrm>
          <a:prstGeom prst="rect">
            <a:avLst/>
          </a:prstGeom>
        </p:spPr>
      </p:pic>
      <p:pic>
        <p:nvPicPr>
          <p:cNvPr id="9" name="Picture 8">
            <a:extLst>
              <a:ext uri="{FF2B5EF4-FFF2-40B4-BE49-F238E27FC236}">
                <a16:creationId xmlns:a16="http://schemas.microsoft.com/office/drawing/2014/main" id="{9D78BEE7-0145-4BDB-A1BA-32CB6C8973B9}"/>
              </a:ext>
            </a:extLst>
          </p:cNvPr>
          <p:cNvPicPr>
            <a:picLocks noChangeAspect="1"/>
          </p:cNvPicPr>
          <p:nvPr/>
        </p:nvPicPr>
        <p:blipFill rotWithShape="1">
          <a:blip r:embed="rId4"/>
          <a:srcRect t="1061" r="1" b="1"/>
          <a:stretch/>
        </p:blipFill>
        <p:spPr>
          <a:xfrm>
            <a:off x="4638955" y="321733"/>
            <a:ext cx="3539976" cy="2985818"/>
          </a:xfrm>
          <a:prstGeom prst="rect">
            <a:avLst/>
          </a:prstGeom>
        </p:spPr>
      </p:pic>
      <p:pic>
        <p:nvPicPr>
          <p:cNvPr id="7" name="Picture 6">
            <a:extLst>
              <a:ext uri="{FF2B5EF4-FFF2-40B4-BE49-F238E27FC236}">
                <a16:creationId xmlns:a16="http://schemas.microsoft.com/office/drawing/2014/main" id="{77F5C10D-911E-42D1-B095-796FF842837D}"/>
              </a:ext>
            </a:extLst>
          </p:cNvPr>
          <p:cNvPicPr>
            <a:picLocks noChangeAspect="1"/>
          </p:cNvPicPr>
          <p:nvPr/>
        </p:nvPicPr>
        <p:blipFill rotWithShape="1">
          <a:blip r:embed="rId5"/>
          <a:srcRect r="10301" b="-2"/>
          <a:stretch/>
        </p:blipFill>
        <p:spPr>
          <a:xfrm>
            <a:off x="8348570" y="321734"/>
            <a:ext cx="3535590" cy="2985818"/>
          </a:xfrm>
          <a:prstGeom prst="rect">
            <a:avLst/>
          </a:prstGeom>
        </p:spPr>
      </p:pic>
      <p:pic>
        <p:nvPicPr>
          <p:cNvPr id="13" name="Picture 12">
            <a:extLst>
              <a:ext uri="{FF2B5EF4-FFF2-40B4-BE49-F238E27FC236}">
                <a16:creationId xmlns:a16="http://schemas.microsoft.com/office/drawing/2014/main" id="{1EFB3C30-0229-4549-AC04-8EAC26335B77}"/>
              </a:ext>
            </a:extLst>
          </p:cNvPr>
          <p:cNvPicPr>
            <a:picLocks noChangeAspect="1"/>
          </p:cNvPicPr>
          <p:nvPr/>
        </p:nvPicPr>
        <p:blipFill rotWithShape="1">
          <a:blip r:embed="rId6"/>
          <a:srcRect l="7649" r="1" b="1"/>
          <a:stretch/>
        </p:blipFill>
        <p:spPr>
          <a:xfrm>
            <a:off x="317635" y="3509433"/>
            <a:ext cx="4160452" cy="3026833"/>
          </a:xfrm>
          <a:prstGeom prst="rect">
            <a:avLst/>
          </a:prstGeom>
        </p:spPr>
      </p:pic>
    </p:spTree>
    <p:extLst>
      <p:ext uri="{BB962C8B-B14F-4D97-AF65-F5344CB8AC3E}">
        <p14:creationId xmlns:p14="http://schemas.microsoft.com/office/powerpoint/2010/main" val="32763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700"/>
                                        <p:tgtEl>
                                          <p:spTgt spid="11"/>
                                        </p:tgtEl>
                                      </p:cBhvr>
                                    </p:animEffect>
                                  </p:childTnLst>
                                </p:cTn>
                              </p:par>
                              <p:par>
                                <p:cTn id="17" presetID="10" presetClass="entr" presetSubtype="0" fill="hold" grpId="0" nodeType="withEffect">
                                  <p:stCondLst>
                                    <p:cond delay="1000"/>
                                  </p:stCondLst>
                                  <p:iterate type="lt">
                                    <p:tmPct val="10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FDE7-44E2-4DBC-BF8C-8B07DCC4E4D0}"/>
              </a:ext>
            </a:extLst>
          </p:cNvPr>
          <p:cNvSpPr>
            <a:spLocks noGrp="1"/>
          </p:cNvSpPr>
          <p:nvPr>
            <p:ph type="title"/>
          </p:nvPr>
        </p:nvSpPr>
        <p:spPr/>
        <p:txBody>
          <a:bodyPr>
            <a:normAutofit/>
          </a:bodyPr>
          <a:lstStyle/>
          <a:p>
            <a:pPr algn="ctr"/>
            <a:r>
              <a:rPr lang="en-US" dirty="0"/>
              <a:t>Cultural Considerations</a:t>
            </a:r>
            <a:endParaRPr lang="en-US"/>
          </a:p>
        </p:txBody>
      </p:sp>
      <p:graphicFrame>
        <p:nvGraphicFramePr>
          <p:cNvPr id="9" name="Content Placeholder 6">
            <a:extLst>
              <a:ext uri="{FF2B5EF4-FFF2-40B4-BE49-F238E27FC236}">
                <a16:creationId xmlns:a16="http://schemas.microsoft.com/office/drawing/2014/main" id="{AF9A3BFF-968E-45AD-9EE0-1D50F6DB2AEE}"/>
              </a:ext>
            </a:extLst>
          </p:cNvPr>
          <p:cNvGraphicFramePr>
            <a:graphicFrameLocks noGrp="1"/>
          </p:cNvGraphicFramePr>
          <p:nvPr>
            <p:ph idx="1"/>
            <p:extLst>
              <p:ext uri="{D42A27DB-BD31-4B8C-83A1-F6EECF244321}">
                <p14:modId xmlns:p14="http://schemas.microsoft.com/office/powerpoint/2010/main" val="2130139304"/>
              </p:ext>
            </p:extLst>
          </p:nvPr>
        </p:nvGraphicFramePr>
        <p:xfrm>
          <a:off x="1066800" y="1936376"/>
          <a:ext cx="10058400" cy="409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21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C086-D5BE-4D3B-BDBC-A558012842AB}"/>
              </a:ext>
            </a:extLst>
          </p:cNvPr>
          <p:cNvSpPr>
            <a:spLocks noGrp="1"/>
          </p:cNvSpPr>
          <p:nvPr>
            <p:ph type="title"/>
          </p:nvPr>
        </p:nvSpPr>
        <p:spPr>
          <a:xfrm>
            <a:off x="1175512" y="870132"/>
            <a:ext cx="9792208" cy="1527078"/>
          </a:xfrm>
        </p:spPr>
        <p:txBody>
          <a:bodyPr>
            <a:normAutofit/>
          </a:bodyPr>
          <a:lstStyle/>
          <a:p>
            <a:r>
              <a:rPr lang="en-US"/>
              <a:t>Modeling in the Hospital</a:t>
            </a:r>
            <a:endParaRPr lang="en-US" dirty="0"/>
          </a:p>
        </p:txBody>
      </p:sp>
      <p:sp>
        <p:nvSpPr>
          <p:cNvPr id="3" name="Content Placeholder 2">
            <a:extLst>
              <a:ext uri="{FF2B5EF4-FFF2-40B4-BE49-F238E27FC236}">
                <a16:creationId xmlns:a16="http://schemas.microsoft.com/office/drawing/2014/main" id="{CF1A54C6-7A38-46C3-B502-C78F4B1E4C0C}"/>
              </a:ext>
            </a:extLst>
          </p:cNvPr>
          <p:cNvSpPr>
            <a:spLocks noGrp="1"/>
          </p:cNvSpPr>
          <p:nvPr>
            <p:ph idx="1"/>
          </p:nvPr>
        </p:nvSpPr>
        <p:spPr>
          <a:xfrm>
            <a:off x="1175512" y="2557849"/>
            <a:ext cx="9792208" cy="3407862"/>
          </a:xfrm>
        </p:spPr>
        <p:txBody>
          <a:bodyPr>
            <a:normAutofit/>
          </a:bodyPr>
          <a:lstStyle/>
          <a:p>
            <a:r>
              <a:rPr lang="en-US"/>
              <a:t>Our goal is to correct unsafe sleeping in the moment. </a:t>
            </a:r>
          </a:p>
          <a:p>
            <a:r>
              <a:rPr lang="en-US"/>
              <a:t>Goal is to have families understand that we teach this to prevent injury or the loss of their child.</a:t>
            </a:r>
          </a:p>
          <a:p>
            <a:pPr lvl="1"/>
            <a:r>
              <a:rPr lang="en-US"/>
              <a:t>If we can show that the baby stays warm with just a sleep sack and clothing, then perhaps the family will see that as well. </a:t>
            </a:r>
          </a:p>
          <a:p>
            <a:pPr lvl="1"/>
            <a:r>
              <a:rPr lang="en-US"/>
              <a:t>If the extra blankets are removed each time, the family may be more apt to understand the risk. </a:t>
            </a:r>
          </a:p>
          <a:p>
            <a:pPr lvl="1"/>
            <a:r>
              <a:rPr lang="en-US"/>
              <a:t>If we educate that babies are more likely to aspirate on their stomach than back, the family may listen and change their habits of prone sleeping. </a:t>
            </a:r>
          </a:p>
          <a:p>
            <a:pPr lvl="1"/>
            <a:endParaRPr lang="en-US" dirty="0"/>
          </a:p>
        </p:txBody>
      </p:sp>
    </p:spTree>
    <p:extLst>
      <p:ext uri="{BB962C8B-B14F-4D97-AF65-F5344CB8AC3E}">
        <p14:creationId xmlns:p14="http://schemas.microsoft.com/office/powerpoint/2010/main" val="349986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49EA-8725-49E8-84C5-0ED184527710}"/>
              </a:ext>
            </a:extLst>
          </p:cNvPr>
          <p:cNvSpPr>
            <a:spLocks noGrp="1"/>
          </p:cNvSpPr>
          <p:nvPr>
            <p:ph type="title"/>
          </p:nvPr>
        </p:nvSpPr>
        <p:spPr>
          <a:xfrm>
            <a:off x="648929" y="557190"/>
            <a:ext cx="5181510" cy="1671569"/>
          </a:xfrm>
        </p:spPr>
        <p:txBody>
          <a:bodyPr>
            <a:normAutofit/>
          </a:bodyPr>
          <a:lstStyle/>
          <a:p>
            <a:r>
              <a:rPr lang="en-US" sz="4000"/>
              <a:t>Linen Challenges</a:t>
            </a:r>
          </a:p>
        </p:txBody>
      </p:sp>
      <p:sp>
        <p:nvSpPr>
          <p:cNvPr id="3" name="Content Placeholder 2">
            <a:extLst>
              <a:ext uri="{FF2B5EF4-FFF2-40B4-BE49-F238E27FC236}">
                <a16:creationId xmlns:a16="http://schemas.microsoft.com/office/drawing/2014/main" id="{1EE1F49D-646F-4A5E-A98E-80968624188A}"/>
              </a:ext>
            </a:extLst>
          </p:cNvPr>
          <p:cNvSpPr>
            <a:spLocks noGrp="1"/>
          </p:cNvSpPr>
          <p:nvPr>
            <p:ph idx="1"/>
          </p:nvPr>
        </p:nvSpPr>
        <p:spPr>
          <a:xfrm>
            <a:off x="503823" y="2120900"/>
            <a:ext cx="5181508" cy="3722438"/>
          </a:xfrm>
        </p:spPr>
        <p:txBody>
          <a:bodyPr>
            <a:normAutofit fontScale="77500" lnSpcReduction="20000"/>
          </a:bodyPr>
          <a:lstStyle/>
          <a:p>
            <a:r>
              <a:rPr lang="en-US" sz="2200" dirty="0"/>
              <a:t>Sleep sacks</a:t>
            </a:r>
          </a:p>
          <a:p>
            <a:pPr lvl="1"/>
            <a:r>
              <a:rPr lang="en-US" sz="2200" dirty="0"/>
              <a:t>Adequate amounts</a:t>
            </a:r>
          </a:p>
          <a:p>
            <a:r>
              <a:rPr lang="en-US" sz="2200" dirty="0"/>
              <a:t>Clothing</a:t>
            </a:r>
          </a:p>
          <a:p>
            <a:pPr lvl="1"/>
            <a:r>
              <a:rPr lang="en-US" sz="2200" dirty="0"/>
              <a:t>Proper thermoregulation</a:t>
            </a:r>
          </a:p>
          <a:p>
            <a:r>
              <a:rPr lang="en-US" sz="2200" dirty="0"/>
              <a:t>High Census</a:t>
            </a:r>
          </a:p>
          <a:p>
            <a:r>
              <a:rPr lang="en-US" sz="2200" dirty="0"/>
              <a:t>Multiple Units with Different Populations</a:t>
            </a:r>
          </a:p>
          <a:p>
            <a:endParaRPr lang="en-US" sz="2200" dirty="0"/>
          </a:p>
          <a:p>
            <a:pPr marL="0" indent="0">
              <a:buNone/>
            </a:pPr>
            <a:r>
              <a:rPr lang="en-US" sz="2200" dirty="0"/>
              <a:t>Solutions: </a:t>
            </a:r>
          </a:p>
          <a:p>
            <a:r>
              <a:rPr lang="en-US" sz="2200" dirty="0"/>
              <a:t>Par levels increased</a:t>
            </a:r>
          </a:p>
          <a:p>
            <a:r>
              <a:rPr lang="en-US" sz="2200" dirty="0"/>
              <a:t>Change in sleep sack brand</a:t>
            </a:r>
          </a:p>
          <a:p>
            <a:r>
              <a:rPr lang="en-US" sz="2200" dirty="0"/>
              <a:t>Changing cabinets to allow for easier stocking</a:t>
            </a:r>
          </a:p>
          <a:p>
            <a:endParaRPr lang="en-US" sz="1400" dirty="0"/>
          </a:p>
        </p:txBody>
      </p:sp>
      <p:pic>
        <p:nvPicPr>
          <p:cNvPr id="5" name="Picture 4" descr="A picture containing clothes&#10;&#10;Description automatically generated">
            <a:extLst>
              <a:ext uri="{FF2B5EF4-FFF2-40B4-BE49-F238E27FC236}">
                <a16:creationId xmlns:a16="http://schemas.microsoft.com/office/drawing/2014/main" id="{2561C6F9-B56E-4E98-9224-54CD32FC28ED}"/>
              </a:ext>
            </a:extLst>
          </p:cNvPr>
          <p:cNvPicPr>
            <a:picLocks noChangeAspect="1"/>
          </p:cNvPicPr>
          <p:nvPr/>
        </p:nvPicPr>
        <p:blipFill rotWithShape="1">
          <a:blip r:embed="rId3">
            <a:extLst>
              <a:ext uri="{28A0092B-C50C-407E-A947-70E740481C1C}">
                <a14:useLocalDpi xmlns:a14="http://schemas.microsoft.com/office/drawing/2010/main" val="0"/>
              </a:ext>
            </a:extLst>
          </a:blip>
          <a:srcRect r="14314" b="-2"/>
          <a:stretch/>
        </p:blipFill>
        <p:spPr>
          <a:xfrm rot="5400000">
            <a:off x="5761577" y="427578"/>
            <a:ext cx="6858000" cy="6002844"/>
          </a:xfrm>
          <a:prstGeom prst="rect">
            <a:avLst/>
          </a:prstGeom>
          <a:effectLst/>
        </p:spPr>
      </p:pic>
    </p:spTree>
    <p:extLst>
      <p:ext uri="{BB962C8B-B14F-4D97-AF65-F5344CB8AC3E}">
        <p14:creationId xmlns:p14="http://schemas.microsoft.com/office/powerpoint/2010/main" val="207442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12">
            <a:extLst>
              <a:ext uri="{FF2B5EF4-FFF2-40B4-BE49-F238E27FC236}">
                <a16:creationId xmlns:a16="http://schemas.microsoft.com/office/drawing/2014/main" id="{3145B3FA-A055-44A7-8676-8BF7AB62F8C6}"/>
              </a:ext>
            </a:extLst>
          </p:cNvPr>
          <p:cNvGraphicFramePr>
            <a:graphicFrameLocks/>
          </p:cNvGraphicFramePr>
          <p:nvPr>
            <p:extLst>
              <p:ext uri="{D42A27DB-BD31-4B8C-83A1-F6EECF244321}">
                <p14:modId xmlns:p14="http://schemas.microsoft.com/office/powerpoint/2010/main" val="1651407733"/>
              </p:ext>
            </p:extLst>
          </p:nvPr>
        </p:nvGraphicFramePr>
        <p:xfrm>
          <a:off x="4458258" y="3214098"/>
          <a:ext cx="7459740" cy="3290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C59C9E5-3DEE-4937-8E9B-ADF987F59A08}"/>
              </a:ext>
            </a:extLst>
          </p:cNvPr>
          <p:cNvSpPr>
            <a:spLocks noGrp="1"/>
          </p:cNvSpPr>
          <p:nvPr>
            <p:ph type="title"/>
          </p:nvPr>
        </p:nvSpPr>
        <p:spPr>
          <a:xfrm>
            <a:off x="491795" y="643050"/>
            <a:ext cx="3966463" cy="5571900"/>
          </a:xfrm>
        </p:spPr>
        <p:txBody>
          <a:bodyPr vert="horz" lIns="91440" tIns="45720" rIns="91440" bIns="45720" rtlCol="0" anchor="ctr">
            <a:normAutofit/>
          </a:bodyPr>
          <a:lstStyle/>
          <a:p>
            <a:r>
              <a:rPr lang="en-US" sz="5200" kern="1200" dirty="0">
                <a:solidFill>
                  <a:schemeClr val="tx1"/>
                </a:solidFill>
                <a:latin typeface="+mj-lt"/>
                <a:ea typeface="+mj-ea"/>
                <a:cs typeface="+mj-cs"/>
              </a:rPr>
              <a:t>Sleep Sack Usage</a:t>
            </a:r>
          </a:p>
        </p:txBody>
      </p:sp>
      <p:graphicFrame>
        <p:nvGraphicFramePr>
          <p:cNvPr id="4" name="Content Placeholder 3">
            <a:extLst>
              <a:ext uri="{FF2B5EF4-FFF2-40B4-BE49-F238E27FC236}">
                <a16:creationId xmlns:a16="http://schemas.microsoft.com/office/drawing/2014/main" id="{4634FFA7-7755-40CA-96AB-22BB30D2C574}"/>
              </a:ext>
            </a:extLst>
          </p:cNvPr>
          <p:cNvGraphicFramePr>
            <a:graphicFrameLocks noGrp="1"/>
          </p:cNvGraphicFramePr>
          <p:nvPr>
            <p:ph idx="1"/>
            <p:extLst>
              <p:ext uri="{D42A27DB-BD31-4B8C-83A1-F6EECF244321}">
                <p14:modId xmlns:p14="http://schemas.microsoft.com/office/powerpoint/2010/main" val="1202004391"/>
              </p:ext>
            </p:extLst>
          </p:nvPr>
        </p:nvGraphicFramePr>
        <p:xfrm>
          <a:off x="4458258" y="353378"/>
          <a:ext cx="7459740" cy="2757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722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E00A-5820-4E96-B941-51F5173A9141}"/>
              </a:ext>
            </a:extLst>
          </p:cNvPr>
          <p:cNvSpPr>
            <a:spLocks noGrp="1"/>
          </p:cNvSpPr>
          <p:nvPr>
            <p:ph type="title"/>
          </p:nvPr>
        </p:nvSpPr>
        <p:spPr>
          <a:xfrm>
            <a:off x="573409" y="559477"/>
            <a:ext cx="3765200" cy="5709931"/>
          </a:xfrm>
        </p:spPr>
        <p:txBody>
          <a:bodyPr>
            <a:normAutofit/>
          </a:bodyPr>
          <a:lstStyle/>
          <a:p>
            <a:pPr algn="ctr"/>
            <a:r>
              <a:rPr lang="en-US" sz="4400"/>
              <a:t>Staff workload and personal experiences</a:t>
            </a:r>
          </a:p>
        </p:txBody>
      </p:sp>
      <p:graphicFrame>
        <p:nvGraphicFramePr>
          <p:cNvPr id="5" name="Content Placeholder 2">
            <a:extLst>
              <a:ext uri="{FF2B5EF4-FFF2-40B4-BE49-F238E27FC236}">
                <a16:creationId xmlns:a16="http://schemas.microsoft.com/office/drawing/2014/main" id="{72F3D8D9-189E-4822-A777-48EBCAB86501}"/>
              </a:ext>
            </a:extLst>
          </p:cNvPr>
          <p:cNvGraphicFramePr>
            <a:graphicFrameLocks noGrp="1"/>
          </p:cNvGraphicFramePr>
          <p:nvPr>
            <p:ph idx="1"/>
            <p:extLst>
              <p:ext uri="{D42A27DB-BD31-4B8C-83A1-F6EECF244321}">
                <p14:modId xmlns:p14="http://schemas.microsoft.com/office/powerpoint/2010/main" val="282193721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50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4A85-FC00-4D61-A77F-A2AE759E82CF}"/>
              </a:ext>
            </a:extLst>
          </p:cNvPr>
          <p:cNvSpPr>
            <a:spLocks noGrp="1"/>
          </p:cNvSpPr>
          <p:nvPr>
            <p:ph type="title"/>
          </p:nvPr>
        </p:nvSpPr>
        <p:spPr>
          <a:xfrm>
            <a:off x="835155" y="552906"/>
            <a:ext cx="5165936" cy="1674904"/>
          </a:xfrm>
        </p:spPr>
        <p:txBody>
          <a:bodyPr anchor="ctr">
            <a:normAutofit/>
          </a:bodyPr>
          <a:lstStyle/>
          <a:p>
            <a:r>
              <a:rPr lang="en-US" sz="4000"/>
              <a:t>Solutions</a:t>
            </a:r>
          </a:p>
        </p:txBody>
      </p:sp>
      <p:sp>
        <p:nvSpPr>
          <p:cNvPr id="3" name="Content Placeholder 2">
            <a:extLst>
              <a:ext uri="{FF2B5EF4-FFF2-40B4-BE49-F238E27FC236}">
                <a16:creationId xmlns:a16="http://schemas.microsoft.com/office/drawing/2014/main" id="{E826DF69-74B5-44C9-A902-E93B79031874}"/>
              </a:ext>
            </a:extLst>
          </p:cNvPr>
          <p:cNvSpPr>
            <a:spLocks noGrp="1"/>
          </p:cNvSpPr>
          <p:nvPr>
            <p:ph idx="1"/>
          </p:nvPr>
        </p:nvSpPr>
        <p:spPr>
          <a:xfrm>
            <a:off x="3066585" y="552906"/>
            <a:ext cx="8284149" cy="2876094"/>
          </a:xfrm>
        </p:spPr>
        <p:txBody>
          <a:bodyPr anchor="ctr">
            <a:normAutofit/>
          </a:bodyPr>
          <a:lstStyle/>
          <a:p>
            <a:r>
              <a:rPr lang="en-US" sz="1600" dirty="0"/>
              <a:t>Educate in a realistic way.</a:t>
            </a:r>
          </a:p>
          <a:p>
            <a:pPr lvl="1"/>
            <a:r>
              <a:rPr lang="en-US" sz="1600" dirty="0"/>
              <a:t>Education with the medical examiner, trauma videos from our ER, staff awareness if a patient of ours has been lost</a:t>
            </a:r>
          </a:p>
          <a:p>
            <a:r>
              <a:rPr lang="en-US" sz="1600" dirty="0"/>
              <a:t>Disseminate new information</a:t>
            </a:r>
          </a:p>
          <a:p>
            <a:pPr lvl="1"/>
            <a:r>
              <a:rPr lang="en-US" sz="1600" dirty="0"/>
              <a:t>Our policy has been edited twice to allow for new AAP recommendations. </a:t>
            </a:r>
          </a:p>
          <a:p>
            <a:r>
              <a:rPr lang="en-US" sz="1600" dirty="0"/>
              <a:t>Make the right way easier.</a:t>
            </a:r>
          </a:p>
          <a:p>
            <a:pPr lvl="1"/>
            <a:r>
              <a:rPr lang="en-US" sz="1600" dirty="0"/>
              <a:t>We have taught a layering technique for hospital cribs that are safe and families can do it as well. </a:t>
            </a:r>
          </a:p>
        </p:txBody>
      </p:sp>
      <p:pic>
        <p:nvPicPr>
          <p:cNvPr id="5" name="Picture 4">
            <a:extLst>
              <a:ext uri="{FF2B5EF4-FFF2-40B4-BE49-F238E27FC236}">
                <a16:creationId xmlns:a16="http://schemas.microsoft.com/office/drawing/2014/main" id="{26F1BE95-3FC0-4BC7-80FE-6D403C4933A2}"/>
              </a:ext>
            </a:extLst>
          </p:cNvPr>
          <p:cNvPicPr>
            <a:picLocks noChangeAspect="1"/>
          </p:cNvPicPr>
          <p:nvPr/>
        </p:nvPicPr>
        <p:blipFill>
          <a:blip r:embed="rId3"/>
          <a:stretch>
            <a:fillRect/>
          </a:stretch>
        </p:blipFill>
        <p:spPr>
          <a:xfrm>
            <a:off x="835155" y="3429000"/>
            <a:ext cx="10515569" cy="3049514"/>
          </a:xfrm>
          <a:prstGeom prst="rect">
            <a:avLst/>
          </a:prstGeom>
        </p:spPr>
      </p:pic>
    </p:spTree>
    <p:extLst>
      <p:ext uri="{BB962C8B-B14F-4D97-AF65-F5344CB8AC3E}">
        <p14:creationId xmlns:p14="http://schemas.microsoft.com/office/powerpoint/2010/main" val="250566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97" y="811542"/>
            <a:ext cx="6880072" cy="5074053"/>
          </a:xfrm>
          <a:prstGeom prst="rect">
            <a:avLst/>
          </a:prstGeom>
        </p:spPr>
      </p:pic>
      <p:sp>
        <p:nvSpPr>
          <p:cNvPr id="13" name="Rectangle 12">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33" y="643464"/>
            <a:ext cx="2888344" cy="1428737"/>
          </a:xfrm>
        </p:spPr>
        <p:txBody>
          <a:bodyPr>
            <a:normAutofit/>
          </a:bodyPr>
          <a:lstStyle/>
          <a:p>
            <a:r>
              <a:rPr lang="en-US" sz="3200">
                <a:solidFill>
                  <a:srgbClr val="FFFFFF"/>
                </a:solidFill>
              </a:rPr>
              <a:t>Next Steps</a:t>
            </a:r>
          </a:p>
        </p:txBody>
      </p:sp>
      <p:sp>
        <p:nvSpPr>
          <p:cNvPr id="3" name="Content Placeholder 2"/>
          <p:cNvSpPr>
            <a:spLocks noGrp="1"/>
          </p:cNvSpPr>
          <p:nvPr>
            <p:ph idx="1"/>
          </p:nvPr>
        </p:nvSpPr>
        <p:spPr>
          <a:xfrm>
            <a:off x="643337" y="2184036"/>
            <a:ext cx="2888439" cy="3869634"/>
          </a:xfrm>
        </p:spPr>
        <p:txBody>
          <a:bodyPr>
            <a:normAutofit/>
          </a:bodyPr>
          <a:lstStyle/>
          <a:p>
            <a:r>
              <a:rPr lang="en-US" sz="1600" dirty="0">
                <a:solidFill>
                  <a:srgbClr val="FFFFFF"/>
                </a:solidFill>
              </a:rPr>
              <a:t>Continued improvement</a:t>
            </a:r>
          </a:p>
          <a:p>
            <a:r>
              <a:rPr lang="en-US" sz="1600" dirty="0">
                <a:solidFill>
                  <a:srgbClr val="FFFFFF"/>
                </a:solidFill>
              </a:rPr>
              <a:t>Increased Sleep Sack Usage</a:t>
            </a:r>
          </a:p>
          <a:p>
            <a:r>
              <a:rPr lang="en-US" sz="1600" dirty="0">
                <a:solidFill>
                  <a:srgbClr val="FFFFFF"/>
                </a:solidFill>
              </a:rPr>
              <a:t>New Discharge Education</a:t>
            </a:r>
          </a:p>
          <a:p>
            <a:endParaRPr lang="en-US" sz="1600" dirty="0">
              <a:solidFill>
                <a:srgbClr val="FFFFFF"/>
              </a:solidFill>
            </a:endParaRPr>
          </a:p>
          <a:p>
            <a:r>
              <a:rPr lang="en-US" sz="1600" dirty="0">
                <a:solidFill>
                  <a:srgbClr val="FFFFFF"/>
                </a:solidFill>
              </a:rPr>
              <a:t>Future Trials</a:t>
            </a:r>
          </a:p>
          <a:p>
            <a:pPr lvl="1"/>
            <a:r>
              <a:rPr lang="en-US" sz="1400" dirty="0">
                <a:solidFill>
                  <a:srgbClr val="FFFFFF"/>
                </a:solidFill>
              </a:rPr>
              <a:t>Therapeutic positioning vs Safe sleep protocol</a:t>
            </a:r>
          </a:p>
          <a:p>
            <a:pPr lvl="1"/>
            <a:r>
              <a:rPr lang="en-US" sz="1400" dirty="0">
                <a:solidFill>
                  <a:srgbClr val="FFFFFF"/>
                </a:solidFill>
              </a:rPr>
              <a:t>Daily Rounding on Safe Sleep by the providers</a:t>
            </a:r>
          </a:p>
          <a:p>
            <a:pPr lvl="1"/>
            <a:r>
              <a:rPr lang="en-US" sz="1400" dirty="0">
                <a:solidFill>
                  <a:srgbClr val="FFFFFF"/>
                </a:solidFill>
              </a:rPr>
              <a:t>Keepsake cards for families</a:t>
            </a:r>
          </a:p>
          <a:p>
            <a:pPr marL="0" indent="0">
              <a:buNone/>
            </a:pPr>
            <a:endParaRPr lang="en-US" sz="1600" dirty="0">
              <a:solidFill>
                <a:srgbClr val="FFFFFF"/>
              </a:solidFill>
            </a:endParaRPr>
          </a:p>
        </p:txBody>
      </p:sp>
    </p:spTree>
    <p:extLst>
      <p:ext uri="{BB962C8B-B14F-4D97-AF65-F5344CB8AC3E}">
        <p14:creationId xmlns:p14="http://schemas.microsoft.com/office/powerpoint/2010/main" val="2814464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1249D-0E2F-48BB-AB31-12C840CC9529}"/>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100" cap="all" spc="-100">
                <a:solidFill>
                  <a:srgbClr val="FFFFFF"/>
                </a:solidFill>
              </a:rPr>
              <a:t>Questions?</a:t>
            </a:r>
          </a:p>
        </p:txBody>
      </p:sp>
      <p:sp useBgFill="1">
        <p:nvSpPr>
          <p:cNvPr id="24" name="Rectangle 23">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5">
            <a:extLst>
              <a:ext uri="{FF2B5EF4-FFF2-40B4-BE49-F238E27FC236}">
                <a16:creationId xmlns:a16="http://schemas.microsoft.com/office/drawing/2014/main" id="{FB0F4C9F-9FFA-4D0B-8055-4D3E66E35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92" y="807460"/>
            <a:ext cx="6909386" cy="5235188"/>
          </a:xfrm>
          <a:prstGeom prst="rect">
            <a:avLst/>
          </a:prstGeom>
        </p:spPr>
      </p:pic>
      <p:cxnSp>
        <p:nvCxnSpPr>
          <p:cNvPr id="32" name="Straight Connector 31">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9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06F1-7F4C-4BC7-9A03-917A29157223}"/>
              </a:ext>
            </a:extLst>
          </p:cNvPr>
          <p:cNvSpPr>
            <a:spLocks noGrp="1"/>
          </p:cNvSpPr>
          <p:nvPr>
            <p:ph type="title"/>
          </p:nvPr>
        </p:nvSpPr>
        <p:spPr>
          <a:xfrm>
            <a:off x="7064082" y="642594"/>
            <a:ext cx="4472921" cy="1371600"/>
          </a:xfrm>
        </p:spPr>
        <p:txBody>
          <a:bodyPr>
            <a:normAutofit/>
          </a:bodyPr>
          <a:lstStyle/>
          <a:p>
            <a:r>
              <a:rPr lang="en-US" sz="3000" dirty="0"/>
              <a:t>Monroe Carell Jr Children’s Hospital at Vanderbilt</a:t>
            </a:r>
          </a:p>
        </p:txBody>
      </p:sp>
      <p:sp>
        <p:nvSpPr>
          <p:cNvPr id="14" name="Rectangle 9">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72D9A0-9DE7-4127-BFA3-B1BCB2CD6DA1}"/>
              </a:ext>
            </a:extLst>
          </p:cNvPr>
          <p:cNvPicPr>
            <a:picLocks noChangeAspect="1"/>
          </p:cNvPicPr>
          <p:nvPr/>
        </p:nvPicPr>
        <p:blipFill rotWithShape="1">
          <a:blip r:embed="rId3"/>
          <a:srcRect l="20804" r="21218" b="-2"/>
          <a:stretch/>
        </p:blipFill>
        <p:spPr>
          <a:xfrm>
            <a:off x="727654" y="727628"/>
            <a:ext cx="5367165" cy="5415552"/>
          </a:xfrm>
          <a:prstGeom prst="rect">
            <a:avLst/>
          </a:prstGeom>
        </p:spPr>
      </p:pic>
      <p:sp>
        <p:nvSpPr>
          <p:cNvPr id="3" name="Content Placeholder 2">
            <a:extLst>
              <a:ext uri="{FF2B5EF4-FFF2-40B4-BE49-F238E27FC236}">
                <a16:creationId xmlns:a16="http://schemas.microsoft.com/office/drawing/2014/main" id="{EC0690E3-BC53-4D55-B1BF-B3906115E0B1}"/>
              </a:ext>
            </a:extLst>
          </p:cNvPr>
          <p:cNvSpPr>
            <a:spLocks noGrp="1"/>
          </p:cNvSpPr>
          <p:nvPr>
            <p:ph idx="1"/>
          </p:nvPr>
        </p:nvSpPr>
        <p:spPr>
          <a:xfrm>
            <a:off x="7064082" y="2103120"/>
            <a:ext cx="4472922" cy="3931920"/>
          </a:xfrm>
        </p:spPr>
        <p:txBody>
          <a:bodyPr>
            <a:normAutofit/>
          </a:bodyPr>
          <a:lstStyle/>
          <a:p>
            <a:r>
              <a:rPr lang="en-US"/>
              <a:t>4,400 births in 2019</a:t>
            </a:r>
          </a:p>
          <a:p>
            <a:endParaRPr lang="en-US"/>
          </a:p>
          <a:p>
            <a:r>
              <a:rPr lang="en-US"/>
              <a:t>1,600 NICU admissions per year</a:t>
            </a:r>
          </a:p>
          <a:p>
            <a:pPr lvl="1"/>
            <a:r>
              <a:rPr lang="en-US"/>
              <a:t>Level IV NICU</a:t>
            </a:r>
          </a:p>
          <a:p>
            <a:pPr lvl="2"/>
            <a:r>
              <a:rPr lang="en-US"/>
              <a:t>Prematurity</a:t>
            </a:r>
          </a:p>
          <a:p>
            <a:pPr lvl="2"/>
            <a:r>
              <a:rPr lang="en-US"/>
              <a:t>Cardiac defects</a:t>
            </a:r>
          </a:p>
          <a:p>
            <a:pPr lvl="2"/>
            <a:r>
              <a:rPr lang="en-US"/>
              <a:t>Surgical cases/ ECMO</a:t>
            </a:r>
          </a:p>
          <a:p>
            <a:pPr lvl="2"/>
            <a:r>
              <a:rPr lang="en-US"/>
              <a:t>Congenital Anomalies</a:t>
            </a:r>
          </a:p>
        </p:txBody>
      </p:sp>
    </p:spTree>
    <p:extLst>
      <p:ext uri="{BB962C8B-B14F-4D97-AF65-F5344CB8AC3E}">
        <p14:creationId xmlns:p14="http://schemas.microsoft.com/office/powerpoint/2010/main" val="53357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078992"/>
            <a:ext cx="6272784" cy="1536192"/>
          </a:xfrm>
        </p:spPr>
        <p:txBody>
          <a:bodyPr anchor="b">
            <a:normAutofit/>
          </a:bodyPr>
          <a:lstStyle/>
          <a:p>
            <a:r>
              <a:rPr lang="en-US" sz="5200"/>
              <a:t>History of Safe Sleep Practices</a:t>
            </a:r>
          </a:p>
        </p:txBody>
      </p:sp>
      <p:sp>
        <p:nvSpPr>
          <p:cNvPr id="3" name="Content Placeholder 2"/>
          <p:cNvSpPr>
            <a:spLocks noGrp="1"/>
          </p:cNvSpPr>
          <p:nvPr>
            <p:ph idx="1"/>
          </p:nvPr>
        </p:nvSpPr>
        <p:spPr>
          <a:xfrm>
            <a:off x="612648" y="3355848"/>
            <a:ext cx="6272784" cy="2825496"/>
          </a:xfrm>
        </p:spPr>
        <p:txBody>
          <a:bodyPr>
            <a:normAutofit fontScale="92500" lnSpcReduction="10000"/>
          </a:bodyPr>
          <a:lstStyle/>
          <a:p>
            <a:r>
              <a:rPr lang="en-US" sz="1800" dirty="0"/>
              <a:t>In early 2013, safe sleep practices were introduced to Vanderbilt in the NICU.</a:t>
            </a:r>
          </a:p>
          <a:p>
            <a:pPr lvl="1"/>
            <a:r>
              <a:rPr lang="en-US" sz="1800" dirty="0"/>
              <a:t>This included: an order set and practice; education for families and all levels of providers in our unit; and appropriate linens to model best practice.</a:t>
            </a:r>
          </a:p>
          <a:p>
            <a:pPr lvl="1"/>
            <a:endParaRPr lang="en-US" sz="1800" dirty="0"/>
          </a:p>
          <a:p>
            <a:r>
              <a:rPr lang="en-US" sz="1800" dirty="0"/>
              <a:t>In 2017, we began a second focused workgroup:</a:t>
            </a:r>
          </a:p>
          <a:p>
            <a:pPr lvl="1"/>
            <a:r>
              <a:rPr lang="en-US" sz="1800" dirty="0"/>
              <a:t>This included: a switch to a nurse-driven policy in the NICU, education, and weekly audits of the NICU and the newborn nursery. </a:t>
            </a:r>
          </a:p>
        </p:txBody>
      </p:sp>
      <p:pic>
        <p:nvPicPr>
          <p:cNvPr id="7" name="Picture 6" descr="A picture containing indoor, furniture, plastic&#10;&#10;Description automatically generated">
            <a:extLst>
              <a:ext uri="{FF2B5EF4-FFF2-40B4-BE49-F238E27FC236}">
                <a16:creationId xmlns:a16="http://schemas.microsoft.com/office/drawing/2014/main" id="{3BE70324-6AE5-424F-81A3-73DFA55AC50B}"/>
              </a:ext>
            </a:extLst>
          </p:cNvPr>
          <p:cNvPicPr>
            <a:picLocks noChangeAspect="1"/>
          </p:cNvPicPr>
          <p:nvPr/>
        </p:nvPicPr>
        <p:blipFill rotWithShape="1">
          <a:blip r:embed="rId3">
            <a:extLst>
              <a:ext uri="{28A0092B-C50C-407E-A947-70E740481C1C}">
                <a14:useLocalDpi xmlns:a14="http://schemas.microsoft.com/office/drawing/2010/main" val="0"/>
              </a:ext>
            </a:extLst>
          </a:blip>
          <a:srcRect t="13204"/>
          <a:stretch/>
        </p:blipFill>
        <p:spPr>
          <a:xfrm>
            <a:off x="7684008" y="3807922"/>
            <a:ext cx="4507992" cy="2934576"/>
          </a:xfrm>
          <a:prstGeom prst="rect">
            <a:avLst/>
          </a:prstGeom>
        </p:spPr>
      </p:pic>
      <p:pic>
        <p:nvPicPr>
          <p:cNvPr id="5" name="Picture 4" descr="A picture containing text, indoor, wooden, cluttered&#10;&#10;Description automatically generated">
            <a:extLst>
              <a:ext uri="{FF2B5EF4-FFF2-40B4-BE49-F238E27FC236}">
                <a16:creationId xmlns:a16="http://schemas.microsoft.com/office/drawing/2014/main" id="{B31EC03B-FA82-492E-AF44-824B066B773D}"/>
              </a:ext>
            </a:extLst>
          </p:cNvPr>
          <p:cNvPicPr>
            <a:picLocks noChangeAspect="1"/>
          </p:cNvPicPr>
          <p:nvPr/>
        </p:nvPicPr>
        <p:blipFill rotWithShape="1">
          <a:blip r:embed="rId4">
            <a:extLst>
              <a:ext uri="{28A0092B-C50C-407E-A947-70E740481C1C}">
                <a14:useLocalDpi xmlns:a14="http://schemas.microsoft.com/office/drawing/2010/main" val="0"/>
              </a:ext>
            </a:extLst>
          </a:blip>
          <a:srcRect r="8247" b="-4"/>
          <a:stretch/>
        </p:blipFill>
        <p:spPr>
          <a:xfrm>
            <a:off x="7684008" y="61445"/>
            <a:ext cx="4507992" cy="3685032"/>
          </a:xfrm>
          <a:prstGeom prst="rect">
            <a:avLst/>
          </a:prstGeom>
        </p:spPr>
      </p:pic>
      <p:sp>
        <p:nvSpPr>
          <p:cNvPr id="8" name="Arrow: Down 7">
            <a:extLst>
              <a:ext uri="{FF2B5EF4-FFF2-40B4-BE49-F238E27FC236}">
                <a16:creationId xmlns:a16="http://schemas.microsoft.com/office/drawing/2014/main" id="{27768AFA-30EA-40CB-A1F2-16D8A9859AA6}"/>
              </a:ext>
            </a:extLst>
          </p:cNvPr>
          <p:cNvSpPr/>
          <p:nvPr/>
        </p:nvSpPr>
        <p:spPr>
          <a:xfrm>
            <a:off x="9194104" y="3050078"/>
            <a:ext cx="1640910" cy="1296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76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b="1">
                <a:latin typeface="Arial" charset="0"/>
                <a:cs typeface="Arial" charset="0"/>
              </a:rPr>
              <a:t>Keys To Success</a:t>
            </a:r>
          </a:p>
        </p:txBody>
      </p:sp>
      <p:pic>
        <p:nvPicPr>
          <p:cNvPr id="30723" name="Picture 3" descr="new TDOH logo blue tex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100" y="6121400"/>
            <a:ext cx="1866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1828800" y="406400"/>
          <a:ext cx="85344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3733801"/>
            <a:ext cx="2438400" cy="3140075"/>
          </a:xfrm>
          <a:prstGeom prst="rect">
            <a:avLst/>
          </a:prstGeom>
          <a:noFill/>
        </p:spPr>
        <p:txBody>
          <a:bodyPr>
            <a:spAutoFit/>
          </a:bodyPr>
          <a:lstStyle/>
          <a:p>
            <a:pPr>
              <a:defRPr/>
            </a:pPr>
            <a:r>
              <a:rPr lang="en-US" b="1" dirty="0">
                <a:latin typeface="Arial" pitchFamily="34" charset="0"/>
                <a:cs typeface="Arial" pitchFamily="34" charset="0"/>
              </a:rPr>
              <a:t>Parents and caregivers:</a:t>
            </a:r>
          </a:p>
          <a:p>
            <a:pPr marL="115888" indent="-115888">
              <a:buFont typeface="Arial" pitchFamily="34" charset="0"/>
              <a:buChar char="•"/>
              <a:defRPr/>
            </a:pPr>
            <a:r>
              <a:rPr lang="en-US" dirty="0">
                <a:latin typeface="Arial" pitchFamily="34" charset="0"/>
                <a:cs typeface="Arial" pitchFamily="34" charset="0"/>
              </a:rPr>
              <a:t>Hear same message from all providers</a:t>
            </a:r>
          </a:p>
          <a:p>
            <a:pPr marL="115888" indent="-115888">
              <a:buFont typeface="Arial" pitchFamily="34" charset="0"/>
              <a:buChar char="•"/>
              <a:defRPr/>
            </a:pPr>
            <a:r>
              <a:rPr lang="en-US" dirty="0">
                <a:latin typeface="Arial" pitchFamily="34" charset="0"/>
                <a:cs typeface="Arial" pitchFamily="34" charset="0"/>
              </a:rPr>
              <a:t>Hear message multiple times</a:t>
            </a:r>
          </a:p>
          <a:p>
            <a:pPr marL="115888" indent="-115888">
              <a:buFont typeface="Arial" pitchFamily="34" charset="0"/>
              <a:buChar char="•"/>
              <a:defRPr/>
            </a:pPr>
            <a:r>
              <a:rPr lang="en-US" dirty="0">
                <a:latin typeface="Arial" pitchFamily="34" charset="0"/>
                <a:cs typeface="Arial" pitchFamily="34" charset="0"/>
              </a:rPr>
              <a:t>Hear message in multiple ways</a:t>
            </a: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p:txBody>
      </p:sp>
      <p:sp>
        <p:nvSpPr>
          <p:cNvPr id="8" name="TextBox 7"/>
          <p:cNvSpPr txBox="1"/>
          <p:nvPr/>
        </p:nvSpPr>
        <p:spPr>
          <a:xfrm>
            <a:off x="4876800" y="3733800"/>
            <a:ext cx="2438400" cy="3416300"/>
          </a:xfrm>
          <a:prstGeom prst="rect">
            <a:avLst/>
          </a:prstGeom>
          <a:noFill/>
        </p:spPr>
        <p:txBody>
          <a:bodyPr>
            <a:spAutoFit/>
          </a:bodyPr>
          <a:lstStyle/>
          <a:p>
            <a:pPr>
              <a:defRPr/>
            </a:pPr>
            <a:r>
              <a:rPr lang="en-US" b="1" dirty="0">
                <a:latin typeface="Arial" pitchFamily="34" charset="0"/>
                <a:cs typeface="Arial" pitchFamily="34" charset="0"/>
              </a:rPr>
              <a:t>All staff:</a:t>
            </a:r>
          </a:p>
          <a:p>
            <a:pPr marL="115888" indent="-115888">
              <a:buFont typeface="Arial" pitchFamily="34" charset="0"/>
              <a:buChar char="•"/>
              <a:defRPr/>
            </a:pPr>
            <a:r>
              <a:rPr lang="en-US" dirty="0">
                <a:latin typeface="Arial" pitchFamily="34" charset="0"/>
                <a:cs typeface="Arial" pitchFamily="34" charset="0"/>
              </a:rPr>
              <a:t>Put babies to sleep in the safest position</a:t>
            </a:r>
          </a:p>
          <a:p>
            <a:pPr marL="115888" indent="-115888">
              <a:buFont typeface="Arial" pitchFamily="34" charset="0"/>
              <a:buChar char="•"/>
              <a:defRPr/>
            </a:pPr>
            <a:r>
              <a:rPr lang="en-US" dirty="0">
                <a:latin typeface="Arial" pitchFamily="34" charset="0"/>
                <a:cs typeface="Arial" pitchFamily="34" charset="0"/>
              </a:rPr>
              <a:t>Conform with hospital policy at all times</a:t>
            </a:r>
          </a:p>
          <a:p>
            <a:pPr marL="115888" indent="-115888">
              <a:buFont typeface="Arial" pitchFamily="34" charset="0"/>
              <a:buChar char="•"/>
              <a:defRPr/>
            </a:pPr>
            <a:r>
              <a:rPr lang="en-US" dirty="0">
                <a:latin typeface="Arial" pitchFamily="34" charset="0"/>
                <a:cs typeface="Arial" pitchFamily="34" charset="0"/>
              </a:rPr>
              <a:t>Find “teachable moments” to correct unsafe behaviors</a:t>
            </a: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p:txBody>
      </p:sp>
      <p:sp>
        <p:nvSpPr>
          <p:cNvPr id="9" name="TextBox 8"/>
          <p:cNvSpPr txBox="1"/>
          <p:nvPr/>
        </p:nvSpPr>
        <p:spPr>
          <a:xfrm>
            <a:off x="8229600" y="3733801"/>
            <a:ext cx="2438400" cy="1477963"/>
          </a:xfrm>
          <a:prstGeom prst="rect">
            <a:avLst/>
          </a:prstGeom>
          <a:noFill/>
        </p:spPr>
        <p:txBody>
          <a:bodyPr>
            <a:spAutoFit/>
          </a:bodyPr>
          <a:lstStyle/>
          <a:p>
            <a:pPr>
              <a:defRPr/>
            </a:pPr>
            <a:r>
              <a:rPr lang="en-US" b="1" dirty="0">
                <a:latin typeface="Arial" pitchFamily="34" charset="0"/>
                <a:cs typeface="Arial" pitchFamily="34" charset="0"/>
              </a:rPr>
              <a:t>All together:</a:t>
            </a:r>
          </a:p>
          <a:p>
            <a:pPr marL="115888" indent="-115888">
              <a:buFont typeface="Arial" pitchFamily="34" charset="0"/>
              <a:buChar char="•"/>
              <a:defRPr/>
            </a:pPr>
            <a:r>
              <a:rPr lang="en-US" dirty="0">
                <a:latin typeface="Arial" pitchFamily="34" charset="0"/>
                <a:cs typeface="Arial" pitchFamily="34" charset="0"/>
              </a:rPr>
              <a:t>We will save babies!</a:t>
            </a: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57906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FFCD-113A-4D77-B5B3-209D4426FF0C}"/>
              </a:ext>
            </a:extLst>
          </p:cNvPr>
          <p:cNvSpPr>
            <a:spLocks noGrp="1"/>
          </p:cNvSpPr>
          <p:nvPr>
            <p:ph type="title"/>
          </p:nvPr>
        </p:nvSpPr>
        <p:spPr/>
        <p:txBody>
          <a:bodyPr>
            <a:normAutofit/>
          </a:bodyPr>
          <a:lstStyle/>
          <a:p>
            <a:pPr algn="ctr"/>
            <a:r>
              <a:rPr lang="en-US" dirty="0"/>
              <a:t>Current Work</a:t>
            </a:r>
            <a:endParaRPr lang="en-US"/>
          </a:p>
        </p:txBody>
      </p:sp>
      <p:graphicFrame>
        <p:nvGraphicFramePr>
          <p:cNvPr id="5" name="Content Placeholder 2">
            <a:extLst>
              <a:ext uri="{FF2B5EF4-FFF2-40B4-BE49-F238E27FC236}">
                <a16:creationId xmlns:a16="http://schemas.microsoft.com/office/drawing/2014/main" id="{3B373FE1-1716-4C60-BADF-13BC844E59FB}"/>
              </a:ext>
            </a:extLst>
          </p:cNvPr>
          <p:cNvGraphicFramePr>
            <a:graphicFrameLocks noGrp="1"/>
          </p:cNvGraphicFramePr>
          <p:nvPr>
            <p:ph idx="1"/>
            <p:extLst>
              <p:ext uri="{D42A27DB-BD31-4B8C-83A1-F6EECF244321}">
                <p14:modId xmlns:p14="http://schemas.microsoft.com/office/powerpoint/2010/main" val="394178715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75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21DD-CAC1-4C91-8C71-0D7EBE4E57EF}"/>
              </a:ext>
            </a:extLst>
          </p:cNvPr>
          <p:cNvSpPr>
            <a:spLocks noGrp="1"/>
          </p:cNvSpPr>
          <p:nvPr>
            <p:ph type="title"/>
          </p:nvPr>
        </p:nvSpPr>
        <p:spPr>
          <a:xfrm>
            <a:off x="4965430" y="629268"/>
            <a:ext cx="6586491" cy="1286160"/>
          </a:xfrm>
        </p:spPr>
        <p:txBody>
          <a:bodyPr anchor="b">
            <a:normAutofit/>
          </a:bodyPr>
          <a:lstStyle/>
          <a:p>
            <a:r>
              <a:rPr lang="en-US" dirty="0"/>
              <a:t>Safe Sleep Work</a:t>
            </a:r>
          </a:p>
        </p:txBody>
      </p:sp>
      <p:sp>
        <p:nvSpPr>
          <p:cNvPr id="3" name="Content Placeholder 2">
            <a:extLst>
              <a:ext uri="{FF2B5EF4-FFF2-40B4-BE49-F238E27FC236}">
                <a16:creationId xmlns:a16="http://schemas.microsoft.com/office/drawing/2014/main" id="{304A200E-54D9-4258-83AB-BB34DA9FA9FC}"/>
              </a:ext>
            </a:extLst>
          </p:cNvPr>
          <p:cNvSpPr>
            <a:spLocks noGrp="1"/>
          </p:cNvSpPr>
          <p:nvPr>
            <p:ph idx="1"/>
          </p:nvPr>
        </p:nvSpPr>
        <p:spPr>
          <a:xfrm>
            <a:off x="4965431" y="2438400"/>
            <a:ext cx="6586489" cy="3785419"/>
          </a:xfrm>
        </p:spPr>
        <p:txBody>
          <a:bodyPr>
            <a:normAutofit/>
          </a:bodyPr>
          <a:lstStyle/>
          <a:p>
            <a:r>
              <a:rPr lang="en-US" sz="2000" dirty="0"/>
              <a:t>Covers multiple units through the hospital</a:t>
            </a:r>
          </a:p>
          <a:p>
            <a:pPr marL="514350" indent="-514350">
              <a:buFont typeface="+mj-lt"/>
              <a:buAutoNum type="arabicPeriod"/>
            </a:pPr>
            <a:r>
              <a:rPr lang="en-US" sz="2000" dirty="0"/>
              <a:t>Mother Baby Unit</a:t>
            </a:r>
          </a:p>
          <a:p>
            <a:pPr marL="514350" indent="-514350">
              <a:buFont typeface="+mj-lt"/>
              <a:buAutoNum type="arabicPeriod"/>
            </a:pPr>
            <a:r>
              <a:rPr lang="en-US" sz="2000" dirty="0"/>
              <a:t>Special Care Nursery	</a:t>
            </a:r>
          </a:p>
          <a:p>
            <a:pPr marL="514350" indent="-514350">
              <a:buFont typeface="+mj-lt"/>
              <a:buAutoNum type="arabicPeriod"/>
            </a:pPr>
            <a:r>
              <a:rPr lang="en-US" sz="2000" dirty="0" err="1"/>
              <a:t>Stahlman</a:t>
            </a:r>
            <a:r>
              <a:rPr lang="en-US" sz="2000" dirty="0"/>
              <a:t> NICU</a:t>
            </a:r>
          </a:p>
          <a:p>
            <a:pPr marL="514350" indent="-514350">
              <a:buFont typeface="+mj-lt"/>
              <a:buAutoNum type="arabicPeriod"/>
            </a:pPr>
            <a:r>
              <a:rPr lang="en-US" sz="2000" dirty="0"/>
              <a:t>Vanderbilt Children’s 4</a:t>
            </a:r>
            <a:r>
              <a:rPr lang="en-US" sz="2000" baseline="30000" dirty="0"/>
              <a:t>th</a:t>
            </a:r>
            <a:r>
              <a:rPr lang="en-US" sz="2000" dirty="0"/>
              <a:t> floor NICU</a:t>
            </a:r>
          </a:p>
          <a:p>
            <a:pPr marL="514350" indent="-514350">
              <a:buFont typeface="+mj-lt"/>
              <a:buAutoNum type="arabicPeriod"/>
            </a:pPr>
            <a:r>
              <a:rPr lang="en-US" sz="2000" dirty="0"/>
              <a:t>Vanderbilt Children’s 11</a:t>
            </a:r>
            <a:r>
              <a:rPr lang="en-US" sz="2000" baseline="30000" dirty="0"/>
              <a:t>th</a:t>
            </a:r>
            <a:r>
              <a:rPr lang="en-US" sz="2000" dirty="0"/>
              <a:t> floor NICU	</a:t>
            </a:r>
          </a:p>
        </p:txBody>
      </p:sp>
      <p:pic>
        <p:nvPicPr>
          <p:cNvPr id="5" name="Picture 4" descr="A picture containing person, baby&#10;&#10;Description automatically generated">
            <a:extLst>
              <a:ext uri="{FF2B5EF4-FFF2-40B4-BE49-F238E27FC236}">
                <a16:creationId xmlns:a16="http://schemas.microsoft.com/office/drawing/2014/main" id="{E5D40668-39CF-4656-A1EC-59ED25A756D6}"/>
              </a:ext>
            </a:extLst>
          </p:cNvPr>
          <p:cNvPicPr>
            <a:picLocks noChangeAspect="1"/>
          </p:cNvPicPr>
          <p:nvPr/>
        </p:nvPicPr>
        <p:blipFill rotWithShape="1">
          <a:blip r:embed="rId3">
            <a:extLst>
              <a:ext uri="{28A0092B-C50C-407E-A947-70E740481C1C}">
                <a14:useLocalDpi xmlns:a14="http://schemas.microsoft.com/office/drawing/2010/main" val="0"/>
              </a:ext>
            </a:extLst>
          </a:blip>
          <a:srcRect l="9875"/>
          <a:stretch/>
        </p:blipFill>
        <p:spPr>
          <a:xfrm>
            <a:off x="20" y="10"/>
            <a:ext cx="4635571" cy="6857990"/>
          </a:xfrm>
          <a:prstGeom prst="rect">
            <a:avLst/>
          </a:prstGeom>
          <a:effectLst/>
        </p:spPr>
      </p:pic>
    </p:spTree>
    <p:extLst>
      <p:ext uri="{BB962C8B-B14F-4D97-AF65-F5344CB8AC3E}">
        <p14:creationId xmlns:p14="http://schemas.microsoft.com/office/powerpoint/2010/main" val="24475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7ACF75A2-A549-4A54-B302-7CBDAF5BAA36}"/>
              </a:ext>
            </a:extLst>
          </p:cNvPr>
          <p:cNvSpPr txBox="1"/>
          <p:nvPr/>
        </p:nvSpPr>
        <p:spPr>
          <a:xfrm>
            <a:off x="4290291" y="3533509"/>
            <a:ext cx="2706752" cy="246221"/>
          </a:xfrm>
          <a:prstGeom prst="rect">
            <a:avLst/>
          </a:prstGeom>
          <a:solidFill>
            <a:schemeClr val="bg1">
              <a:lumMod val="85000"/>
            </a:schemeClr>
          </a:solidFill>
          <a:ln>
            <a:solidFill>
              <a:schemeClr val="tx1"/>
            </a:solidFill>
          </a:ln>
        </p:spPr>
        <p:txBody>
          <a:bodyPr wrap="square" rtlCol="0">
            <a:spAutoFit/>
          </a:bodyPr>
          <a:lstStyle/>
          <a:p>
            <a:pPr algn="ctr"/>
            <a:r>
              <a:rPr lang="en-US" sz="1000" b="1" u="sng" dirty="0"/>
              <a:t>Appropriate Staffing</a:t>
            </a:r>
          </a:p>
        </p:txBody>
      </p:sp>
      <p:sp>
        <p:nvSpPr>
          <p:cNvPr id="4" name="TextBox 3"/>
          <p:cNvSpPr txBox="1"/>
          <p:nvPr/>
        </p:nvSpPr>
        <p:spPr>
          <a:xfrm>
            <a:off x="2628476" y="104161"/>
            <a:ext cx="6147648" cy="861774"/>
          </a:xfrm>
          <a:prstGeom prst="rect">
            <a:avLst/>
          </a:prstGeom>
          <a:noFill/>
        </p:spPr>
        <p:txBody>
          <a:bodyPr wrap="square" rtlCol="0">
            <a:spAutoFit/>
          </a:bodyPr>
          <a:lstStyle/>
          <a:p>
            <a:pPr algn="ctr">
              <a:defRPr/>
            </a:pPr>
            <a:r>
              <a:rPr lang="en-US" i="1" kern="0" dirty="0">
                <a:solidFill>
                  <a:sysClr val="windowText" lastClr="000000"/>
                </a:solidFill>
              </a:rPr>
              <a:t>Safe Sleep Work-Group: MBO/SCN</a:t>
            </a:r>
          </a:p>
          <a:p>
            <a:pPr algn="ctr">
              <a:defRPr/>
            </a:pPr>
            <a:r>
              <a:rPr lang="en-US" kern="0" dirty="0">
                <a:solidFill>
                  <a:sysClr val="windowText" lastClr="000000"/>
                </a:solidFill>
              </a:rPr>
              <a:t>Key Driver Diagram</a:t>
            </a:r>
          </a:p>
          <a:p>
            <a:pPr algn="ctr">
              <a:defRPr/>
            </a:pPr>
            <a:r>
              <a:rPr lang="en-US" sz="1400" i="1" kern="0" dirty="0">
                <a:solidFill>
                  <a:sysClr val="windowText" lastClr="000000"/>
                </a:solidFill>
              </a:rPr>
              <a:t>7/8/2020</a:t>
            </a:r>
          </a:p>
        </p:txBody>
      </p:sp>
      <p:sp>
        <p:nvSpPr>
          <p:cNvPr id="5" name="Rectangle 4"/>
          <p:cNvSpPr/>
          <p:nvPr/>
        </p:nvSpPr>
        <p:spPr>
          <a:xfrm>
            <a:off x="1759717" y="2373915"/>
            <a:ext cx="1620982" cy="1929017"/>
          </a:xfrm>
          <a:prstGeom prst="rect">
            <a:avLst/>
          </a:prstGeom>
          <a:solidFill>
            <a:schemeClr val="bg1">
              <a:alpha val="50196"/>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chemeClr val="tx1"/>
                </a:solidFill>
              </a:rPr>
              <a:t>The RNs and Care Partners who care for the patients in the Special Care Nursery and Mother-Baby unit at Vanderbilt will increase their compliance with AAP guidelines* for safe sleep from 76% to 90% by June 30, 2021. </a:t>
            </a:r>
          </a:p>
        </p:txBody>
      </p:sp>
      <p:sp>
        <p:nvSpPr>
          <p:cNvPr id="6" name="Rectangle 5"/>
          <p:cNvSpPr/>
          <p:nvPr/>
        </p:nvSpPr>
        <p:spPr>
          <a:xfrm>
            <a:off x="1738745" y="4849586"/>
            <a:ext cx="1620982" cy="1258441"/>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000" b="1" u="sng" kern="0" dirty="0">
              <a:solidFill>
                <a:schemeClr val="tx1"/>
              </a:solidFill>
            </a:endParaRPr>
          </a:p>
        </p:txBody>
      </p:sp>
      <p:sp>
        <p:nvSpPr>
          <p:cNvPr id="7" name="TextBox 6"/>
          <p:cNvSpPr txBox="1"/>
          <p:nvPr/>
        </p:nvSpPr>
        <p:spPr>
          <a:xfrm>
            <a:off x="1738745" y="2057401"/>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SMART Aim</a:t>
            </a:r>
          </a:p>
        </p:txBody>
      </p:sp>
      <p:sp>
        <p:nvSpPr>
          <p:cNvPr id="8" name="TextBox 7"/>
          <p:cNvSpPr txBox="1"/>
          <p:nvPr/>
        </p:nvSpPr>
        <p:spPr>
          <a:xfrm>
            <a:off x="1745672" y="4422371"/>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Global Aim</a:t>
            </a:r>
          </a:p>
        </p:txBody>
      </p:sp>
      <p:sp>
        <p:nvSpPr>
          <p:cNvPr id="9" name="TextBox 8"/>
          <p:cNvSpPr txBox="1"/>
          <p:nvPr/>
        </p:nvSpPr>
        <p:spPr>
          <a:xfrm>
            <a:off x="4817918" y="1338452"/>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Key Drivers</a:t>
            </a:r>
          </a:p>
        </p:txBody>
      </p:sp>
      <p:sp>
        <p:nvSpPr>
          <p:cNvPr id="10" name="TextBox 9"/>
          <p:cNvSpPr txBox="1"/>
          <p:nvPr/>
        </p:nvSpPr>
        <p:spPr>
          <a:xfrm>
            <a:off x="8347363" y="1338453"/>
            <a:ext cx="1620982" cy="307777"/>
          </a:xfrm>
          <a:prstGeom prst="rect">
            <a:avLst/>
          </a:prstGeom>
          <a:noFill/>
          <a:ln w="25400">
            <a:solidFill>
              <a:schemeClr val="tx1"/>
            </a:solidFill>
          </a:ln>
        </p:spPr>
        <p:txBody>
          <a:bodyPr wrap="square" rtlCol="0">
            <a:spAutoFit/>
          </a:bodyPr>
          <a:lstStyle/>
          <a:p>
            <a:pPr algn="ctr">
              <a:defRPr/>
            </a:pPr>
            <a:r>
              <a:rPr lang="en-US" sz="1400" kern="0" dirty="0">
                <a:solidFill>
                  <a:sysClr val="windowText" lastClr="000000"/>
                </a:solidFill>
              </a:rPr>
              <a:t>Interventions</a:t>
            </a:r>
          </a:p>
        </p:txBody>
      </p:sp>
      <p:sp>
        <p:nvSpPr>
          <p:cNvPr id="11" name="Rectangle 10"/>
          <p:cNvSpPr/>
          <p:nvPr/>
        </p:nvSpPr>
        <p:spPr>
          <a:xfrm>
            <a:off x="4267200" y="2057401"/>
            <a:ext cx="2722418" cy="443345"/>
          </a:xfrm>
          <a:prstGeom prst="rect">
            <a:avLst/>
          </a:prstGeom>
          <a:solidFill>
            <a:srgbClr val="F3C70B">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Knowledge of Safe Sleep Environment</a:t>
            </a:r>
          </a:p>
        </p:txBody>
      </p:sp>
      <p:sp>
        <p:nvSpPr>
          <p:cNvPr id="12" name="Rectangle 11"/>
          <p:cNvSpPr/>
          <p:nvPr/>
        </p:nvSpPr>
        <p:spPr>
          <a:xfrm>
            <a:off x="4267200" y="2829792"/>
            <a:ext cx="2722418" cy="443345"/>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Protocol for Safe Sleep in the Nursery</a:t>
            </a:r>
          </a:p>
        </p:txBody>
      </p:sp>
      <p:sp>
        <p:nvSpPr>
          <p:cNvPr id="14" name="Rectangle 13"/>
          <p:cNvSpPr/>
          <p:nvPr/>
        </p:nvSpPr>
        <p:spPr>
          <a:xfrm>
            <a:off x="4290291" y="4106885"/>
            <a:ext cx="2722417" cy="443345"/>
          </a:xfrm>
          <a:prstGeom prst="rect">
            <a:avLst/>
          </a:prstGeom>
          <a:solidFill>
            <a:srgbClr val="F3C70B">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Access to Appropriate Linen</a:t>
            </a:r>
          </a:p>
        </p:txBody>
      </p:sp>
      <p:sp>
        <p:nvSpPr>
          <p:cNvPr id="16" name="Rectangle 15"/>
          <p:cNvSpPr/>
          <p:nvPr/>
        </p:nvSpPr>
        <p:spPr>
          <a:xfrm>
            <a:off x="7802961" y="1725078"/>
            <a:ext cx="2722418" cy="777830"/>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kern="0" dirty="0">
                <a:solidFill>
                  <a:schemeClr val="tx1"/>
                </a:solidFill>
              </a:rPr>
              <a:t>Weekly audits by QIAs with in the moment feedback</a:t>
            </a:r>
          </a:p>
        </p:txBody>
      </p:sp>
      <p:sp>
        <p:nvSpPr>
          <p:cNvPr id="17" name="Rectangle 16"/>
          <p:cNvSpPr/>
          <p:nvPr/>
        </p:nvSpPr>
        <p:spPr>
          <a:xfrm>
            <a:off x="7840982" y="2613926"/>
            <a:ext cx="2722418" cy="777830"/>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Safe Sleep Forms on Admission and Education Prior to Discharge</a:t>
            </a:r>
          </a:p>
        </p:txBody>
      </p:sp>
      <p:sp>
        <p:nvSpPr>
          <p:cNvPr id="18" name="Rectangle 17"/>
          <p:cNvSpPr/>
          <p:nvPr/>
        </p:nvSpPr>
        <p:spPr>
          <a:xfrm>
            <a:off x="7869261" y="3473523"/>
            <a:ext cx="2722418" cy="777830"/>
          </a:xfrm>
          <a:prstGeom prst="rect">
            <a:avLst/>
          </a:prstGeom>
          <a:solidFill>
            <a:srgbClr val="CCAA4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u="sng" kern="0" dirty="0">
                <a:solidFill>
                  <a:schemeClr val="tx1"/>
                </a:solidFill>
              </a:rPr>
              <a:t>Stocking of sleep sacks with snaps and thicker material</a:t>
            </a:r>
          </a:p>
        </p:txBody>
      </p:sp>
      <p:cxnSp>
        <p:nvCxnSpPr>
          <p:cNvPr id="21" name="Straight Arrow Connector 20"/>
          <p:cNvCxnSpPr>
            <a:cxnSpLocks/>
            <a:stCxn id="11" idx="1"/>
            <a:endCxn id="5" idx="3"/>
          </p:cNvCxnSpPr>
          <p:nvPr/>
        </p:nvCxnSpPr>
        <p:spPr>
          <a:xfrm flipH="1">
            <a:off x="3380699" y="2279074"/>
            <a:ext cx="886501" cy="10593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12" idx="1"/>
            <a:endCxn id="5" idx="3"/>
          </p:cNvCxnSpPr>
          <p:nvPr/>
        </p:nvCxnSpPr>
        <p:spPr>
          <a:xfrm flipH="1">
            <a:off x="3380699" y="3051465"/>
            <a:ext cx="886501" cy="2869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26" idx="1"/>
            <a:endCxn id="5" idx="3"/>
          </p:cNvCxnSpPr>
          <p:nvPr/>
        </p:nvCxnSpPr>
        <p:spPr>
          <a:xfrm flipH="1" flipV="1">
            <a:off x="3380699" y="3338424"/>
            <a:ext cx="909592" cy="318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a:stCxn id="14" idx="1"/>
            <a:endCxn id="5" idx="3"/>
          </p:cNvCxnSpPr>
          <p:nvPr/>
        </p:nvCxnSpPr>
        <p:spPr>
          <a:xfrm flipH="1" flipV="1">
            <a:off x="3380699" y="3338424"/>
            <a:ext cx="909592" cy="99013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cxnSpLocks/>
            <a:stCxn id="47" idx="1"/>
          </p:cNvCxnSpPr>
          <p:nvPr/>
        </p:nvCxnSpPr>
        <p:spPr>
          <a:xfrm flipH="1" flipV="1">
            <a:off x="3387776" y="3330412"/>
            <a:ext cx="916560" cy="15987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cxnSpLocks/>
            <a:stCxn id="17" idx="1"/>
            <a:endCxn id="47" idx="3"/>
          </p:cNvCxnSpPr>
          <p:nvPr/>
        </p:nvCxnSpPr>
        <p:spPr>
          <a:xfrm flipH="1">
            <a:off x="7026754" y="3002841"/>
            <a:ext cx="814228" cy="19263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endCxn id="12" idx="3"/>
          </p:cNvCxnSpPr>
          <p:nvPr/>
        </p:nvCxnSpPr>
        <p:spPr>
          <a:xfrm flipH="1">
            <a:off x="6989618" y="2184936"/>
            <a:ext cx="806604" cy="8665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p:cNvCxnSpPr>
          <p:nvPr/>
        </p:nvCxnSpPr>
        <p:spPr>
          <a:xfrm flipH="1" flipV="1">
            <a:off x="7024461" y="2190742"/>
            <a:ext cx="778500" cy="1831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a:stCxn id="18" idx="1"/>
            <a:endCxn id="14" idx="3"/>
          </p:cNvCxnSpPr>
          <p:nvPr/>
        </p:nvCxnSpPr>
        <p:spPr>
          <a:xfrm flipH="1">
            <a:off x="7012708" y="3862438"/>
            <a:ext cx="856553" cy="4661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a:stCxn id="17" idx="1"/>
            <a:endCxn id="12" idx="3"/>
          </p:cNvCxnSpPr>
          <p:nvPr/>
        </p:nvCxnSpPr>
        <p:spPr>
          <a:xfrm flipH="1">
            <a:off x="6989618" y="3002841"/>
            <a:ext cx="851364" cy="486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p:cNvCxnSpPr>
          <p:nvPr/>
        </p:nvCxnSpPr>
        <p:spPr>
          <a:xfrm flipH="1" flipV="1">
            <a:off x="7030984" y="2199112"/>
            <a:ext cx="853136" cy="23852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3664527" y="6158345"/>
            <a:ext cx="1963882" cy="338554"/>
          </a:xfrm>
          <a:prstGeom prst="rect">
            <a:avLst/>
          </a:prstGeom>
          <a:noFill/>
        </p:spPr>
        <p:txBody>
          <a:bodyPr wrap="square" rtlCol="0">
            <a:spAutoFit/>
          </a:bodyPr>
          <a:lstStyle/>
          <a:p>
            <a:pPr>
              <a:defRPr/>
            </a:pPr>
            <a:r>
              <a:rPr lang="en-US" sz="800" kern="0" dirty="0">
                <a:solidFill>
                  <a:sysClr val="windowText" lastClr="000000"/>
                </a:solidFill>
              </a:rPr>
              <a:t>Gold shaded box – in progress</a:t>
            </a:r>
          </a:p>
          <a:p>
            <a:pPr>
              <a:defRPr/>
            </a:pPr>
            <a:r>
              <a:rPr lang="en-US" sz="800" kern="0" dirty="0">
                <a:solidFill>
                  <a:sysClr val="windowText" lastClr="000000"/>
                </a:solidFill>
              </a:rPr>
              <a:t>Dashed line – future work</a:t>
            </a:r>
          </a:p>
        </p:txBody>
      </p:sp>
      <p:sp>
        <p:nvSpPr>
          <p:cNvPr id="30" name="Footer Placeholder 4">
            <a:extLst>
              <a:ext uri="{FF2B5EF4-FFF2-40B4-BE49-F238E27FC236}">
                <a16:creationId xmlns:a16="http://schemas.microsoft.com/office/drawing/2014/main" id="{9867FE3C-A474-4A6F-A751-FF188183A505}"/>
              </a:ext>
            </a:extLst>
          </p:cNvPr>
          <p:cNvSpPr txBox="1">
            <a:spLocks/>
          </p:cNvSpPr>
          <p:nvPr/>
        </p:nvSpPr>
        <p:spPr>
          <a:xfrm>
            <a:off x="1750291" y="6430172"/>
            <a:ext cx="3952009" cy="365125"/>
          </a:xfrm>
          <a:prstGeom prst="rect">
            <a:avLst/>
          </a:prstGeom>
        </p:spPr>
        <p:txBody>
          <a:bodyPr vert="horz" wrap="square" lIns="91440" tIns="45720" rIns="91440" bIns="45720" numCol="1" anchor="t" anchorCtr="0" compatLnSpc="1">
            <a:prstTxWarp prst="textNoShape">
              <a:avLst/>
            </a:prstTxWarp>
          </a:bodyPr>
          <a:lstStyle>
            <a:lvl1pPr>
              <a:defRPr sz="800" baseline="0">
                <a:cs typeface="ＭＳ Ｐゴシック" charset="-128"/>
              </a:defRPr>
            </a:lvl1pPr>
          </a:lstStyle>
          <a:p>
            <a:pPr algn="ctr"/>
            <a:r>
              <a:rPr lang="en-US" sz="600" dirty="0"/>
              <a:t>CONFIDENTIAL INFORMATION. This information is confidential and privileged pursuant to TCA 63-1-150, and 68-11-272 et seq., and has as one of its purposes to improve the quality and safety of patient care. Do not forward or otherwise share this information external to Vanderbilt.</a:t>
            </a:r>
          </a:p>
        </p:txBody>
      </p:sp>
      <p:sp>
        <p:nvSpPr>
          <p:cNvPr id="2" name="Rectangle 1">
            <a:extLst>
              <a:ext uri="{FF2B5EF4-FFF2-40B4-BE49-F238E27FC236}">
                <a16:creationId xmlns:a16="http://schemas.microsoft.com/office/drawing/2014/main" id="{3DB9CB35-90C5-45AB-BA71-4CB1050B9D6C}"/>
              </a:ext>
            </a:extLst>
          </p:cNvPr>
          <p:cNvSpPr/>
          <p:nvPr/>
        </p:nvSpPr>
        <p:spPr>
          <a:xfrm>
            <a:off x="1750290" y="4893334"/>
            <a:ext cx="1608123" cy="954107"/>
          </a:xfrm>
          <a:prstGeom prst="rect">
            <a:avLst/>
          </a:prstGeom>
          <a:solidFill>
            <a:schemeClr val="bg1">
              <a:lumMod val="85000"/>
            </a:schemeClr>
          </a:solidFill>
        </p:spPr>
        <p:txBody>
          <a:bodyPr wrap="square">
            <a:spAutoFit/>
          </a:bodyPr>
          <a:lstStyle/>
          <a:p>
            <a:r>
              <a:rPr lang="en-US" sz="1400" dirty="0"/>
              <a:t>There will be a reduction in sleep-related deaths in Tennessee. </a:t>
            </a:r>
          </a:p>
        </p:txBody>
      </p:sp>
      <p:sp>
        <p:nvSpPr>
          <p:cNvPr id="47" name="TextBox 46">
            <a:extLst>
              <a:ext uri="{FF2B5EF4-FFF2-40B4-BE49-F238E27FC236}">
                <a16:creationId xmlns:a16="http://schemas.microsoft.com/office/drawing/2014/main" id="{BFA24632-4797-4EA3-A0AC-2B2057E449F2}"/>
              </a:ext>
            </a:extLst>
          </p:cNvPr>
          <p:cNvSpPr txBox="1"/>
          <p:nvPr/>
        </p:nvSpPr>
        <p:spPr>
          <a:xfrm>
            <a:off x="4304336" y="4806072"/>
            <a:ext cx="2722418" cy="246221"/>
          </a:xfrm>
          <a:prstGeom prst="rect">
            <a:avLst/>
          </a:prstGeom>
          <a:solidFill>
            <a:schemeClr val="bg1">
              <a:lumMod val="85000"/>
            </a:schemeClr>
          </a:solidFill>
          <a:ln>
            <a:solidFill>
              <a:schemeClr val="tx1"/>
            </a:solidFill>
          </a:ln>
        </p:spPr>
        <p:txBody>
          <a:bodyPr wrap="square" rtlCol="0">
            <a:spAutoFit/>
          </a:bodyPr>
          <a:lstStyle/>
          <a:p>
            <a:pPr algn="ctr"/>
            <a:r>
              <a:rPr lang="en-US" sz="1000" b="1" u="sng" dirty="0">
                <a:latin typeface="+mj-lt"/>
              </a:rPr>
              <a:t>Family Education </a:t>
            </a:r>
          </a:p>
        </p:txBody>
      </p:sp>
      <p:cxnSp>
        <p:nvCxnSpPr>
          <p:cNvPr id="40" name="Straight Arrow Connector 39">
            <a:extLst>
              <a:ext uri="{FF2B5EF4-FFF2-40B4-BE49-F238E27FC236}">
                <a16:creationId xmlns:a16="http://schemas.microsoft.com/office/drawing/2014/main" id="{B8F83979-1703-4466-90B6-CA9AB0BE2F3C}"/>
              </a:ext>
            </a:extLst>
          </p:cNvPr>
          <p:cNvCxnSpPr>
            <a:cxnSpLocks/>
            <a:endCxn id="12" idx="3"/>
          </p:cNvCxnSpPr>
          <p:nvPr/>
        </p:nvCxnSpPr>
        <p:spPr>
          <a:xfrm flipH="1" flipV="1">
            <a:off x="6989618" y="3051464"/>
            <a:ext cx="851366" cy="16173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46EA5760-569C-478C-8CBD-59D8CAB8739D}"/>
              </a:ext>
            </a:extLst>
          </p:cNvPr>
          <p:cNvSpPr txBox="1"/>
          <p:nvPr/>
        </p:nvSpPr>
        <p:spPr>
          <a:xfrm>
            <a:off x="7913693" y="4907866"/>
            <a:ext cx="2667052" cy="246221"/>
          </a:xfrm>
          <a:prstGeom prst="rect">
            <a:avLst/>
          </a:prstGeom>
          <a:solidFill>
            <a:schemeClr val="bg1">
              <a:lumMod val="85000"/>
            </a:schemeClr>
          </a:solidFill>
          <a:ln>
            <a:solidFill>
              <a:schemeClr val="tx1"/>
            </a:solidFill>
          </a:ln>
        </p:spPr>
        <p:txBody>
          <a:bodyPr wrap="square" rtlCol="0">
            <a:spAutoFit/>
          </a:bodyPr>
          <a:lstStyle/>
          <a:p>
            <a:pPr algn="ctr"/>
            <a:r>
              <a:rPr lang="en-US" sz="1000" b="1" u="sng" dirty="0">
                <a:latin typeface="+mj-lt"/>
              </a:rPr>
              <a:t>Bassinette Sheets </a:t>
            </a:r>
          </a:p>
        </p:txBody>
      </p:sp>
      <p:cxnSp>
        <p:nvCxnSpPr>
          <p:cNvPr id="49" name="Straight Arrow Connector 48">
            <a:extLst>
              <a:ext uri="{FF2B5EF4-FFF2-40B4-BE49-F238E27FC236}">
                <a16:creationId xmlns:a16="http://schemas.microsoft.com/office/drawing/2014/main" id="{51245A64-1089-4556-95B2-52F939ED53AD}"/>
              </a:ext>
            </a:extLst>
          </p:cNvPr>
          <p:cNvCxnSpPr>
            <a:cxnSpLocks/>
            <a:endCxn id="14" idx="3"/>
          </p:cNvCxnSpPr>
          <p:nvPr/>
        </p:nvCxnSpPr>
        <p:spPr>
          <a:xfrm flipH="1" flipV="1">
            <a:off x="7012708" y="4328558"/>
            <a:ext cx="892608" cy="7743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3B8C524F-7184-411E-8960-566EFADE7651}"/>
              </a:ext>
            </a:extLst>
          </p:cNvPr>
          <p:cNvSpPr/>
          <p:nvPr/>
        </p:nvSpPr>
        <p:spPr>
          <a:xfrm>
            <a:off x="7874491" y="5323772"/>
            <a:ext cx="2722418" cy="428167"/>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u="sng" dirty="0">
                <a:solidFill>
                  <a:schemeClr val="tx1"/>
                </a:solidFill>
              </a:rPr>
              <a:t>Provide family education to all parents during routine care and prior to discharge</a:t>
            </a:r>
          </a:p>
        </p:txBody>
      </p:sp>
      <p:cxnSp>
        <p:nvCxnSpPr>
          <p:cNvPr id="45" name="Straight Arrow Connector 44">
            <a:extLst>
              <a:ext uri="{FF2B5EF4-FFF2-40B4-BE49-F238E27FC236}">
                <a16:creationId xmlns:a16="http://schemas.microsoft.com/office/drawing/2014/main" id="{FA89948C-23CD-4480-A324-B2F662A69385}"/>
              </a:ext>
            </a:extLst>
          </p:cNvPr>
          <p:cNvCxnSpPr>
            <a:cxnSpLocks/>
            <a:endCxn id="47" idx="3"/>
          </p:cNvCxnSpPr>
          <p:nvPr/>
        </p:nvCxnSpPr>
        <p:spPr>
          <a:xfrm flipH="1" flipV="1">
            <a:off x="7026754" y="4929183"/>
            <a:ext cx="846422" cy="5338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D728839E-616C-4F92-8F45-A501A74EBD85}"/>
              </a:ext>
            </a:extLst>
          </p:cNvPr>
          <p:cNvSpPr/>
          <p:nvPr/>
        </p:nvSpPr>
        <p:spPr>
          <a:xfrm>
            <a:off x="7876748" y="5957313"/>
            <a:ext cx="2722418" cy="428167"/>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u="sng" dirty="0">
                <a:solidFill>
                  <a:schemeClr val="tx1"/>
                </a:solidFill>
              </a:rPr>
              <a:t>Signage</a:t>
            </a:r>
          </a:p>
        </p:txBody>
      </p:sp>
      <p:sp>
        <p:nvSpPr>
          <p:cNvPr id="48" name="Rectangle 47">
            <a:extLst>
              <a:ext uri="{FF2B5EF4-FFF2-40B4-BE49-F238E27FC236}">
                <a16:creationId xmlns:a16="http://schemas.microsoft.com/office/drawing/2014/main" id="{D9F09FBC-C702-4E16-9A3F-1CDCFA0BEEC5}"/>
              </a:ext>
            </a:extLst>
          </p:cNvPr>
          <p:cNvSpPr/>
          <p:nvPr/>
        </p:nvSpPr>
        <p:spPr>
          <a:xfrm>
            <a:off x="7855122" y="4365526"/>
            <a:ext cx="2722418" cy="428167"/>
          </a:xfrm>
          <a:prstGeom prst="rect">
            <a:avLst/>
          </a:prstGeom>
          <a:solidFill>
            <a:srgbClr val="FFC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u="sng" dirty="0">
                <a:solidFill>
                  <a:schemeClr val="tx1"/>
                </a:solidFill>
              </a:rPr>
              <a:t>Hats off at 24 Hours</a:t>
            </a:r>
          </a:p>
        </p:txBody>
      </p:sp>
      <p:cxnSp>
        <p:nvCxnSpPr>
          <p:cNvPr id="38" name="Straight Arrow Connector 37">
            <a:extLst>
              <a:ext uri="{FF2B5EF4-FFF2-40B4-BE49-F238E27FC236}">
                <a16:creationId xmlns:a16="http://schemas.microsoft.com/office/drawing/2014/main" id="{75A873C1-2CCA-4A7D-BDDD-80860BF104DE}"/>
              </a:ext>
            </a:extLst>
          </p:cNvPr>
          <p:cNvCxnSpPr>
            <a:cxnSpLocks/>
          </p:cNvCxnSpPr>
          <p:nvPr/>
        </p:nvCxnSpPr>
        <p:spPr>
          <a:xfrm flipH="1" flipV="1">
            <a:off x="7030984" y="5057765"/>
            <a:ext cx="845764" cy="105026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53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CT_494788_1">
            <a:extLst>
              <a:ext uri="{FF2B5EF4-FFF2-40B4-BE49-F238E27FC236}">
                <a16:creationId xmlns:a16="http://schemas.microsoft.com/office/drawing/2014/main" id="{1BBE909C-29CF-458A-A19E-3D00F9BE4EB7}"/>
              </a:ext>
            </a:extLst>
          </p:cNvPr>
          <p:cNvGraphicFramePr>
            <a:graphicFrameLocks/>
          </p:cNvGraphicFramePr>
          <p:nvPr>
            <p:extLst>
              <p:ext uri="{D42A27DB-BD31-4B8C-83A1-F6EECF244321}">
                <p14:modId xmlns:p14="http://schemas.microsoft.com/office/powerpoint/2010/main" val="2078592027"/>
              </p:ext>
            </p:extLst>
          </p:nvPr>
        </p:nvGraphicFramePr>
        <p:xfrm>
          <a:off x="419548" y="408791"/>
          <a:ext cx="11456893" cy="597049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6F059E9-EA3A-48DD-8E7A-33591C24AA60}"/>
              </a:ext>
            </a:extLst>
          </p:cNvPr>
          <p:cNvSpPr/>
          <p:nvPr/>
        </p:nvSpPr>
        <p:spPr>
          <a:xfrm>
            <a:off x="1524000" y="6207454"/>
            <a:ext cx="3962400" cy="584775"/>
          </a:xfrm>
          <a:prstGeom prst="rect">
            <a:avLst/>
          </a:prstGeom>
        </p:spPr>
        <p:txBody>
          <a:bodyPr wrap="square">
            <a:spAutoFit/>
          </a:bodyPr>
          <a:lstStyle/>
          <a:p>
            <a:pPr algn="ctr"/>
            <a:r>
              <a:rPr lang="en-US" sz="800" dirty="0"/>
              <a:t>CONFIDENTIAL INFORMATION. This information is confidential and privileged pursuant to TCA 63-1-150, and 68-11-272 et seq., and has as one of its purposes to improve the quality and safety of patient care. Do not forward or otherwise share this information external to Vanderbilt.</a:t>
            </a:r>
          </a:p>
        </p:txBody>
      </p:sp>
      <p:sp>
        <p:nvSpPr>
          <p:cNvPr id="8" name="Rectangle 7">
            <a:extLst>
              <a:ext uri="{FF2B5EF4-FFF2-40B4-BE49-F238E27FC236}">
                <a16:creationId xmlns:a16="http://schemas.microsoft.com/office/drawing/2014/main" id="{0550F873-ED33-4219-89FB-A282424B56AA}"/>
              </a:ext>
            </a:extLst>
          </p:cNvPr>
          <p:cNvSpPr/>
          <p:nvPr/>
        </p:nvSpPr>
        <p:spPr>
          <a:xfrm>
            <a:off x="4109915" y="3683387"/>
            <a:ext cx="1099056" cy="918194"/>
          </a:xfrm>
          <a:prstGeom prst="rect">
            <a:avLst/>
          </a:prstGeom>
          <a:solidFill>
            <a:schemeClr val="accent4">
              <a:lumMod val="60000"/>
              <a:lumOff val="40000"/>
              <a:alpha val="25098"/>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Weekly audits with “in the moment” teaching by QIA initiated</a:t>
            </a:r>
          </a:p>
        </p:txBody>
      </p:sp>
      <p:sp>
        <p:nvSpPr>
          <p:cNvPr id="9" name="Rectangle 8">
            <a:extLst>
              <a:ext uri="{FF2B5EF4-FFF2-40B4-BE49-F238E27FC236}">
                <a16:creationId xmlns:a16="http://schemas.microsoft.com/office/drawing/2014/main" id="{C4712AE4-CDFB-4C6C-B68F-4B2E9E8B799D}"/>
              </a:ext>
            </a:extLst>
          </p:cNvPr>
          <p:cNvSpPr/>
          <p:nvPr/>
        </p:nvSpPr>
        <p:spPr>
          <a:xfrm>
            <a:off x="5410877" y="3759138"/>
            <a:ext cx="914400" cy="438150"/>
          </a:xfrm>
          <a:prstGeom prst="rect">
            <a:avLst/>
          </a:prstGeom>
          <a:solidFill>
            <a:schemeClr val="accent4">
              <a:lumMod val="60000"/>
              <a:lumOff val="40000"/>
              <a:alpha val="24706"/>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SCN/MBO split</a:t>
            </a:r>
          </a:p>
        </p:txBody>
      </p:sp>
      <p:cxnSp>
        <p:nvCxnSpPr>
          <p:cNvPr id="10" name="Straight Arrow Connector 9">
            <a:extLst>
              <a:ext uri="{FF2B5EF4-FFF2-40B4-BE49-F238E27FC236}">
                <a16:creationId xmlns:a16="http://schemas.microsoft.com/office/drawing/2014/main" id="{7BDAAC4D-0389-45D5-BCB5-4268C3F5F99A}"/>
              </a:ext>
            </a:extLst>
          </p:cNvPr>
          <p:cNvCxnSpPr>
            <a:cxnSpLocks/>
          </p:cNvCxnSpPr>
          <p:nvPr/>
        </p:nvCxnSpPr>
        <p:spPr>
          <a:xfrm flipH="1" flipV="1">
            <a:off x="5550798" y="2293293"/>
            <a:ext cx="273411" cy="146584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DAAC4D-0389-45D5-BCB5-4268C3F5F99A}"/>
              </a:ext>
            </a:extLst>
          </p:cNvPr>
          <p:cNvCxnSpPr>
            <a:cxnSpLocks/>
          </p:cNvCxnSpPr>
          <p:nvPr/>
        </p:nvCxnSpPr>
        <p:spPr>
          <a:xfrm flipV="1">
            <a:off x="7327078" y="2475289"/>
            <a:ext cx="413530" cy="128384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5EDCCAB2-8FA9-4BCF-86A7-7484B50EDE11}"/>
              </a:ext>
            </a:extLst>
          </p:cNvPr>
          <p:cNvSpPr txBox="1"/>
          <p:nvPr/>
        </p:nvSpPr>
        <p:spPr>
          <a:xfrm>
            <a:off x="8011006" y="3769532"/>
            <a:ext cx="719179" cy="438149"/>
          </a:xfrm>
          <a:prstGeom prst="rect">
            <a:avLst/>
          </a:prstGeom>
          <a:solidFill>
            <a:schemeClr val="accent4">
              <a:lumMod val="20000"/>
              <a:lumOff val="80000"/>
            </a:schemeClr>
          </a:solidFill>
          <a:ln w="19050">
            <a:solidFill>
              <a:schemeClr val="accent4">
                <a:lumMod val="40000"/>
                <a:lumOff val="6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COVID-19</a:t>
            </a:r>
          </a:p>
        </p:txBody>
      </p:sp>
      <p:sp>
        <p:nvSpPr>
          <p:cNvPr id="16" name="Up Arrow 2">
            <a:extLst>
              <a:ext uri="{FF2B5EF4-FFF2-40B4-BE49-F238E27FC236}">
                <a16:creationId xmlns:a16="http://schemas.microsoft.com/office/drawing/2014/main" id="{5E3AD8B9-43EE-42B9-A66F-D65BC74C4673}"/>
              </a:ext>
            </a:extLst>
          </p:cNvPr>
          <p:cNvSpPr/>
          <p:nvPr/>
        </p:nvSpPr>
        <p:spPr bwMode="auto">
          <a:xfrm>
            <a:off x="10646685" y="3988610"/>
            <a:ext cx="832701" cy="1225942"/>
          </a:xfrm>
          <a:prstGeom prst="upArrow">
            <a:avLst/>
          </a:prstGeom>
          <a:solidFill>
            <a:schemeClr val="accent4">
              <a:lumMod val="60000"/>
              <a:lumOff val="40000"/>
            </a:schemeClr>
          </a:solidFill>
          <a:ln w="25400" cap="flat" cmpd="sng" algn="ctr">
            <a:solidFill>
              <a:srgbClr val="000000"/>
            </a:solidFill>
            <a:prstDash val="solid"/>
            <a:round/>
            <a:headEnd type="none" w="med" len="med"/>
            <a:tailEnd type="none" w="med" len="med"/>
          </a:ln>
          <a:effectLst/>
        </p:spPr>
        <p:txBody>
          <a:bodyPr vert="vert"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chemeClr val="bg2">
                    <a:lumMod val="10000"/>
                  </a:schemeClr>
                </a:solidFill>
              </a:rPr>
              <a:t>Desired Direction</a:t>
            </a:r>
          </a:p>
        </p:txBody>
      </p:sp>
      <p:sp>
        <p:nvSpPr>
          <p:cNvPr id="13" name="Rectangle 12">
            <a:extLst>
              <a:ext uri="{FF2B5EF4-FFF2-40B4-BE49-F238E27FC236}">
                <a16:creationId xmlns:a16="http://schemas.microsoft.com/office/drawing/2014/main" id="{87339E80-5920-4DB4-A919-02F809A95E94}"/>
              </a:ext>
            </a:extLst>
          </p:cNvPr>
          <p:cNvSpPr/>
          <p:nvPr/>
        </p:nvSpPr>
        <p:spPr>
          <a:xfrm>
            <a:off x="6664544" y="3759138"/>
            <a:ext cx="1053313" cy="564341"/>
          </a:xfrm>
          <a:prstGeom prst="rect">
            <a:avLst/>
          </a:prstGeom>
          <a:solidFill>
            <a:schemeClr val="accent4">
              <a:lumMod val="60000"/>
              <a:lumOff val="40000"/>
              <a:alpha val="24706"/>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Change in audit definition</a:t>
            </a:r>
          </a:p>
        </p:txBody>
      </p:sp>
      <p:cxnSp>
        <p:nvCxnSpPr>
          <p:cNvPr id="14" name="Straight Arrow Connector 13">
            <a:extLst>
              <a:ext uri="{FF2B5EF4-FFF2-40B4-BE49-F238E27FC236}">
                <a16:creationId xmlns:a16="http://schemas.microsoft.com/office/drawing/2014/main" id="{5D96BA8F-E6E3-4A25-A4DE-6C1FF7DFED27}"/>
              </a:ext>
            </a:extLst>
          </p:cNvPr>
          <p:cNvCxnSpPr>
            <a:cxnSpLocks/>
          </p:cNvCxnSpPr>
          <p:nvPr/>
        </p:nvCxnSpPr>
        <p:spPr>
          <a:xfrm flipV="1">
            <a:off x="8549378" y="2710927"/>
            <a:ext cx="248323" cy="104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5E6E86D-E833-422D-8A16-F8D9E44C1601}"/>
              </a:ext>
            </a:extLst>
          </p:cNvPr>
          <p:cNvCxnSpPr>
            <a:cxnSpLocks/>
          </p:cNvCxnSpPr>
          <p:nvPr/>
        </p:nvCxnSpPr>
        <p:spPr>
          <a:xfrm flipH="1" flipV="1">
            <a:off x="3345628" y="3026215"/>
            <a:ext cx="764287" cy="65717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D70CDD-1374-4106-B02F-DCD66B463A48}"/>
              </a:ext>
            </a:extLst>
          </p:cNvPr>
          <p:cNvCxnSpPr>
            <a:cxnSpLocks/>
          </p:cNvCxnSpPr>
          <p:nvPr/>
        </p:nvCxnSpPr>
        <p:spPr>
          <a:xfrm flipH="1" flipV="1">
            <a:off x="9620775" y="2710927"/>
            <a:ext cx="389414" cy="105860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2D49ECA-7CD9-49BE-9C05-F00B5305F221}"/>
              </a:ext>
            </a:extLst>
          </p:cNvPr>
          <p:cNvSpPr/>
          <p:nvPr/>
        </p:nvSpPr>
        <p:spPr>
          <a:xfrm>
            <a:off x="9359293" y="3773511"/>
            <a:ext cx="762998" cy="91819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chemeClr val="tx1"/>
                </a:solidFill>
              </a:rPr>
              <a:t>TIPQC Safe to Sleep Project started </a:t>
            </a:r>
          </a:p>
        </p:txBody>
      </p:sp>
    </p:spTree>
    <p:extLst>
      <p:ext uri="{BB962C8B-B14F-4D97-AF65-F5344CB8AC3E}">
        <p14:creationId xmlns:p14="http://schemas.microsoft.com/office/powerpoint/2010/main" val="2844017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296</TotalTime>
  <Words>3562</Words>
  <Application>Microsoft Office PowerPoint</Application>
  <PresentationFormat>Widescreen</PresentationFormat>
  <Paragraphs>329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Garamond</vt:lpstr>
      <vt:lpstr>Savon</vt:lpstr>
      <vt:lpstr>Safe Sleep:  Monroe Carell JR Children’s Hospital at Vanderbilt</vt:lpstr>
      <vt:lpstr>The Problem</vt:lpstr>
      <vt:lpstr>Monroe Carell Jr Children’s Hospital at Vanderbilt</vt:lpstr>
      <vt:lpstr>History of Safe Sleep Practices</vt:lpstr>
      <vt:lpstr>Keys To Success</vt:lpstr>
      <vt:lpstr>Current Work</vt:lpstr>
      <vt:lpstr>Safe Sleep Work</vt:lpstr>
      <vt:lpstr>PowerPoint Presentation</vt:lpstr>
      <vt:lpstr>PowerPoint Presentation</vt:lpstr>
      <vt:lpstr>Most Common Problems</vt:lpstr>
      <vt:lpstr>Mother Baby Unit and Special Care Interventions</vt:lpstr>
      <vt:lpstr>PowerPoint Presentation</vt:lpstr>
      <vt:lpstr>PowerPoint Presentation</vt:lpstr>
      <vt:lpstr>Most Common Problems</vt:lpstr>
      <vt:lpstr>NICU Interventions</vt:lpstr>
      <vt:lpstr>Education for Staff</vt:lpstr>
      <vt:lpstr>Education for Families</vt:lpstr>
      <vt:lpstr>Our Challenges</vt:lpstr>
      <vt:lpstr>Unsafe Products on the Market</vt:lpstr>
      <vt:lpstr>Media Portrayals of Safe Sleep</vt:lpstr>
      <vt:lpstr>Cultural Considerations</vt:lpstr>
      <vt:lpstr>Modeling in the Hospital</vt:lpstr>
      <vt:lpstr>Linen Challenges</vt:lpstr>
      <vt:lpstr>Sleep Sack Usage</vt:lpstr>
      <vt:lpstr>Staff workload and personal experiences</vt:lpstr>
      <vt:lpstr>Solutions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Sleep at Vanderbilt</dc:title>
  <dc:creator>Hill, Melissa Lee</dc:creator>
  <cp:lastModifiedBy>Hill, Melissa Lee</cp:lastModifiedBy>
  <cp:revision>33</cp:revision>
  <dcterms:created xsi:type="dcterms:W3CDTF">2021-05-06T14:25:24Z</dcterms:created>
  <dcterms:modified xsi:type="dcterms:W3CDTF">2021-05-12T22:32:08Z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2021-05-06T14:25:24Z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41a81620-c782-4144-9b5a-989e306f283d</vt:lpwstr>
  </property>
  <property fmtid="{D5CDD505-2E9C-101B-9397-08002B2CF9AE}" pid="8" name="MSIP_Label_792c8cef-6f2b-4af1-b4ac-d815ff795cd6_ContentBits">
    <vt:lpwstr>0</vt:lpwstr>
  </property>
</Properties>
</file>