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4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5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6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8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32"/>
  </p:notesMasterIdLst>
  <p:sldIdLst>
    <p:sldId id="257" r:id="rId3"/>
    <p:sldId id="258" r:id="rId4"/>
    <p:sldId id="261" r:id="rId5"/>
    <p:sldId id="272" r:id="rId6"/>
    <p:sldId id="280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6" r:id="rId17"/>
    <p:sldId id="277" r:id="rId18"/>
    <p:sldId id="279" r:id="rId19"/>
    <p:sldId id="287" r:id="rId20"/>
    <p:sldId id="278" r:id="rId21"/>
    <p:sldId id="282" r:id="rId22"/>
    <p:sldId id="283" r:id="rId23"/>
    <p:sldId id="284" r:id="rId24"/>
    <p:sldId id="285" r:id="rId25"/>
    <p:sldId id="381" r:id="rId26"/>
    <p:sldId id="288" r:id="rId27"/>
    <p:sldId id="289" r:id="rId28"/>
    <p:sldId id="290" r:id="rId29"/>
    <p:sldId id="291" r:id="rId30"/>
    <p:sldId id="38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C0DF"/>
    <a:srgbClr val="1F497D"/>
    <a:srgbClr val="E87722"/>
    <a:srgbClr val="739F4B"/>
    <a:srgbClr val="F79646"/>
    <a:srgbClr val="C2C2DC"/>
    <a:srgbClr val="4A97F4"/>
    <a:srgbClr val="B8C2CC"/>
    <a:srgbClr val="A1C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c47460\Desktop\DC47460%20(AG03SDCWF00533DC_Users)\CFR\PRAMS%20Safe%20Sleep%20Data%202017-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c47460\Desktop\DC47460%20(AG03SDCWF00533DC_Users)\CFR\Pie%20charts%202019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5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c47460\Desktop\DC47460%20(AG03SDCWF00533DC_Users)\CFR\Pie%20charts%202019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c47460\Desktop\DC47460%20(AG03SDCWF00533DC_Users)\CFR\PRAMS%20Safe%20Sleep%20Data%202017-2018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c47460\Desktop\DC47460%20(AG03SDCWF00533DC_Users)\CFR\PRAMS%20Safe%20Sleep%20Data%202017-2018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c47460\Desktop\DC47460%20(AG03SDCWF00533DC_Users)\CFR\PRAMS%20Safe%20Sleep%20Data%202017-2018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c47460\Desktop\DC47460%20(AG03SDCWF00533DC_Users)\CFR\PRAMS%20Safe%20Sleep%20Data%202017-2018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c47460\Desktop\DC47460%20(AG03SDCWF00533DC_Users)\CFR\PRAMS%20Safe%20Sleep%20Data%202017-2018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c47460\Desktop\DC47460%20(AG03SDCWF00533DC_Users)\CFR\PRAMS%20Safe%20Sleep%20Data%202017-2018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c47460\Desktop\DC47460%20(AG03SDCWF00533DC_Users)\CFR\PRAMS%20Safe%20Sleep%20Data%202017-2018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c47460\Desktop\DC47460%20(AG03SDCWF00533DC_Users)\CFR\PRAMS%20Safe%20Sleep%20Data%202017-2018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c47460\Desktop\DC47460%20(AG03SDCWF00533DC_Users)\CFR\PRAMS%20Safe%20Sleep%20Data%202017-2018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c47460\Desktop\DC47460%20(AG03SDCWF00533DC_Users)\CFR\PRAMS%20Safe%20Sleep%20Data%202017-2018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c47460\Desktop\DC47460%20(AG03SDCWF00533DC_Users)\CFR\PRAMS%20Safe%20Sleep%20Data%202017-201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c47460\Desktop\DC47460%20(AG03SDCWF00533DC_Users)\CFR\PRAMS%20Safe%20Sleep%20Data%202017-2018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c47460\Desktop\DC47460%20(AG03SDCWF00533DC_Users)\CFR\PRAMS%20Safe%20Sleep%20Data%202017-2018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c47460\Desktop\DC47460%20(AG03SDCWF00533DC_Users)\CFR\PRAMS%20Safe%20Sleep%20Data%202017-2018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c47460\Desktop\DC47460%20(AG03SDCWF00533DC_Users)\CFR\PRAMS%20Safe%20Sleep%20Data%202017-2018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c47460\Desktop\DC47460%20(AG03SDCWF00533DC_Users)\CFR\PRAMS%20Safe%20Sleep%20Data%202017-2018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Sheet1!$A$13</c:f>
              <c:strCache>
                <c:ptCount val="1"/>
                <c:pt idx="0">
                  <c:v>Non-Hispanic White</c:v>
                </c:pt>
              </c:strCache>
            </c:strRef>
          </c:tx>
          <c:spPr>
            <a:solidFill>
              <a:srgbClr val="BFC0DF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Sheet1!$B$12:$D$12</c:f>
              <c:strCache>
                <c:ptCount val="3"/>
                <c:pt idx="0">
                  <c:v>Baby Most Often Laid on Back to Sleep</c:v>
                </c:pt>
                <c:pt idx="1">
                  <c:v>Baby Always Sleeps Alone</c:v>
                </c:pt>
                <c:pt idx="2">
                  <c:v>Baby Roomshares with Mom</c:v>
                </c:pt>
              </c:strCache>
            </c:strRef>
          </c:cat>
          <c:val>
            <c:numRef>
              <c:f>Sheet1!$B$13:$D$13</c:f>
              <c:numCache>
                <c:formatCode>0%</c:formatCode>
                <c:ptCount val="3"/>
                <c:pt idx="0">
                  <c:v>0.85148000000000001</c:v>
                </c:pt>
                <c:pt idx="1">
                  <c:v>0.61123300000000003</c:v>
                </c:pt>
                <c:pt idx="2">
                  <c:v>0.7642230000000001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E7-44D0-BDCF-05144204066F}"/>
            </c:ext>
          </c:extLst>
        </c:ser>
        <c:ser>
          <c:idx val="1"/>
          <c:order val="1"/>
          <c:tx>
            <c:strRef>
              <c:f>Sheet1!$A$14</c:f>
              <c:strCache>
                <c:ptCount val="1"/>
                <c:pt idx="0">
                  <c:v>Non-Hispanic Black</c:v>
                </c:pt>
              </c:strCache>
            </c:strRef>
          </c:tx>
          <c:spPr>
            <a:solidFill>
              <a:srgbClr val="E4E799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Sheet1!$B$12:$D$12</c:f>
              <c:strCache>
                <c:ptCount val="3"/>
                <c:pt idx="0">
                  <c:v>Baby Most Often Laid on Back to Sleep</c:v>
                </c:pt>
                <c:pt idx="1">
                  <c:v>Baby Always Sleeps Alone</c:v>
                </c:pt>
                <c:pt idx="2">
                  <c:v>Baby Roomshares with Mom</c:v>
                </c:pt>
              </c:strCache>
            </c:strRef>
          </c:cat>
          <c:val>
            <c:numRef>
              <c:f>Sheet1!$B$14:$D$14</c:f>
              <c:numCache>
                <c:formatCode>0%</c:formatCode>
                <c:ptCount val="3"/>
                <c:pt idx="0">
                  <c:v>0.66160700000000006</c:v>
                </c:pt>
                <c:pt idx="1">
                  <c:v>0.41029899999999997</c:v>
                </c:pt>
                <c:pt idx="2">
                  <c:v>0.95399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E7-44D0-BDCF-05144204066F}"/>
            </c:ext>
          </c:extLst>
        </c:ser>
        <c:ser>
          <c:idx val="2"/>
          <c:order val="2"/>
          <c:tx>
            <c:strRef>
              <c:f>Sheet1!$A$15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rgbClr val="F6C9A7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Sheet1!$B$12:$D$12</c:f>
              <c:strCache>
                <c:ptCount val="3"/>
                <c:pt idx="0">
                  <c:v>Baby Most Often Laid on Back to Sleep</c:v>
                </c:pt>
                <c:pt idx="1">
                  <c:v>Baby Always Sleeps Alone</c:v>
                </c:pt>
                <c:pt idx="2">
                  <c:v>Baby Roomshares with Mom</c:v>
                </c:pt>
              </c:strCache>
            </c:strRef>
          </c:cat>
          <c:val>
            <c:numRef>
              <c:f>Sheet1!$B$15:$D$15</c:f>
              <c:numCache>
                <c:formatCode>0%</c:formatCode>
                <c:ptCount val="3"/>
                <c:pt idx="0">
                  <c:v>0.73896499999999998</c:v>
                </c:pt>
                <c:pt idx="1">
                  <c:v>0.70271000000000006</c:v>
                </c:pt>
                <c:pt idx="2">
                  <c:v>0.95291399999999993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E7-44D0-BDCF-0514420406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32560568"/>
        <c:axId val="632561552"/>
      </c:barChart>
      <c:catAx>
        <c:axId val="632560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632561552"/>
        <c:crosses val="autoZero"/>
        <c:auto val="1"/>
        <c:lblAlgn val="ctr"/>
        <c:lblOffset val="100"/>
        <c:noMultiLvlLbl val="0"/>
      </c:catAx>
      <c:valAx>
        <c:axId val="632561552"/>
        <c:scaling>
          <c:orientation val="minMax"/>
          <c:max val="1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Percent</a:t>
                </a:r>
              </a:p>
            </c:rich>
          </c:tx>
          <c:layout>
            <c:manualLayout>
              <c:xMode val="edge"/>
              <c:yMode val="edge"/>
              <c:x val="7.1225071225071226E-3"/>
              <c:y val="0.368441954578400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63256056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739764901182221"/>
          <c:y val="0.93733303420425917"/>
          <c:w val="0.61950669627834987"/>
          <c:h val="5.17084872122320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87988789536902"/>
          <c:y val="9.615385364064713E-2"/>
          <c:w val="0.86958338894078913"/>
          <c:h val="0.722732179848891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Sheet6!$A$3</c:f>
              <c:strCache>
                <c:ptCount val="1"/>
                <c:pt idx="0">
                  <c:v>TN Sleep-Related Infant Deaths</c:v>
                </c:pt>
              </c:strCache>
            </c:strRef>
          </c:tx>
          <c:spPr>
            <a:solidFill>
              <a:srgbClr val="C0403E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Sheet6!$B$2:$F$2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Sheet6!$B$3:$F$3</c:f>
              <c:numCache>
                <c:formatCode>General</c:formatCode>
                <c:ptCount val="5"/>
                <c:pt idx="0">
                  <c:v>142</c:v>
                </c:pt>
                <c:pt idx="1">
                  <c:v>139</c:v>
                </c:pt>
                <c:pt idx="2">
                  <c:v>144</c:v>
                </c:pt>
                <c:pt idx="3">
                  <c:v>128</c:v>
                </c:pt>
                <c:pt idx="4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FC-4519-BD85-708E335E0168}"/>
            </c:ext>
          </c:extLst>
        </c:ser>
        <c:ser>
          <c:idx val="1"/>
          <c:order val="1"/>
          <c:tx>
            <c:strRef>
              <c:f>Sheet6!$A$4</c:f>
              <c:strCache>
                <c:ptCount val="1"/>
                <c:pt idx="0">
                  <c:v>All TN Infant Deaths</c:v>
                </c:pt>
              </c:strCache>
            </c:strRef>
          </c:tx>
          <c:spPr>
            <a:solidFill>
              <a:srgbClr val="1F487E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Sheet6!$B$2:$F$2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Sheet6!$B$4:$F$4</c:f>
              <c:numCache>
                <c:formatCode>General</c:formatCode>
                <c:ptCount val="5"/>
                <c:pt idx="0">
                  <c:v>569</c:v>
                </c:pt>
                <c:pt idx="1">
                  <c:v>597</c:v>
                </c:pt>
                <c:pt idx="2">
                  <c:v>597</c:v>
                </c:pt>
                <c:pt idx="3">
                  <c:v>559</c:v>
                </c:pt>
                <c:pt idx="4">
                  <c:v>563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FC-4519-BD85-708E335E01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9"/>
        <c:axId val="624074920"/>
        <c:axId val="624075904"/>
      </c:barChart>
      <c:catAx>
        <c:axId val="624074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86868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624075904"/>
        <c:crosses val="autoZero"/>
        <c:auto val="1"/>
        <c:lblAlgn val="ctr"/>
        <c:lblOffset val="100"/>
        <c:noMultiLvlLbl val="0"/>
      </c:catAx>
      <c:valAx>
        <c:axId val="6240759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en-US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Number of Deaths</a:t>
                </a:r>
              </a:p>
            </c:rich>
          </c:tx>
          <c:layout>
            <c:manualLayout>
              <c:xMode val="edge"/>
              <c:yMode val="edge"/>
              <c:x val="4.8458846490342551E-3"/>
              <c:y val="0.269612927750843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95000"/>
                      <a:lumOff val="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rgbClr val="868686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624074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Sheet6!$A$28</c:f>
              <c:strCache>
                <c:ptCount val="1"/>
                <c:pt idx="0">
                  <c:v>TN Overall</c:v>
                </c:pt>
              </c:strCache>
            </c:strRef>
          </c:tx>
          <c:spPr>
            <a:ln w="28575" cap="rnd">
              <a:solidFill>
                <a:srgbClr val="1F497D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1F497D"/>
              </a:solidFill>
              <a:ln w="9525">
                <a:solidFill>
                  <a:srgbClr val="1F497D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Sheet6!$B$27:$F$27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Sheet6!$B$28:$F$28</c:f>
              <c:numCache>
                <c:formatCode>0.0</c:formatCode>
                <c:ptCount val="5"/>
                <c:pt idx="0">
                  <c:v>1.7450291247818714</c:v>
                </c:pt>
                <c:pt idx="1">
                  <c:v>1.7212556498049656</c:v>
                </c:pt>
                <c:pt idx="2">
                  <c:v>1.777251184834123</c:v>
                </c:pt>
                <c:pt idx="3">
                  <c:v>1.5853945526834041</c:v>
                </c:pt>
                <c:pt idx="4">
                  <c:v>1.2806007633872512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42A-42C3-A2DC-7A550D752E27}"/>
            </c:ext>
          </c:extLst>
        </c:ser>
        <c:ser>
          <c:idx val="1"/>
          <c:order val="1"/>
          <c:tx>
            <c:strRef>
              <c:f>Sheet6!$A$29</c:f>
              <c:strCache>
                <c:ptCount val="1"/>
                <c:pt idx="0">
                  <c:v>White</c:v>
                </c:pt>
              </c:strCache>
            </c:strRef>
          </c:tx>
          <c:spPr>
            <a:ln w="28575" cap="rnd">
              <a:solidFill>
                <a:srgbClr val="E87722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E87722"/>
              </a:solidFill>
              <a:ln w="9525">
                <a:solidFill>
                  <a:srgbClr val="E8772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Sheet6!$B$27:$F$27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Sheet6!$B$29:$F$29</c:f>
              <c:numCache>
                <c:formatCode>0.0</c:formatCode>
                <c:ptCount val="5"/>
                <c:pt idx="0">
                  <c:v>1.4112379963664676</c:v>
                </c:pt>
                <c:pt idx="1">
                  <c:v>1.4087737116272976</c:v>
                </c:pt>
                <c:pt idx="2">
                  <c:v>1.4151719598486094</c:v>
                </c:pt>
                <c:pt idx="3">
                  <c:v>1.3596304426170429</c:v>
                </c:pt>
                <c:pt idx="4">
                  <c:v>0.77281023398063042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42A-42C3-A2DC-7A550D752E27}"/>
            </c:ext>
          </c:extLst>
        </c:ser>
        <c:ser>
          <c:idx val="2"/>
          <c:order val="2"/>
          <c:tx>
            <c:strRef>
              <c:f>Sheet6!$A$30</c:f>
              <c:strCache>
                <c:ptCount val="1"/>
                <c:pt idx="0">
                  <c:v>Black</c:v>
                </c:pt>
              </c:strCache>
            </c:strRef>
          </c:tx>
          <c:spPr>
            <a:ln w="28575" cap="rnd">
              <a:solidFill>
                <a:srgbClr val="739F4B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739F4B"/>
              </a:solidFill>
              <a:ln w="9525">
                <a:solidFill>
                  <a:srgbClr val="739F4B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Sheet6!$B$27:$F$27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Sheet6!$B$30:$F$30</c:f>
              <c:numCache>
                <c:formatCode>0.0</c:formatCode>
                <c:ptCount val="5"/>
                <c:pt idx="0">
                  <c:v>2.8120138805791552</c:v>
                </c:pt>
                <c:pt idx="1">
                  <c:v>3.1175499724922058</c:v>
                </c:pt>
                <c:pt idx="2">
                  <c:v>3.0209655005739835</c:v>
                </c:pt>
                <c:pt idx="3">
                  <c:v>2.5152712899748475</c:v>
                </c:pt>
                <c:pt idx="4">
                  <c:v>2.9737123825383609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42A-42C3-A2DC-7A550D752E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6036080"/>
        <c:axId val="806036408"/>
      </c:lineChart>
      <c:catAx>
        <c:axId val="806036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86868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806036408"/>
        <c:crosses val="autoZero"/>
        <c:auto val="1"/>
        <c:lblAlgn val="ctr"/>
        <c:lblOffset val="100"/>
        <c:noMultiLvlLbl val="0"/>
      </c:catAx>
      <c:valAx>
        <c:axId val="8060364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en-US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Rate per 1,000 Live Births</a:t>
                </a:r>
              </a:p>
            </c:rich>
          </c:tx>
          <c:layout>
            <c:manualLayout>
              <c:xMode val="edge"/>
              <c:yMode val="edge"/>
              <c:x val="6.3323201621073959E-3"/>
              <c:y val="0.174855930567364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en-US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solidFill>
              <a:srgbClr val="868686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806036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Sheet2!$B$3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rgbClr val="AEC5E8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Sheet2!$C$2:$N$2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</c:numCache>
            </c:numRef>
          </c:cat>
          <c:val>
            <c:numRef>
              <c:f>Sheet2!$C$3:$N$3</c:f>
              <c:numCache>
                <c:formatCode>0</c:formatCode>
                <c:ptCount val="12"/>
                <c:pt idx="0">
                  <c:v>0.1174</c:v>
                </c:pt>
                <c:pt idx="1">
                  <c:v>0.19210000000000002</c:v>
                </c:pt>
                <c:pt idx="2">
                  <c:v>0.20879999999999999</c:v>
                </c:pt>
                <c:pt idx="3">
                  <c:v>0.1555</c:v>
                </c:pt>
                <c:pt idx="4">
                  <c:v>0.122</c:v>
                </c:pt>
                <c:pt idx="5">
                  <c:v>6.7099999999999993E-2</c:v>
                </c:pt>
                <c:pt idx="6">
                  <c:v>5.4900000000000004E-2</c:v>
                </c:pt>
                <c:pt idx="7">
                  <c:v>2.7400000000000001E-2</c:v>
                </c:pt>
                <c:pt idx="8">
                  <c:v>1.2199999999999999E-2</c:v>
                </c:pt>
                <c:pt idx="9">
                  <c:v>1.6799999999999999E-2</c:v>
                </c:pt>
                <c:pt idx="10">
                  <c:v>1.52E-2</c:v>
                </c:pt>
                <c:pt idx="11">
                  <c:v>1.0700000000000001E-2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AD-4272-831E-7302AC4F2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706880192"/>
        <c:axId val="706886096"/>
      </c:barChart>
      <c:catAx>
        <c:axId val="7068801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Age in Months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706886096"/>
        <c:crosses val="autoZero"/>
        <c:auto val="1"/>
        <c:lblAlgn val="ctr"/>
        <c:lblOffset val="100"/>
        <c:noMultiLvlLbl val="0"/>
      </c:catAx>
      <c:valAx>
        <c:axId val="70688609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706880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Sheet2!$B$3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rgbClr val="AEC5E8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87722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FF55-4162-868C-8A18D3E73081}"/>
              </c:ext>
            </c:extLst>
          </c:dPt>
          <c:dPt>
            <c:idx val="1"/>
            <c:invertIfNegative val="0"/>
            <c:bubble3D val="0"/>
            <c:spPr>
              <a:solidFill>
                <a:srgbClr val="E87722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F55-4162-868C-8A18D3E73081}"/>
              </c:ext>
            </c:extLst>
          </c:dPt>
          <c:dPt>
            <c:idx val="2"/>
            <c:invertIfNegative val="0"/>
            <c:bubble3D val="0"/>
            <c:spPr>
              <a:solidFill>
                <a:srgbClr val="E87722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F55-4162-868C-8A18D3E73081}"/>
              </c:ext>
            </c:extLst>
          </c:dPt>
          <c:dPt>
            <c:idx val="3"/>
            <c:invertIfNegative val="0"/>
            <c:bubble3D val="0"/>
            <c:spPr>
              <a:solidFill>
                <a:srgbClr val="E87722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F55-4162-868C-8A18D3E73081}"/>
              </c:ext>
            </c:extLst>
          </c:dPt>
          <c:dPt>
            <c:idx val="4"/>
            <c:invertIfNegative val="0"/>
            <c:bubble3D val="0"/>
            <c:spPr>
              <a:solidFill>
                <a:srgbClr val="E87722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FF55-4162-868C-8A18D3E73081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Sheet2!$C$2:$N$2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</c:numCache>
            </c:numRef>
          </c:cat>
          <c:val>
            <c:numRef>
              <c:f>Sheet2!$C$3:$N$3</c:f>
              <c:numCache>
                <c:formatCode>0</c:formatCode>
                <c:ptCount val="12"/>
                <c:pt idx="0">
                  <c:v>0.1174</c:v>
                </c:pt>
                <c:pt idx="1">
                  <c:v>0.19210000000000002</c:v>
                </c:pt>
                <c:pt idx="2">
                  <c:v>0.20879999999999999</c:v>
                </c:pt>
                <c:pt idx="3">
                  <c:v>0.1555</c:v>
                </c:pt>
                <c:pt idx="4">
                  <c:v>0.122</c:v>
                </c:pt>
                <c:pt idx="5">
                  <c:v>6.7099999999999993E-2</c:v>
                </c:pt>
                <c:pt idx="6">
                  <c:v>5.4900000000000004E-2</c:v>
                </c:pt>
                <c:pt idx="7">
                  <c:v>2.7400000000000001E-2</c:v>
                </c:pt>
                <c:pt idx="8">
                  <c:v>1.2199999999999999E-2</c:v>
                </c:pt>
                <c:pt idx="9">
                  <c:v>1.6799999999999999E-2</c:v>
                </c:pt>
                <c:pt idx="10">
                  <c:v>1.52E-2</c:v>
                </c:pt>
                <c:pt idx="11">
                  <c:v>1.0700000000000001E-2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55-4162-868C-8A18D3E730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706880192"/>
        <c:axId val="706886096"/>
      </c:barChart>
      <c:catAx>
        <c:axId val="7068801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Age in Months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706886096"/>
        <c:crosses val="autoZero"/>
        <c:auto val="1"/>
        <c:lblAlgn val="ctr"/>
        <c:lblOffset val="100"/>
        <c:noMultiLvlLbl val="0"/>
      </c:catAx>
      <c:valAx>
        <c:axId val="70688609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706880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AEC5E8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Sheet3!$B$9:$B$12</c:f>
              <c:strCache>
                <c:ptCount val="4"/>
                <c:pt idx="0">
                  <c:v>Other</c:v>
                </c:pt>
                <c:pt idx="1">
                  <c:v>Couch</c:v>
                </c:pt>
                <c:pt idx="2">
                  <c:v>Crib or Bassinet</c:v>
                </c:pt>
                <c:pt idx="3">
                  <c:v>Adult bed</c:v>
                </c:pt>
              </c:strCache>
            </c:strRef>
          </c:cat>
          <c:val>
            <c:numRef>
              <c:f>Sheet3!$C$9:$C$12</c:f>
              <c:numCache>
                <c:formatCode>0%</c:formatCode>
                <c:ptCount val="4"/>
                <c:pt idx="0">
                  <c:v>0.15</c:v>
                </c:pt>
                <c:pt idx="1">
                  <c:v>0.1</c:v>
                </c:pt>
                <c:pt idx="2">
                  <c:v>0.22</c:v>
                </c:pt>
                <c:pt idx="3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DD-474C-B653-CB445A23D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22718888"/>
        <c:axId val="722714624"/>
      </c:barChart>
      <c:catAx>
        <c:axId val="7227188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95000"/>
                <a:lumOff val="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722714624"/>
        <c:crosses val="autoZero"/>
        <c:auto val="1"/>
        <c:lblAlgn val="ctr"/>
        <c:lblOffset val="100"/>
        <c:noMultiLvlLbl val="0"/>
      </c:catAx>
      <c:valAx>
        <c:axId val="722714624"/>
        <c:scaling>
          <c:orientation val="minMax"/>
          <c:max val="1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722718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Sheet3!$C$19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E87722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E87722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Sheet3!$B$20:$B$23</c:f>
              <c:strCache>
                <c:ptCount val="4"/>
                <c:pt idx="0">
                  <c:v>Other</c:v>
                </c:pt>
                <c:pt idx="1">
                  <c:v>Couch</c:v>
                </c:pt>
                <c:pt idx="2">
                  <c:v>Crib or Bassinet</c:v>
                </c:pt>
                <c:pt idx="3">
                  <c:v>Adult bed</c:v>
                </c:pt>
              </c:strCache>
            </c:strRef>
          </c:cat>
          <c:val>
            <c:numRef>
              <c:f>Sheet3!$C$20:$C$23</c:f>
              <c:numCache>
                <c:formatCode>0%</c:formatCode>
                <c:ptCount val="4"/>
                <c:pt idx="0">
                  <c:v>0.17</c:v>
                </c:pt>
                <c:pt idx="1">
                  <c:v>0.1</c:v>
                </c:pt>
                <c:pt idx="2">
                  <c:v>0.24</c:v>
                </c:pt>
                <c:pt idx="3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4B-40A6-BF1A-F9058C4A0CE8}"/>
            </c:ext>
          </c:extLst>
        </c:ser>
        <c:ser>
          <c:idx val="1"/>
          <c:order val="1"/>
          <c:tx>
            <c:strRef>
              <c:f>Sheet3!$D$19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739F4B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739F4B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Sheet3!$B$20:$B$23</c:f>
              <c:strCache>
                <c:ptCount val="4"/>
                <c:pt idx="0">
                  <c:v>Other</c:v>
                </c:pt>
                <c:pt idx="1">
                  <c:v>Couch</c:v>
                </c:pt>
                <c:pt idx="2">
                  <c:v>Crib or Bassinet</c:v>
                </c:pt>
                <c:pt idx="3">
                  <c:v>Adult bed</c:v>
                </c:pt>
              </c:strCache>
            </c:strRef>
          </c:cat>
          <c:val>
            <c:numRef>
              <c:f>Sheet3!$D$20:$D$23</c:f>
              <c:numCache>
                <c:formatCode>0%</c:formatCode>
                <c:ptCount val="4"/>
                <c:pt idx="0">
                  <c:v>0.14000000000000001</c:v>
                </c:pt>
                <c:pt idx="1">
                  <c:v>0.12</c:v>
                </c:pt>
                <c:pt idx="2">
                  <c:v>0.17</c:v>
                </c:pt>
                <c:pt idx="3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4B-40A6-BF1A-F9058C4A0C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748456600"/>
        <c:axId val="748452008"/>
      </c:barChart>
      <c:catAx>
        <c:axId val="7484566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748452008"/>
        <c:crosses val="autoZero"/>
        <c:auto val="1"/>
        <c:lblAlgn val="ctr"/>
        <c:lblOffset val="100"/>
        <c:noMultiLvlLbl val="0"/>
      </c:catAx>
      <c:valAx>
        <c:axId val="748452008"/>
        <c:scaling>
          <c:orientation val="minMax"/>
          <c:max val="1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748456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840773610925749"/>
          <c:y val="2.7777772254479388E-2"/>
          <c:w val="0.45379053783531303"/>
          <c:h val="0.794242465155001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Sheet4!$J$14</c:f>
              <c:strCache>
                <c:ptCount val="1"/>
                <c:pt idx="0">
                  <c:v>Overall</c:v>
                </c:pt>
              </c:strCache>
            </c:strRef>
          </c:tx>
          <c:spPr>
            <a:solidFill>
              <a:srgbClr val="AEC5E8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Sheet4!$I$15:$I$23</c:f>
              <c:strCache>
                <c:ptCount val="9"/>
                <c:pt idx="0">
                  <c:v>Adult fell asleep while bottle feeding infant</c:v>
                </c:pt>
                <c:pt idx="1">
                  <c:v>Alcohol-impaired adult sleeping with infant</c:v>
                </c:pt>
                <c:pt idx="2">
                  <c:v>Adult fell asleep while breast feeding infant</c:v>
                </c:pt>
                <c:pt idx="3">
                  <c:v>Drug-impaired adult sleeping with infant</c:v>
                </c:pt>
                <c:pt idx="4">
                  <c:v>Infant sleeping with obese adult</c:v>
                </c:pt>
                <c:pt idx="5">
                  <c:v>Infant found not sleeping on back</c:v>
                </c:pt>
                <c:pt idx="6">
                  <c:v>Infant sleeping with other people</c:v>
                </c:pt>
                <c:pt idx="7">
                  <c:v>Infant found not sleeping in crib or bassinet</c:v>
                </c:pt>
                <c:pt idx="8">
                  <c:v>Unsafe bedding or toys in sleeping area</c:v>
                </c:pt>
              </c:strCache>
            </c:strRef>
          </c:cat>
          <c:val>
            <c:numRef>
              <c:f>Sheet4!$J$15:$J$23</c:f>
              <c:numCache>
                <c:formatCode>0%</c:formatCode>
                <c:ptCount val="9"/>
                <c:pt idx="0">
                  <c:v>1.9817073170731708E-2</c:v>
                </c:pt>
                <c:pt idx="1">
                  <c:v>2.7439024390243906E-2</c:v>
                </c:pt>
                <c:pt idx="2">
                  <c:v>2.8963414634146343E-2</c:v>
                </c:pt>
                <c:pt idx="3">
                  <c:v>7.926829268292683E-2</c:v>
                </c:pt>
                <c:pt idx="4">
                  <c:v>0.12957317073170732</c:v>
                </c:pt>
                <c:pt idx="5">
                  <c:v>0.49695121951219512</c:v>
                </c:pt>
                <c:pt idx="6">
                  <c:v>0.57621951219512191</c:v>
                </c:pt>
                <c:pt idx="7">
                  <c:v>0.74237804878048796</c:v>
                </c:pt>
                <c:pt idx="8">
                  <c:v>0.86280487804878048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F3-4024-9A34-50D316C886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axId val="748444464"/>
        <c:axId val="748441840"/>
      </c:barChart>
      <c:catAx>
        <c:axId val="7484444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748441840"/>
        <c:crosses val="autoZero"/>
        <c:auto val="1"/>
        <c:lblAlgn val="ctr"/>
        <c:lblOffset val="100"/>
        <c:noMultiLvlLbl val="0"/>
      </c:catAx>
      <c:valAx>
        <c:axId val="7484418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748444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Sheet4!$B$25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E87722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E87722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Sheet4!$A$26:$A$34</c:f>
              <c:strCache>
                <c:ptCount val="9"/>
                <c:pt idx="0">
                  <c:v>Adult fell asleep while bottle feeding infant</c:v>
                </c:pt>
                <c:pt idx="1">
                  <c:v>Alcohol-impaired adult sleeping with infant</c:v>
                </c:pt>
                <c:pt idx="2">
                  <c:v>Adult fell asleep while breast feeding infant</c:v>
                </c:pt>
                <c:pt idx="3">
                  <c:v>Drug-impaired adult sleeping with infant</c:v>
                </c:pt>
                <c:pt idx="4">
                  <c:v>Infant sleeping with obese adult</c:v>
                </c:pt>
                <c:pt idx="5">
                  <c:v>Infant found not sleeping on back</c:v>
                </c:pt>
                <c:pt idx="6">
                  <c:v>Infant sleeping with other people</c:v>
                </c:pt>
                <c:pt idx="7">
                  <c:v>Infant found not sleeping in crib or bassinet</c:v>
                </c:pt>
                <c:pt idx="8">
                  <c:v>Unsafe bedding or toys in sleeping area</c:v>
                </c:pt>
              </c:strCache>
            </c:strRef>
          </c:cat>
          <c:val>
            <c:numRef>
              <c:f>Sheet4!$B$26:$B$34</c:f>
              <c:numCache>
                <c:formatCode>0%</c:formatCode>
                <c:ptCount val="9"/>
                <c:pt idx="0">
                  <c:v>3.3505154639175257E-2</c:v>
                </c:pt>
                <c:pt idx="1">
                  <c:v>3.608247422680412E-2</c:v>
                </c:pt>
                <c:pt idx="2">
                  <c:v>3.608247422680412E-2</c:v>
                </c:pt>
                <c:pt idx="3">
                  <c:v>0.1134020618556701</c:v>
                </c:pt>
                <c:pt idx="4">
                  <c:v>0.11597938144329896</c:v>
                </c:pt>
                <c:pt idx="5">
                  <c:v>0.50257731958762886</c:v>
                </c:pt>
                <c:pt idx="6">
                  <c:v>0.52577319587628868</c:v>
                </c:pt>
                <c:pt idx="7">
                  <c:v>0.72422680412371132</c:v>
                </c:pt>
                <c:pt idx="8">
                  <c:v>0.86340206185567014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F2-48F1-B193-E32F49135B80}"/>
            </c:ext>
          </c:extLst>
        </c:ser>
        <c:ser>
          <c:idx val="1"/>
          <c:order val="1"/>
          <c:tx>
            <c:strRef>
              <c:f>Sheet4!$C$25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739F4B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739F4B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Sheet4!$A$26:$A$34</c:f>
              <c:strCache>
                <c:ptCount val="9"/>
                <c:pt idx="0">
                  <c:v>Adult fell asleep while bottle feeding infant</c:v>
                </c:pt>
                <c:pt idx="1">
                  <c:v>Alcohol-impaired adult sleeping with infant</c:v>
                </c:pt>
                <c:pt idx="2">
                  <c:v>Adult fell asleep while breast feeding infant</c:v>
                </c:pt>
                <c:pt idx="3">
                  <c:v>Drug-impaired adult sleeping with infant</c:v>
                </c:pt>
                <c:pt idx="4">
                  <c:v>Infant sleeping with obese adult</c:v>
                </c:pt>
                <c:pt idx="5">
                  <c:v>Infant found not sleeping on back</c:v>
                </c:pt>
                <c:pt idx="6">
                  <c:v>Infant sleeping with other people</c:v>
                </c:pt>
                <c:pt idx="7">
                  <c:v>Infant found not sleeping in crib or bassinet</c:v>
                </c:pt>
                <c:pt idx="8">
                  <c:v>Unsafe bedding or toys in sleeping area</c:v>
                </c:pt>
              </c:strCache>
            </c:strRef>
          </c:cat>
          <c:val>
            <c:numRef>
              <c:f>Sheet4!$C$26:$C$34</c:f>
              <c:numCache>
                <c:formatCode>0%</c:formatCode>
                <c:ptCount val="9"/>
                <c:pt idx="0">
                  <c:v>0</c:v>
                </c:pt>
                <c:pt idx="1">
                  <c:v>8.3333333333333332E-3</c:v>
                </c:pt>
                <c:pt idx="2">
                  <c:v>1.6666666666666666E-2</c:v>
                </c:pt>
                <c:pt idx="3">
                  <c:v>2.9166666666666664E-2</c:v>
                </c:pt>
                <c:pt idx="4">
                  <c:v>0.13750000000000001</c:v>
                </c:pt>
                <c:pt idx="5">
                  <c:v>0.49166666666666664</c:v>
                </c:pt>
                <c:pt idx="6">
                  <c:v>0.66249999999999998</c:v>
                </c:pt>
                <c:pt idx="7">
                  <c:v>0.78333333333333333</c:v>
                </c:pt>
                <c:pt idx="8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F2-48F1-B193-E32F49135B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711659304"/>
        <c:axId val="711659632"/>
      </c:barChart>
      <c:catAx>
        <c:axId val="7116593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711659632"/>
        <c:crosses val="autoZero"/>
        <c:auto val="1"/>
        <c:lblAlgn val="ctr"/>
        <c:lblOffset val="100"/>
        <c:noMultiLvlLbl val="0"/>
      </c:catAx>
      <c:valAx>
        <c:axId val="711659632"/>
        <c:scaling>
          <c:orientation val="minMax"/>
          <c:max val="1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7116593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1F497D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c:spPr>
          <c:dPt>
            <c:idx val="0"/>
            <c:bubble3D val="0"/>
            <c:spPr>
              <a:solidFill>
                <a:srgbClr val="BFC0DF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8DA-4AF4-B7CD-C8656BF52C27}"/>
              </c:ext>
            </c:extLst>
          </c:dPt>
          <c:dPt>
            <c:idx val="1"/>
            <c:bubble3D val="0"/>
            <c:spPr>
              <a:solidFill>
                <a:srgbClr val="1F497D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8DA-4AF4-B7CD-C8656BF52C27}"/>
              </c:ext>
            </c:extLst>
          </c:dPt>
          <c:dLbls>
            <c:dLbl>
              <c:idx val="0"/>
              <c:layout>
                <c:manualLayout>
                  <c:x val="2.0057030719435377E-3"/>
                  <c:y val="-0.5049202824609051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defRPr>
                    </a:pPr>
                    <a:fld id="{38D8E91C-7067-4F8D-8FEC-7D1165CD4F88}" type="VALUE">
                      <a:rPr lang="en-US" sz="180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pPr>
                        <a:defRPr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[VALUE]</a:t>
                    </a:fld>
                    <a:r>
                      <a: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8DA-4AF4-B7CD-C8656BF52C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val>
            <c:numRef>
              <c:f>Sheet5!$B$2:$B$3</c:f>
              <c:numCache>
                <c:formatCode>General</c:formatCode>
                <c:ptCount val="2"/>
                <c:pt idx="0">
                  <c:v>93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DA-4AF4-B7CD-C8656BF52C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dPt>
            <c:idx val="0"/>
            <c:bubble3D val="0"/>
            <c:spPr>
              <a:solidFill>
                <a:srgbClr val="BFC0DF"/>
              </a:solidFill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ED4-4FE6-B635-D46D70606033}"/>
              </c:ext>
            </c:extLst>
          </c:dPt>
          <c:dPt>
            <c:idx val="1"/>
            <c:bubble3D val="0"/>
            <c:spPr>
              <a:solidFill>
                <a:srgbClr val="1F497D"/>
              </a:solidFill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ED4-4FE6-B635-D46D70606033}"/>
              </c:ext>
            </c:extLst>
          </c:dPt>
          <c:dLbls>
            <c:dLbl>
              <c:idx val="0"/>
              <c:layout>
                <c:manualLayout>
                  <c:x val="-0.23884611215633444"/>
                  <c:y val="-0.13878305534388846"/>
                </c:manualLayout>
              </c:layout>
              <c:tx>
                <c:rich>
                  <a:bodyPr/>
                  <a:lstStyle/>
                  <a:p>
                    <a:fld id="{3058891F-89E6-400D-94B7-F4321C09C2EB}" type="VALUE">
                      <a:rPr lang="en-US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pPr/>
                      <a:t>[VALUE]</a:t>
                    </a:fld>
                    <a:r>
                      <a: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ED4-4FE6-B635-D46D706060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val>
            <c:numRef>
              <c:f>Sheet5!$D$2:$D$3</c:f>
              <c:numCache>
                <c:formatCode>General</c:formatCode>
                <c:ptCount val="2"/>
                <c:pt idx="0">
                  <c:v>54</c:v>
                </c:pt>
                <c:pt idx="1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ED4-4FE6-B635-D46D706060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Sheet1!$A$18</c:f>
              <c:strCache>
                <c:ptCount val="1"/>
                <c:pt idx="0">
                  <c:v>Non-Hispanic White</c:v>
                </c:pt>
              </c:strCache>
            </c:strRef>
          </c:tx>
          <c:spPr>
            <a:solidFill>
              <a:srgbClr val="BFC0DF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Sheet1!$B$17:$D$17</c:f>
              <c:strCache>
                <c:ptCount val="3"/>
                <c:pt idx="0">
                  <c:v>Twin or Larger Mattress</c:v>
                </c:pt>
                <c:pt idx="1">
                  <c:v>Couch, Sofa, or Armchair</c:v>
                </c:pt>
                <c:pt idx="2">
                  <c:v>Car Seat or Swing</c:v>
                </c:pt>
              </c:strCache>
            </c:strRef>
          </c:cat>
          <c:val>
            <c:numRef>
              <c:f>Sheet1!$B$18:$D$18</c:f>
              <c:numCache>
                <c:formatCode>0%</c:formatCode>
                <c:ptCount val="3"/>
                <c:pt idx="0">
                  <c:v>0.26671800000000001</c:v>
                </c:pt>
                <c:pt idx="1">
                  <c:v>9.3344999999999997E-2</c:v>
                </c:pt>
                <c:pt idx="2">
                  <c:v>0.45047300000000001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AD-47BA-A356-DBBCE8D725B6}"/>
            </c:ext>
          </c:extLst>
        </c:ser>
        <c:ser>
          <c:idx val="1"/>
          <c:order val="1"/>
          <c:tx>
            <c:strRef>
              <c:f>Sheet1!$A$19</c:f>
              <c:strCache>
                <c:ptCount val="1"/>
                <c:pt idx="0">
                  <c:v>Non-Hispanic Black</c:v>
                </c:pt>
              </c:strCache>
            </c:strRef>
          </c:tx>
          <c:spPr>
            <a:solidFill>
              <a:srgbClr val="E4E799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Sheet1!$B$17:$D$17</c:f>
              <c:strCache>
                <c:ptCount val="3"/>
                <c:pt idx="0">
                  <c:v>Twin or Larger Mattress</c:v>
                </c:pt>
                <c:pt idx="1">
                  <c:v>Couch, Sofa, or Armchair</c:v>
                </c:pt>
                <c:pt idx="2">
                  <c:v>Car Seat or Swing</c:v>
                </c:pt>
              </c:strCache>
            </c:strRef>
          </c:cat>
          <c:val>
            <c:numRef>
              <c:f>Sheet1!$B$19:$D$19</c:f>
              <c:numCache>
                <c:formatCode>0%</c:formatCode>
                <c:ptCount val="3"/>
                <c:pt idx="0">
                  <c:v>0.502336</c:v>
                </c:pt>
                <c:pt idx="1">
                  <c:v>0.164548</c:v>
                </c:pt>
                <c:pt idx="2">
                  <c:v>0.34326000000000001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AD-47BA-A356-DBBCE8D725B6}"/>
            </c:ext>
          </c:extLst>
        </c:ser>
        <c:ser>
          <c:idx val="2"/>
          <c:order val="2"/>
          <c:tx>
            <c:strRef>
              <c:f>Sheet1!$A$20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rgbClr val="F6C9A7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Sheet1!$B$17:$D$17</c:f>
              <c:strCache>
                <c:ptCount val="3"/>
                <c:pt idx="0">
                  <c:v>Twin or Larger Mattress</c:v>
                </c:pt>
                <c:pt idx="1">
                  <c:v>Couch, Sofa, or Armchair</c:v>
                </c:pt>
                <c:pt idx="2">
                  <c:v>Car Seat or Swing</c:v>
                </c:pt>
              </c:strCache>
            </c:strRef>
          </c:cat>
          <c:val>
            <c:numRef>
              <c:f>Sheet1!$B$20:$D$20</c:f>
              <c:numCache>
                <c:formatCode>0%</c:formatCode>
                <c:ptCount val="3"/>
                <c:pt idx="0">
                  <c:v>0.60853299999999999</c:v>
                </c:pt>
                <c:pt idx="1">
                  <c:v>0.14194399999999999</c:v>
                </c:pt>
                <c:pt idx="2">
                  <c:v>0.447793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AD-47BA-A356-DBBCE8D725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47909992"/>
        <c:axId val="547910648"/>
      </c:barChart>
      <c:catAx>
        <c:axId val="547909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7910648"/>
        <c:crosses val="autoZero"/>
        <c:auto val="1"/>
        <c:lblAlgn val="ctr"/>
        <c:lblOffset val="100"/>
        <c:noMultiLvlLbl val="0"/>
      </c:catAx>
      <c:valAx>
        <c:axId val="547910648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790999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3026575656535679"/>
          <c:y val="3.5947721668396292E-2"/>
          <c:w val="0.41652473974244825"/>
          <c:h val="0.9281045566632074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AEC5E8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42E2AD6-420C-4417-AFD4-C7E02908D97C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A4D-4DE6-8161-4A4E2A501FA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6A317B1-6C1A-48FA-B3EF-5C813CABF2C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A4D-4DE6-8161-4A4E2A501FA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E927162-FA30-4A49-92D6-449DCD5142B5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A4D-4DE6-8161-4A4E2A501FA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E6B55C9-A249-4BDA-8C00-075734C8FD4C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A4D-4DE6-8161-4A4E2A501F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Sheet6!$B$7:$B$10</c:f>
              <c:strCache>
                <c:ptCount val="4"/>
                <c:pt idx="0">
                  <c:v>On their back</c:v>
                </c:pt>
                <c:pt idx="1">
                  <c:v>Without soft bedding or toys</c:v>
                </c:pt>
                <c:pt idx="2">
                  <c:v>Only in a crib, bassinet, or pack n' play</c:v>
                </c:pt>
                <c:pt idx="3">
                  <c:v>Alone on a separate sleep surface</c:v>
                </c:pt>
              </c:strCache>
            </c:strRef>
          </c:cat>
          <c:val>
            <c:numRef>
              <c:f>Sheet6!$C$7:$C$10</c:f>
              <c:numCache>
                <c:formatCode>General</c:formatCode>
                <c:ptCount val="4"/>
                <c:pt idx="0">
                  <c:v>52</c:v>
                </c:pt>
                <c:pt idx="1">
                  <c:v>55</c:v>
                </c:pt>
                <c:pt idx="2">
                  <c:v>60</c:v>
                </c:pt>
                <c:pt idx="3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4D-4DE6-8161-4A4E2A501F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52048520"/>
        <c:axId val="652043600"/>
      </c:barChart>
      <c:catAx>
        <c:axId val="6520485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2043600"/>
        <c:crosses val="autoZero"/>
        <c:auto val="1"/>
        <c:lblAlgn val="ctr"/>
        <c:lblOffset val="100"/>
        <c:noMultiLvlLbl val="0"/>
      </c:catAx>
      <c:valAx>
        <c:axId val="652043600"/>
        <c:scaling>
          <c:orientation val="minMax"/>
          <c:max val="75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652048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Sheet1!$A$23</c:f>
              <c:strCache>
                <c:ptCount val="1"/>
                <c:pt idx="0">
                  <c:v>Non-Hispanic White</c:v>
                </c:pt>
              </c:strCache>
            </c:strRef>
          </c:tx>
          <c:spPr>
            <a:solidFill>
              <a:srgbClr val="BFC0DF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Sheet1!$B$22:$D$22</c:f>
              <c:strCache>
                <c:ptCount val="3"/>
                <c:pt idx="0">
                  <c:v>With a Blanket</c:v>
                </c:pt>
                <c:pt idx="1">
                  <c:v>With Toys, Cushions, or Pillows</c:v>
                </c:pt>
                <c:pt idx="2">
                  <c:v>In a Sleep Sack</c:v>
                </c:pt>
              </c:strCache>
            </c:strRef>
          </c:cat>
          <c:val>
            <c:numRef>
              <c:f>Sheet1!$B$23:$D$23</c:f>
              <c:numCache>
                <c:formatCode>0%</c:formatCode>
                <c:ptCount val="3"/>
                <c:pt idx="0">
                  <c:v>0.434724</c:v>
                </c:pt>
                <c:pt idx="1">
                  <c:v>8.3073999999999995E-2</c:v>
                </c:pt>
                <c:pt idx="2">
                  <c:v>0.36656899999999998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BF-4A68-995D-467AC0596549}"/>
            </c:ext>
          </c:extLst>
        </c:ser>
        <c:ser>
          <c:idx val="1"/>
          <c:order val="1"/>
          <c:tx>
            <c:strRef>
              <c:f>Sheet1!$A$24</c:f>
              <c:strCache>
                <c:ptCount val="1"/>
                <c:pt idx="0">
                  <c:v>Non-Hispanic Black</c:v>
                </c:pt>
              </c:strCache>
            </c:strRef>
          </c:tx>
          <c:spPr>
            <a:solidFill>
              <a:srgbClr val="E4E799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Sheet1!$B$22:$D$22</c:f>
              <c:strCache>
                <c:ptCount val="3"/>
                <c:pt idx="0">
                  <c:v>With a Blanket</c:v>
                </c:pt>
                <c:pt idx="1">
                  <c:v>With Toys, Cushions, or Pillows</c:v>
                </c:pt>
                <c:pt idx="2">
                  <c:v>In a Sleep Sack</c:v>
                </c:pt>
              </c:strCache>
            </c:strRef>
          </c:cat>
          <c:val>
            <c:numRef>
              <c:f>Sheet1!$B$24:$D$24</c:f>
              <c:numCache>
                <c:formatCode>0%</c:formatCode>
                <c:ptCount val="3"/>
                <c:pt idx="0">
                  <c:v>0.58388800000000007</c:v>
                </c:pt>
                <c:pt idx="1">
                  <c:v>0.104209</c:v>
                </c:pt>
                <c:pt idx="2">
                  <c:v>0.201039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BF-4A68-995D-467AC0596549}"/>
            </c:ext>
          </c:extLst>
        </c:ser>
        <c:ser>
          <c:idx val="2"/>
          <c:order val="2"/>
          <c:tx>
            <c:strRef>
              <c:f>Sheet1!$A$25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rgbClr val="F6C9A7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Sheet1!$B$22:$D$22</c:f>
              <c:strCache>
                <c:ptCount val="3"/>
                <c:pt idx="0">
                  <c:v>With a Blanket</c:v>
                </c:pt>
                <c:pt idx="1">
                  <c:v>With Toys, Cushions, or Pillows</c:v>
                </c:pt>
                <c:pt idx="2">
                  <c:v>In a Sleep Sack</c:v>
                </c:pt>
              </c:strCache>
            </c:strRef>
          </c:cat>
          <c:val>
            <c:numRef>
              <c:f>Sheet1!$B$25:$D$25</c:f>
              <c:numCache>
                <c:formatCode>0%</c:formatCode>
                <c:ptCount val="3"/>
                <c:pt idx="0">
                  <c:v>0.41623199999999999</c:v>
                </c:pt>
                <c:pt idx="1">
                  <c:v>0.11058899999999999</c:v>
                </c:pt>
                <c:pt idx="2">
                  <c:v>0.19425599999999998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BF-4A68-995D-467AC05965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46542032"/>
        <c:axId val="546543672"/>
      </c:barChart>
      <c:catAx>
        <c:axId val="546542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6543672"/>
        <c:crosses val="autoZero"/>
        <c:auto val="1"/>
        <c:lblAlgn val="ctr"/>
        <c:lblOffset val="100"/>
        <c:noMultiLvlLbl val="0"/>
      </c:catAx>
      <c:valAx>
        <c:axId val="546543672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65420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Sheet1!$A$28</c:f>
              <c:strCache>
                <c:ptCount val="1"/>
                <c:pt idx="0">
                  <c:v>&lt;20</c:v>
                </c:pt>
              </c:strCache>
            </c:strRef>
          </c:tx>
          <c:spPr>
            <a:solidFill>
              <a:srgbClr val="F0E5BF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5961BBFF-20CE-4EF8-B03D-9FB7749530C9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0CD-4F00-B5D7-8C13F5AC52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Sheet1!$B$27:$D$27</c:f>
              <c:strCache>
                <c:ptCount val="3"/>
                <c:pt idx="0">
                  <c:v>Baby Most Often Laid on Back to Sleep</c:v>
                </c:pt>
                <c:pt idx="1">
                  <c:v>Baby Always Sleeps Alone</c:v>
                </c:pt>
                <c:pt idx="2">
                  <c:v>Baby Roomshares with Mom</c:v>
                </c:pt>
              </c:strCache>
            </c:strRef>
          </c:cat>
          <c:val>
            <c:numRef>
              <c:f>Sheet1!$B$28:$D$28</c:f>
              <c:numCache>
                <c:formatCode>0%</c:formatCode>
                <c:ptCount val="3"/>
                <c:pt idx="0">
                  <c:v>0.76011099999999998</c:v>
                </c:pt>
                <c:pt idx="1">
                  <c:v>0.44396299999999994</c:v>
                </c:pt>
                <c:pt idx="2">
                  <c:v>0.91640299999999997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D9-4511-A146-25C8C660517C}"/>
            </c:ext>
          </c:extLst>
        </c:ser>
        <c:ser>
          <c:idx val="1"/>
          <c:order val="1"/>
          <c:tx>
            <c:strRef>
              <c:f>Sheet1!$A$29</c:f>
              <c:strCache>
                <c:ptCount val="1"/>
                <c:pt idx="0">
                  <c:v>20-24</c:v>
                </c:pt>
              </c:strCache>
            </c:strRef>
          </c:tx>
          <c:spPr>
            <a:solidFill>
              <a:srgbClr val="EFC9CB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C316E77-DF1E-480D-883C-EF0349351F02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0CD-4F00-B5D7-8C13F5AC52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Sheet1!$B$27:$D$27</c:f>
              <c:strCache>
                <c:ptCount val="3"/>
                <c:pt idx="0">
                  <c:v>Baby Most Often Laid on Back to Sleep</c:v>
                </c:pt>
                <c:pt idx="1">
                  <c:v>Baby Always Sleeps Alone</c:v>
                </c:pt>
                <c:pt idx="2">
                  <c:v>Baby Roomshares with Mom</c:v>
                </c:pt>
              </c:strCache>
            </c:strRef>
          </c:cat>
          <c:val>
            <c:numRef>
              <c:f>Sheet1!$B$29:$D$29</c:f>
              <c:numCache>
                <c:formatCode>0%</c:formatCode>
                <c:ptCount val="3"/>
                <c:pt idx="0">
                  <c:v>0.81328699999999998</c:v>
                </c:pt>
                <c:pt idx="1">
                  <c:v>0.54242899999999994</c:v>
                </c:pt>
                <c:pt idx="2">
                  <c:v>0.85240399999999994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D9-4511-A146-25C8C660517C}"/>
            </c:ext>
          </c:extLst>
        </c:ser>
        <c:ser>
          <c:idx val="2"/>
          <c:order val="2"/>
          <c:tx>
            <c:strRef>
              <c:f>Sheet1!$A$30</c:f>
              <c:strCache>
                <c:ptCount val="1"/>
                <c:pt idx="0">
                  <c:v>25-34</c:v>
                </c:pt>
              </c:strCache>
            </c:strRef>
          </c:tx>
          <c:spPr>
            <a:solidFill>
              <a:srgbClr val="F1AD7A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3888888888888889E-3"/>
                  <c:y val="1.1155734047300287E-2"/>
                </c:manualLayout>
              </c:layout>
              <c:tx>
                <c:rich>
                  <a:bodyPr/>
                  <a:lstStyle/>
                  <a:p>
                    <a:fld id="{DF479943-3B04-47A9-A568-08CD3D6FB4DA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0CD-4F00-B5D7-8C13F5AC52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Sheet1!$B$27:$D$27</c:f>
              <c:strCache>
                <c:ptCount val="3"/>
                <c:pt idx="0">
                  <c:v>Baby Most Often Laid on Back to Sleep</c:v>
                </c:pt>
                <c:pt idx="1">
                  <c:v>Baby Always Sleeps Alone</c:v>
                </c:pt>
                <c:pt idx="2">
                  <c:v>Baby Roomshares with Mom</c:v>
                </c:pt>
              </c:strCache>
            </c:strRef>
          </c:cat>
          <c:val>
            <c:numRef>
              <c:f>Sheet1!$B$30:$D$30</c:f>
              <c:numCache>
                <c:formatCode>0%</c:formatCode>
                <c:ptCount val="3"/>
                <c:pt idx="0">
                  <c:v>0.79673400000000005</c:v>
                </c:pt>
                <c:pt idx="1">
                  <c:v>0.62541599999999997</c:v>
                </c:pt>
                <c:pt idx="2">
                  <c:v>0.80599199999999993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D9-4511-A146-25C8C660517C}"/>
            </c:ext>
          </c:extLst>
        </c:ser>
        <c:ser>
          <c:idx val="3"/>
          <c:order val="3"/>
          <c:tx>
            <c:strRef>
              <c:f>Sheet1!$A$31</c:f>
              <c:strCache>
                <c:ptCount val="1"/>
                <c:pt idx="0">
                  <c:v>35+</c:v>
                </c:pt>
              </c:strCache>
            </c:strRef>
          </c:tx>
          <c:spPr>
            <a:solidFill>
              <a:srgbClr val="FF6F66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4.1666666666666666E-3"/>
                  <c:y val="1.6733601070950444E-2"/>
                </c:manualLayout>
              </c:layout>
              <c:tx>
                <c:rich>
                  <a:bodyPr/>
                  <a:lstStyle/>
                  <a:p>
                    <a:fld id="{8E23C43C-8D4A-4B95-93A4-6A8C9C44A50D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0CD-4F00-B5D7-8C13F5AC52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Sheet1!$B$27:$D$27</c:f>
              <c:strCache>
                <c:ptCount val="3"/>
                <c:pt idx="0">
                  <c:v>Baby Most Often Laid on Back to Sleep</c:v>
                </c:pt>
                <c:pt idx="1">
                  <c:v>Baby Always Sleeps Alone</c:v>
                </c:pt>
                <c:pt idx="2">
                  <c:v>Baby Roomshares with Mom</c:v>
                </c:pt>
              </c:strCache>
            </c:strRef>
          </c:cat>
          <c:val>
            <c:numRef>
              <c:f>Sheet1!$B$31:$D$31</c:f>
              <c:numCache>
                <c:formatCode>0%</c:formatCode>
                <c:ptCount val="3"/>
                <c:pt idx="0">
                  <c:v>0.80439899999999998</c:v>
                </c:pt>
                <c:pt idx="1">
                  <c:v>0.56079099999999993</c:v>
                </c:pt>
                <c:pt idx="2">
                  <c:v>0.786165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D9-4511-A146-25C8C66051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27029256"/>
        <c:axId val="627031552"/>
      </c:barChart>
      <c:catAx>
        <c:axId val="627029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627031552"/>
        <c:crosses val="autoZero"/>
        <c:auto val="1"/>
        <c:lblAlgn val="ctr"/>
        <c:lblOffset val="100"/>
        <c:noMultiLvlLbl val="0"/>
      </c:catAx>
      <c:valAx>
        <c:axId val="627031552"/>
        <c:scaling>
          <c:orientation val="minMax"/>
          <c:max val="1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62702925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Sheet1!$A$34</c:f>
              <c:strCache>
                <c:ptCount val="1"/>
                <c:pt idx="0">
                  <c:v>&lt;20</c:v>
                </c:pt>
              </c:strCache>
            </c:strRef>
          </c:tx>
          <c:spPr>
            <a:solidFill>
              <a:srgbClr val="F0E5BF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-5.5555555555556061E-3"/>
                  <c:y val="1.4749262536873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54-4A09-B4F0-1C42BB2F13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Sheet1!$B$33:$D$33</c:f>
              <c:strCache>
                <c:ptCount val="3"/>
                <c:pt idx="0">
                  <c:v>Twin or Larger Mattress</c:v>
                </c:pt>
                <c:pt idx="1">
                  <c:v>Couch, Sofa, or Armchair</c:v>
                </c:pt>
                <c:pt idx="2">
                  <c:v>Car Seat or Swing</c:v>
                </c:pt>
              </c:strCache>
            </c:strRef>
          </c:cat>
          <c:val>
            <c:numRef>
              <c:f>Sheet1!$B$34:$D$34</c:f>
              <c:numCache>
                <c:formatCode>0%</c:formatCode>
                <c:ptCount val="3"/>
                <c:pt idx="0">
                  <c:v>0.53623100000000001</c:v>
                </c:pt>
                <c:pt idx="1">
                  <c:v>9.7886000000000001E-2</c:v>
                </c:pt>
                <c:pt idx="2">
                  <c:v>0.45782600000000001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FD-47D0-98DC-5BE0F7CA6939}"/>
            </c:ext>
          </c:extLst>
        </c:ser>
        <c:ser>
          <c:idx val="1"/>
          <c:order val="1"/>
          <c:tx>
            <c:strRef>
              <c:f>Sheet1!$A$35</c:f>
              <c:strCache>
                <c:ptCount val="1"/>
                <c:pt idx="0">
                  <c:v>20-24</c:v>
                </c:pt>
              </c:strCache>
            </c:strRef>
          </c:tx>
          <c:spPr>
            <a:solidFill>
              <a:srgbClr val="EFC9CB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1.2291052114060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54-4A09-B4F0-1C42BB2F13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Sheet1!$B$33:$D$33</c:f>
              <c:strCache>
                <c:ptCount val="3"/>
                <c:pt idx="0">
                  <c:v>Twin or Larger Mattress</c:v>
                </c:pt>
                <c:pt idx="1">
                  <c:v>Couch, Sofa, or Armchair</c:v>
                </c:pt>
                <c:pt idx="2">
                  <c:v>Car Seat or Swing</c:v>
                </c:pt>
              </c:strCache>
            </c:strRef>
          </c:cat>
          <c:val>
            <c:numRef>
              <c:f>Sheet1!$B$35:$D$35</c:f>
              <c:numCache>
                <c:formatCode>0%</c:formatCode>
                <c:ptCount val="3"/>
                <c:pt idx="0">
                  <c:v>0.398789</c:v>
                </c:pt>
                <c:pt idx="1">
                  <c:v>0.11403600000000001</c:v>
                </c:pt>
                <c:pt idx="2">
                  <c:v>0.43888899999999997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FD-47D0-98DC-5BE0F7CA6939}"/>
            </c:ext>
          </c:extLst>
        </c:ser>
        <c:ser>
          <c:idx val="2"/>
          <c:order val="2"/>
          <c:tx>
            <c:strRef>
              <c:f>Sheet1!$A$36</c:f>
              <c:strCache>
                <c:ptCount val="1"/>
                <c:pt idx="0">
                  <c:v>25-34</c:v>
                </c:pt>
              </c:strCache>
            </c:strRef>
          </c:tx>
          <c:spPr>
            <a:solidFill>
              <a:srgbClr val="F1AD7A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2.7777777777777779E-3"/>
                  <c:y val="9.83284169124877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54-4A09-B4F0-1C42BB2F13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Sheet1!$B$33:$D$33</c:f>
              <c:strCache>
                <c:ptCount val="3"/>
                <c:pt idx="0">
                  <c:v>Twin or Larger Mattress</c:v>
                </c:pt>
                <c:pt idx="1">
                  <c:v>Couch, Sofa, or Armchair</c:v>
                </c:pt>
                <c:pt idx="2">
                  <c:v>Car Seat or Swing</c:v>
                </c:pt>
              </c:strCache>
            </c:strRef>
          </c:cat>
          <c:val>
            <c:numRef>
              <c:f>Sheet1!$B$36:$D$36</c:f>
              <c:numCache>
                <c:formatCode>0%</c:formatCode>
                <c:ptCount val="3"/>
                <c:pt idx="0">
                  <c:v>0.31078800000000001</c:v>
                </c:pt>
                <c:pt idx="1">
                  <c:v>0.111155</c:v>
                </c:pt>
                <c:pt idx="2">
                  <c:v>0.44561000000000001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FD-47D0-98DC-5BE0F7CA6939}"/>
            </c:ext>
          </c:extLst>
        </c:ser>
        <c:ser>
          <c:idx val="3"/>
          <c:order val="3"/>
          <c:tx>
            <c:strRef>
              <c:f>Sheet1!$A$37</c:f>
              <c:strCache>
                <c:ptCount val="1"/>
                <c:pt idx="0">
                  <c:v>35+</c:v>
                </c:pt>
              </c:strCache>
            </c:strRef>
          </c:tx>
          <c:spPr>
            <a:solidFill>
              <a:srgbClr val="FF6F66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Sheet1!$B$33:$D$33</c:f>
              <c:strCache>
                <c:ptCount val="3"/>
                <c:pt idx="0">
                  <c:v>Twin or Larger Mattress</c:v>
                </c:pt>
                <c:pt idx="1">
                  <c:v>Couch, Sofa, or Armchair</c:v>
                </c:pt>
                <c:pt idx="2">
                  <c:v>Car Seat or Swing</c:v>
                </c:pt>
              </c:strCache>
            </c:strRef>
          </c:cat>
          <c:val>
            <c:numRef>
              <c:f>Sheet1!$B$37:$D$37</c:f>
              <c:numCache>
                <c:formatCode>0%</c:formatCode>
                <c:ptCount val="3"/>
                <c:pt idx="0">
                  <c:v>0.35489899999999996</c:v>
                </c:pt>
                <c:pt idx="1">
                  <c:v>0.11750400000000001</c:v>
                </c:pt>
                <c:pt idx="2">
                  <c:v>0.39165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FD-47D0-98DC-5BE0F7CA69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02875000"/>
        <c:axId val="702877952"/>
      </c:barChart>
      <c:catAx>
        <c:axId val="702875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702877952"/>
        <c:crosses val="autoZero"/>
        <c:auto val="1"/>
        <c:lblAlgn val="ctr"/>
        <c:lblOffset val="100"/>
        <c:noMultiLvlLbl val="0"/>
      </c:catAx>
      <c:valAx>
        <c:axId val="702877952"/>
        <c:scaling>
          <c:orientation val="minMax"/>
          <c:max val="1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70287500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062609361329831"/>
          <c:y val="0.94044820724843026"/>
          <c:w val="0.3387477034120735"/>
          <c:h val="4.48025302146966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Sheet1!$A$40</c:f>
              <c:strCache>
                <c:ptCount val="1"/>
                <c:pt idx="0">
                  <c:v>&lt;20</c:v>
                </c:pt>
              </c:strCache>
            </c:strRef>
          </c:tx>
          <c:spPr>
            <a:solidFill>
              <a:srgbClr val="F0E5BF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Sheet1!$B$39:$D$39</c:f>
              <c:strCache>
                <c:ptCount val="3"/>
                <c:pt idx="0">
                  <c:v>With a Blanket</c:v>
                </c:pt>
                <c:pt idx="1">
                  <c:v>With Toys, Cushions, or Pillows</c:v>
                </c:pt>
                <c:pt idx="2">
                  <c:v>In a Sleep Sack</c:v>
                </c:pt>
              </c:strCache>
            </c:strRef>
          </c:cat>
          <c:val>
            <c:numRef>
              <c:f>Sheet1!$B$40:$D$40</c:f>
              <c:numCache>
                <c:formatCode>0%</c:formatCode>
                <c:ptCount val="3"/>
                <c:pt idx="0">
                  <c:v>0.63490999999999997</c:v>
                </c:pt>
                <c:pt idx="1">
                  <c:v>0.17346300000000001</c:v>
                </c:pt>
                <c:pt idx="2">
                  <c:v>0.18044499999999999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9F-4F8F-B243-B7725563186B}"/>
            </c:ext>
          </c:extLst>
        </c:ser>
        <c:ser>
          <c:idx val="1"/>
          <c:order val="1"/>
          <c:tx>
            <c:strRef>
              <c:f>Sheet1!$A$41</c:f>
              <c:strCache>
                <c:ptCount val="1"/>
                <c:pt idx="0">
                  <c:v>20-24</c:v>
                </c:pt>
              </c:strCache>
            </c:strRef>
          </c:tx>
          <c:spPr>
            <a:solidFill>
              <a:srgbClr val="EFC9CB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Sheet1!$B$39:$D$39</c:f>
              <c:strCache>
                <c:ptCount val="3"/>
                <c:pt idx="0">
                  <c:v>With a Blanket</c:v>
                </c:pt>
                <c:pt idx="1">
                  <c:v>With Toys, Cushions, or Pillows</c:v>
                </c:pt>
                <c:pt idx="2">
                  <c:v>In a Sleep Sack</c:v>
                </c:pt>
              </c:strCache>
            </c:strRef>
          </c:cat>
          <c:val>
            <c:numRef>
              <c:f>Sheet1!$B$41:$D$41</c:f>
              <c:numCache>
                <c:formatCode>0%</c:formatCode>
                <c:ptCount val="3"/>
                <c:pt idx="0">
                  <c:v>0.57484000000000002</c:v>
                </c:pt>
                <c:pt idx="1">
                  <c:v>0.106139</c:v>
                </c:pt>
                <c:pt idx="2">
                  <c:v>0.19476299999999999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9F-4F8F-B243-B7725563186B}"/>
            </c:ext>
          </c:extLst>
        </c:ser>
        <c:ser>
          <c:idx val="2"/>
          <c:order val="2"/>
          <c:tx>
            <c:strRef>
              <c:f>Sheet1!$A$42</c:f>
              <c:strCache>
                <c:ptCount val="1"/>
                <c:pt idx="0">
                  <c:v>25-34</c:v>
                </c:pt>
              </c:strCache>
            </c:strRef>
          </c:tx>
          <c:spPr>
            <a:solidFill>
              <a:srgbClr val="F1AD7A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Sheet1!$B$39:$D$39</c:f>
              <c:strCache>
                <c:ptCount val="3"/>
                <c:pt idx="0">
                  <c:v>With a Blanket</c:v>
                </c:pt>
                <c:pt idx="1">
                  <c:v>With Toys, Cushions, or Pillows</c:v>
                </c:pt>
                <c:pt idx="2">
                  <c:v>In a Sleep Sack</c:v>
                </c:pt>
              </c:strCache>
            </c:strRef>
          </c:cat>
          <c:val>
            <c:numRef>
              <c:f>Sheet1!$B$42:$D$42</c:f>
              <c:numCache>
                <c:formatCode>0%</c:formatCode>
                <c:ptCount val="3"/>
                <c:pt idx="0">
                  <c:v>0.434452</c:v>
                </c:pt>
                <c:pt idx="1">
                  <c:v>7.3139999999999997E-2</c:v>
                </c:pt>
                <c:pt idx="2">
                  <c:v>0.37731099999999995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9F-4F8F-B243-B7725563186B}"/>
            </c:ext>
          </c:extLst>
        </c:ser>
        <c:ser>
          <c:idx val="3"/>
          <c:order val="3"/>
          <c:tx>
            <c:strRef>
              <c:f>Sheet1!$A$43</c:f>
              <c:strCache>
                <c:ptCount val="1"/>
                <c:pt idx="0">
                  <c:v>35+</c:v>
                </c:pt>
              </c:strCache>
            </c:strRef>
          </c:tx>
          <c:spPr>
            <a:solidFill>
              <a:srgbClr val="FF6F66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Sheet1!$B$39:$D$39</c:f>
              <c:strCache>
                <c:ptCount val="3"/>
                <c:pt idx="0">
                  <c:v>With a Blanket</c:v>
                </c:pt>
                <c:pt idx="1">
                  <c:v>With Toys, Cushions, or Pillows</c:v>
                </c:pt>
                <c:pt idx="2">
                  <c:v>In a Sleep Sack</c:v>
                </c:pt>
              </c:strCache>
            </c:strRef>
          </c:cat>
          <c:val>
            <c:numRef>
              <c:f>Sheet1!$B$43:$D$43</c:f>
              <c:numCache>
                <c:formatCode>0%</c:formatCode>
                <c:ptCount val="3"/>
                <c:pt idx="0">
                  <c:v>0.36376399999999998</c:v>
                </c:pt>
                <c:pt idx="1">
                  <c:v>9.1686999999999991E-2</c:v>
                </c:pt>
                <c:pt idx="2">
                  <c:v>0.37368699999999999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E9F-4F8F-B243-B772556318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21452096"/>
        <c:axId val="621449144"/>
      </c:barChart>
      <c:catAx>
        <c:axId val="621452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621449144"/>
        <c:crosses val="autoZero"/>
        <c:auto val="1"/>
        <c:lblAlgn val="ctr"/>
        <c:lblOffset val="100"/>
        <c:noMultiLvlLbl val="0"/>
      </c:catAx>
      <c:valAx>
        <c:axId val="621449144"/>
        <c:scaling>
          <c:orientation val="minMax"/>
          <c:max val="1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62145209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39599737532808"/>
          <c:y val="4.5222666694775607E-2"/>
          <c:w val="0.86032622484689414"/>
          <c:h val="0.648815076579283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Sheet1!$A$46</c:f>
              <c:strCache>
                <c:ptCount val="1"/>
                <c:pt idx="0">
                  <c:v>Non-Hispanic White</c:v>
                </c:pt>
              </c:strCache>
            </c:strRef>
          </c:tx>
          <c:spPr>
            <a:solidFill>
              <a:srgbClr val="BFC0DF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Sheet1!$B$45:$E$45</c:f>
              <c:strCache>
                <c:ptCount val="4"/>
                <c:pt idx="0">
                  <c:v>Place Baby on Back to Sleep</c:v>
                </c:pt>
                <c:pt idx="1">
                  <c:v>Place Baby to Sleep in a Crib, Bassinet, or Pack 'n Play</c:v>
                </c:pt>
                <c:pt idx="2">
                  <c:v>Place Baby's Bed in My Room</c:v>
                </c:pt>
                <c:pt idx="3">
                  <c:v>What Should and Should Not Go in Baby's Bed</c:v>
                </c:pt>
              </c:strCache>
            </c:strRef>
          </c:cat>
          <c:val>
            <c:numRef>
              <c:f>Sheet1!$B$46:$E$46</c:f>
              <c:numCache>
                <c:formatCode>0%</c:formatCode>
                <c:ptCount val="4"/>
                <c:pt idx="0">
                  <c:v>0.97557699999999992</c:v>
                </c:pt>
                <c:pt idx="1">
                  <c:v>0.92813400000000001</c:v>
                </c:pt>
                <c:pt idx="2">
                  <c:v>0.54362299999999997</c:v>
                </c:pt>
                <c:pt idx="3">
                  <c:v>0.923759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8A-4710-B95E-1369529877EE}"/>
            </c:ext>
          </c:extLst>
        </c:ser>
        <c:ser>
          <c:idx val="1"/>
          <c:order val="1"/>
          <c:tx>
            <c:strRef>
              <c:f>Sheet1!$A$47</c:f>
              <c:strCache>
                <c:ptCount val="1"/>
                <c:pt idx="0">
                  <c:v>Non-Hispanic Black</c:v>
                </c:pt>
              </c:strCache>
            </c:strRef>
          </c:tx>
          <c:spPr>
            <a:solidFill>
              <a:srgbClr val="E4E799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7777777777777523E-3"/>
                  <c:y val="2.78893351182507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AA-4C92-BCE5-7ED381EDCA21}"/>
                </c:ext>
              </c:extLst>
            </c:dLbl>
            <c:dLbl>
              <c:idx val="1"/>
              <c:layout>
                <c:manualLayout>
                  <c:x val="2.7777777777777779E-3"/>
                  <c:y val="8.36680053547523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6AA-4C92-BCE5-7ED381EDCA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Sheet1!$B$45:$E$45</c:f>
              <c:strCache>
                <c:ptCount val="4"/>
                <c:pt idx="0">
                  <c:v>Place Baby on Back to Sleep</c:v>
                </c:pt>
                <c:pt idx="1">
                  <c:v>Place Baby to Sleep in a Crib, Bassinet, or Pack 'n Play</c:v>
                </c:pt>
                <c:pt idx="2">
                  <c:v>Place Baby's Bed in My Room</c:v>
                </c:pt>
                <c:pt idx="3">
                  <c:v>What Should and Should Not Go in Baby's Bed</c:v>
                </c:pt>
              </c:strCache>
            </c:strRef>
          </c:cat>
          <c:val>
            <c:numRef>
              <c:f>Sheet1!$B$47:$E$47</c:f>
              <c:numCache>
                <c:formatCode>0%</c:formatCode>
                <c:ptCount val="4"/>
                <c:pt idx="0">
                  <c:v>0.96017200000000003</c:v>
                </c:pt>
                <c:pt idx="1">
                  <c:v>0.8921380000000001</c:v>
                </c:pt>
                <c:pt idx="2">
                  <c:v>0.69469800000000004</c:v>
                </c:pt>
                <c:pt idx="3">
                  <c:v>0.92111500000000002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8A-4710-B95E-1369529877EE}"/>
            </c:ext>
          </c:extLst>
        </c:ser>
        <c:ser>
          <c:idx val="2"/>
          <c:order val="2"/>
          <c:tx>
            <c:strRef>
              <c:f>Sheet1!$A$48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rgbClr val="F6C9A7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3888888888888889E-3"/>
                  <c:y val="1.67336010709504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6AA-4C92-BCE5-7ED381EDCA21}"/>
                </c:ext>
              </c:extLst>
            </c:dLbl>
            <c:dLbl>
              <c:idx val="2"/>
              <c:layout>
                <c:manualLayout>
                  <c:x val="5.5555555555555558E-3"/>
                  <c:y val="1.394466755912517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305555555555554E-2"/>
                      <c:h val="5.697791164658634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16AA-4C92-BCE5-7ED381EDCA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Sheet1!$B$45:$E$45</c:f>
              <c:strCache>
                <c:ptCount val="4"/>
                <c:pt idx="0">
                  <c:v>Place Baby on Back to Sleep</c:v>
                </c:pt>
                <c:pt idx="1">
                  <c:v>Place Baby to Sleep in a Crib, Bassinet, or Pack 'n Play</c:v>
                </c:pt>
                <c:pt idx="2">
                  <c:v>Place Baby's Bed in My Room</c:v>
                </c:pt>
                <c:pt idx="3">
                  <c:v>What Should and Should Not Go in Baby's Bed</c:v>
                </c:pt>
              </c:strCache>
            </c:strRef>
          </c:cat>
          <c:val>
            <c:numRef>
              <c:f>Sheet1!$B$48:$E$48</c:f>
              <c:numCache>
                <c:formatCode>0%</c:formatCode>
                <c:ptCount val="4"/>
                <c:pt idx="0">
                  <c:v>0.92706500000000003</c:v>
                </c:pt>
                <c:pt idx="1">
                  <c:v>0.91035600000000005</c:v>
                </c:pt>
                <c:pt idx="2">
                  <c:v>0.63388100000000003</c:v>
                </c:pt>
                <c:pt idx="3">
                  <c:v>0.931473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8A-4710-B95E-1369529877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33783832"/>
        <c:axId val="633791376"/>
      </c:barChart>
      <c:catAx>
        <c:axId val="633783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633791376"/>
        <c:crosses val="autoZero"/>
        <c:auto val="1"/>
        <c:lblAlgn val="ctr"/>
        <c:lblOffset val="100"/>
        <c:noMultiLvlLbl val="0"/>
      </c:catAx>
      <c:valAx>
        <c:axId val="633791376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6337838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00710848643923"/>
          <c:y val="7.0887210616974297E-2"/>
          <c:w val="0.86032622484689414"/>
          <c:h val="0.635165001288157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Sheet1!$A$51</c:f>
              <c:strCache>
                <c:ptCount val="1"/>
                <c:pt idx="0">
                  <c:v>&lt;20</c:v>
                </c:pt>
              </c:strCache>
            </c:strRef>
          </c:tx>
          <c:spPr>
            <a:solidFill>
              <a:srgbClr val="F0E5BF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3944667559125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A8-4B09-A933-3C8325FB96C4}"/>
                </c:ext>
              </c:extLst>
            </c:dLbl>
            <c:dLbl>
              <c:idx val="1"/>
              <c:layout>
                <c:manualLayout>
                  <c:x val="0"/>
                  <c:y val="-2.546506750584993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FA8-4B09-A933-3C8325FB96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Sheet1!$B$50:$E$50</c:f>
              <c:strCache>
                <c:ptCount val="4"/>
                <c:pt idx="0">
                  <c:v>Place Baby on Back to Sleep</c:v>
                </c:pt>
                <c:pt idx="1">
                  <c:v>Place Baby to Sleep in a Crib, Bassinet, or Pack 'n Play</c:v>
                </c:pt>
                <c:pt idx="2">
                  <c:v>Place Baby's Bed in My Room</c:v>
                </c:pt>
                <c:pt idx="3">
                  <c:v>What Should and Should Not Go in Baby's Bed</c:v>
                </c:pt>
              </c:strCache>
            </c:strRef>
          </c:cat>
          <c:val>
            <c:numRef>
              <c:f>Sheet1!$B$51:$E$51</c:f>
              <c:numCache>
                <c:formatCode>0%</c:formatCode>
                <c:ptCount val="4"/>
                <c:pt idx="0">
                  <c:v>0.97397499999999992</c:v>
                </c:pt>
                <c:pt idx="1">
                  <c:v>0.93598000000000003</c:v>
                </c:pt>
                <c:pt idx="2">
                  <c:v>0.77098</c:v>
                </c:pt>
                <c:pt idx="3">
                  <c:v>0.99868599999999996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C1-4136-B115-48520E6D8F54}"/>
            </c:ext>
          </c:extLst>
        </c:ser>
        <c:ser>
          <c:idx val="1"/>
          <c:order val="1"/>
          <c:tx>
            <c:strRef>
              <c:f>Sheet1!$A$52</c:f>
              <c:strCache>
                <c:ptCount val="1"/>
                <c:pt idx="0">
                  <c:v>20-24</c:v>
                </c:pt>
              </c:strCache>
            </c:strRef>
          </c:tx>
          <c:spPr>
            <a:solidFill>
              <a:srgbClr val="EFC9CB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-5.0925337632079971E-17"/>
                  <c:y val="8.36680053547523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FA8-4B09-A933-3C8325FB96C4}"/>
                </c:ext>
              </c:extLst>
            </c:dLbl>
            <c:dLbl>
              <c:idx val="3"/>
              <c:layout>
                <c:manualLayout>
                  <c:x val="0"/>
                  <c:y val="1.3944667559125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A8-4B09-A933-3C8325FB96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Sheet1!$B$50:$E$50</c:f>
              <c:strCache>
                <c:ptCount val="4"/>
                <c:pt idx="0">
                  <c:v>Place Baby on Back to Sleep</c:v>
                </c:pt>
                <c:pt idx="1">
                  <c:v>Place Baby to Sleep in a Crib, Bassinet, or Pack 'n Play</c:v>
                </c:pt>
                <c:pt idx="2">
                  <c:v>Place Baby's Bed in My Room</c:v>
                </c:pt>
                <c:pt idx="3">
                  <c:v>What Should and Should Not Go in Baby's Bed</c:v>
                </c:pt>
              </c:strCache>
            </c:strRef>
          </c:cat>
          <c:val>
            <c:numRef>
              <c:f>Sheet1!$B$52:$E$52</c:f>
              <c:numCache>
                <c:formatCode>0%</c:formatCode>
                <c:ptCount val="4"/>
                <c:pt idx="0">
                  <c:v>0.98662300000000003</c:v>
                </c:pt>
                <c:pt idx="1">
                  <c:v>0.93015300000000001</c:v>
                </c:pt>
                <c:pt idx="2">
                  <c:v>0.58329700000000007</c:v>
                </c:pt>
                <c:pt idx="3">
                  <c:v>0.936558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C1-4136-B115-48520E6D8F54}"/>
            </c:ext>
          </c:extLst>
        </c:ser>
        <c:ser>
          <c:idx val="2"/>
          <c:order val="2"/>
          <c:tx>
            <c:strRef>
              <c:f>Sheet1!$A$53</c:f>
              <c:strCache>
                <c:ptCount val="1"/>
                <c:pt idx="0">
                  <c:v>25-34</c:v>
                </c:pt>
              </c:strCache>
            </c:strRef>
          </c:tx>
          <c:spPr>
            <a:solidFill>
              <a:srgbClr val="F1AD7A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777777777777803E-3"/>
                  <c:y val="1.1155734047300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FA8-4B09-A933-3C8325FB96C4}"/>
                </c:ext>
              </c:extLst>
            </c:dLbl>
            <c:dLbl>
              <c:idx val="1"/>
              <c:layout>
                <c:manualLayout>
                  <c:x val="-1.3888888888889399E-3"/>
                  <c:y val="2.78893351182507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FA8-4B09-A933-3C8325FB96C4}"/>
                </c:ext>
              </c:extLst>
            </c:dLbl>
            <c:dLbl>
              <c:idx val="3"/>
              <c:layout>
                <c:manualLayout>
                  <c:x val="0"/>
                  <c:y val="2.78893351182507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A8-4B09-A933-3C8325FB96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Sheet1!$B$50:$E$50</c:f>
              <c:strCache>
                <c:ptCount val="4"/>
                <c:pt idx="0">
                  <c:v>Place Baby on Back to Sleep</c:v>
                </c:pt>
                <c:pt idx="1">
                  <c:v>Place Baby to Sleep in a Crib, Bassinet, or Pack 'n Play</c:v>
                </c:pt>
                <c:pt idx="2">
                  <c:v>Place Baby's Bed in My Room</c:v>
                </c:pt>
                <c:pt idx="3">
                  <c:v>What Should and Should Not Go in Baby's Bed</c:v>
                </c:pt>
              </c:strCache>
            </c:strRef>
          </c:cat>
          <c:val>
            <c:numRef>
              <c:f>Sheet1!$B$53:$E$53</c:f>
              <c:numCache>
                <c:formatCode>0%</c:formatCode>
                <c:ptCount val="4"/>
                <c:pt idx="0">
                  <c:v>0.96507900000000002</c:v>
                </c:pt>
                <c:pt idx="1">
                  <c:v>0.91540699999999997</c:v>
                </c:pt>
                <c:pt idx="2">
                  <c:v>0.58116999999999996</c:v>
                </c:pt>
                <c:pt idx="3">
                  <c:v>0.91950399999999999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C1-4136-B115-48520E6D8F54}"/>
            </c:ext>
          </c:extLst>
        </c:ser>
        <c:ser>
          <c:idx val="3"/>
          <c:order val="3"/>
          <c:tx>
            <c:strRef>
              <c:f>Sheet1!$A$54</c:f>
              <c:strCache>
                <c:ptCount val="1"/>
                <c:pt idx="0">
                  <c:v>35+</c:v>
                </c:pt>
              </c:strCache>
            </c:strRef>
          </c:tx>
          <c:spPr>
            <a:solidFill>
              <a:srgbClr val="FF6F66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7777777777777779E-3"/>
                  <c:y val="5.49308759685135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A8-4B09-A933-3C8325FB96C4}"/>
                </c:ext>
              </c:extLst>
            </c:dLbl>
            <c:dLbl>
              <c:idx val="1"/>
              <c:layout>
                <c:manualLayout>
                  <c:x val="0"/>
                  <c:y val="1.95225345827755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A8-4B09-A933-3C8325FB96C4}"/>
                </c:ext>
              </c:extLst>
            </c:dLbl>
            <c:dLbl>
              <c:idx val="3"/>
              <c:layout>
                <c:manualLayout>
                  <c:x val="2.777777777777676E-3"/>
                  <c:y val="1.39446675591253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A8-4B09-A933-3C8325FB96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Sheet1!$B$50:$E$50</c:f>
              <c:strCache>
                <c:ptCount val="4"/>
                <c:pt idx="0">
                  <c:v>Place Baby on Back to Sleep</c:v>
                </c:pt>
                <c:pt idx="1">
                  <c:v>Place Baby to Sleep in a Crib, Bassinet, or Pack 'n Play</c:v>
                </c:pt>
                <c:pt idx="2">
                  <c:v>Place Baby's Bed in My Room</c:v>
                </c:pt>
                <c:pt idx="3">
                  <c:v>What Should and Should Not Go in Baby's Bed</c:v>
                </c:pt>
              </c:strCache>
            </c:strRef>
          </c:cat>
          <c:val>
            <c:numRef>
              <c:f>Sheet1!$B$54:$E$54</c:f>
              <c:numCache>
                <c:formatCode>0%</c:formatCode>
                <c:ptCount val="4"/>
                <c:pt idx="0">
                  <c:v>0.95234800000000008</c:v>
                </c:pt>
                <c:pt idx="1">
                  <c:v>0.89327500000000004</c:v>
                </c:pt>
                <c:pt idx="2">
                  <c:v>0.49987299999999996</c:v>
                </c:pt>
                <c:pt idx="3">
                  <c:v>0.86020200000000002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C1-4136-B115-48520E6D8F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51147824"/>
        <c:axId val="651148152"/>
      </c:barChart>
      <c:catAx>
        <c:axId val="651147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651148152"/>
        <c:crosses val="autoZero"/>
        <c:auto val="1"/>
        <c:lblAlgn val="ctr"/>
        <c:lblOffset val="100"/>
        <c:noMultiLvlLbl val="0"/>
      </c:catAx>
      <c:valAx>
        <c:axId val="651148152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65114782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062609361329831"/>
          <c:y val="0.89766760087192476"/>
          <c:w val="0.3387477034120735"/>
          <c:h val="7.40838115574536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88631611726501"/>
          <c:y val="0.1125668471128609"/>
          <c:w val="0.73940956003380931"/>
          <c:h val="0.762302944553805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Sheet1!$B$55</c:f>
              <c:strCache>
                <c:ptCount val="1"/>
                <c:pt idx="0">
                  <c:v>Practices Safe Sleep Behavior</c:v>
                </c:pt>
              </c:strCache>
            </c:strRef>
          </c:tx>
          <c:spPr>
            <a:solidFill>
              <a:srgbClr val="AEC5E8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4124293785310734E-3"/>
                  <c:y val="5.20833333333323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E7B-4A09-A0A1-C4B93750AB8A}"/>
                </c:ext>
              </c:extLst>
            </c:dLbl>
            <c:dLbl>
              <c:idx val="1"/>
              <c:layout>
                <c:manualLayout>
                  <c:x val="-4.2372881355931171E-3"/>
                  <c:y val="-5.2083333333333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E7B-4A09-A0A1-C4B93750AB8A}"/>
                </c:ext>
              </c:extLst>
            </c:dLbl>
            <c:dLbl>
              <c:idx val="2"/>
              <c:layout>
                <c:manualLayout>
                  <c:x val="-8.4745762711864406E-3"/>
                  <c:y val="-2.60416666666666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7B-4A09-A0A1-C4B93750AB8A}"/>
                </c:ext>
              </c:extLst>
            </c:dLbl>
            <c:dLbl>
              <c:idx val="3"/>
              <c:layout>
                <c:manualLayout>
                  <c:x val="-2.8248587570622505E-3"/>
                  <c:y val="5.208333333333237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1807909604519772E-2"/>
                      <c:h val="3.73437500000000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6E7B-4A09-A0A1-C4B93750AB8A}"/>
                </c:ext>
              </c:extLst>
            </c:dLbl>
            <c:dLbl>
              <c:idx val="4"/>
              <c:layout>
                <c:manualLayout>
                  <c:x val="-4.2372881355932203E-3"/>
                  <c:y val="2.60416666666657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7B-4A09-A0A1-C4B93750AB8A}"/>
                </c:ext>
              </c:extLst>
            </c:dLbl>
            <c:dLbl>
              <c:idx val="5"/>
              <c:layout>
                <c:manualLayout>
                  <c:x val="-5.649717514124293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7B-4A09-A0A1-C4B93750AB8A}"/>
                </c:ext>
              </c:extLst>
            </c:dLbl>
            <c:dLbl>
              <c:idx val="6"/>
              <c:layout>
                <c:manualLayout>
                  <c:x val="-2.824858757062146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7B-4A09-A0A1-C4B93750AB8A}"/>
                </c:ext>
              </c:extLst>
            </c:dLbl>
            <c:dLbl>
              <c:idx val="7"/>
              <c:layout>
                <c:manualLayout>
                  <c:x val="-5.649717514124397E-3"/>
                  <c:y val="2.60416666666666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7B-4A09-A0A1-C4B93750AB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Sheet1!$A$56:$A$63</c:f>
              <c:strCache>
                <c:ptCount val="8"/>
                <c:pt idx="0">
                  <c:v>35+</c:v>
                </c:pt>
                <c:pt idx="1">
                  <c:v>25-34</c:v>
                </c:pt>
                <c:pt idx="2">
                  <c:v>20-24</c:v>
                </c:pt>
                <c:pt idx="3">
                  <c:v>&lt;20</c:v>
                </c:pt>
                <c:pt idx="4">
                  <c:v>Hispanic</c:v>
                </c:pt>
                <c:pt idx="5">
                  <c:v>Non-Hispanic Black</c:v>
                </c:pt>
                <c:pt idx="6">
                  <c:v>Non-Hispanic White</c:v>
                </c:pt>
                <c:pt idx="7">
                  <c:v>Overall</c:v>
                </c:pt>
              </c:strCache>
            </c:strRef>
          </c:cat>
          <c:val>
            <c:numRef>
              <c:f>Sheet1!$B$56:$B$63</c:f>
              <c:numCache>
                <c:formatCode>0%</c:formatCode>
                <c:ptCount val="8"/>
                <c:pt idx="0">
                  <c:v>0.80439899999999998</c:v>
                </c:pt>
                <c:pt idx="1">
                  <c:v>0.79673400000000005</c:v>
                </c:pt>
                <c:pt idx="2">
                  <c:v>0.81328699999999998</c:v>
                </c:pt>
                <c:pt idx="3">
                  <c:v>0.76011099999999998</c:v>
                </c:pt>
                <c:pt idx="4">
                  <c:v>0.73896499999999998</c:v>
                </c:pt>
                <c:pt idx="5">
                  <c:v>0.66160700000000006</c:v>
                </c:pt>
                <c:pt idx="6">
                  <c:v>0.85148000000000001</c:v>
                </c:pt>
                <c:pt idx="7">
                  <c:v>0.79876000000000003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EE-4701-AA38-07E996DB40FD}"/>
            </c:ext>
          </c:extLst>
        </c:ser>
        <c:ser>
          <c:idx val="1"/>
          <c:order val="1"/>
          <c:tx>
            <c:strRef>
              <c:f>Sheet1!$C$55</c:f>
              <c:strCache>
                <c:ptCount val="1"/>
                <c:pt idx="0">
                  <c:v>Received Recommendation</c:v>
                </c:pt>
              </c:strCache>
            </c:strRef>
          </c:tx>
          <c:spPr>
            <a:solidFill>
              <a:srgbClr val="1B365D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Sheet1!$A$56:$A$63</c:f>
              <c:strCache>
                <c:ptCount val="8"/>
                <c:pt idx="0">
                  <c:v>35+</c:v>
                </c:pt>
                <c:pt idx="1">
                  <c:v>25-34</c:v>
                </c:pt>
                <c:pt idx="2">
                  <c:v>20-24</c:v>
                </c:pt>
                <c:pt idx="3">
                  <c:v>&lt;20</c:v>
                </c:pt>
                <c:pt idx="4">
                  <c:v>Hispanic</c:v>
                </c:pt>
                <c:pt idx="5">
                  <c:v>Non-Hispanic Black</c:v>
                </c:pt>
                <c:pt idx="6">
                  <c:v>Non-Hispanic White</c:v>
                </c:pt>
                <c:pt idx="7">
                  <c:v>Overall</c:v>
                </c:pt>
              </c:strCache>
            </c:strRef>
          </c:cat>
          <c:val>
            <c:numRef>
              <c:f>Sheet1!$C$56:$C$63</c:f>
              <c:numCache>
                <c:formatCode>0%</c:formatCode>
                <c:ptCount val="8"/>
                <c:pt idx="0">
                  <c:v>0.95234800000000008</c:v>
                </c:pt>
                <c:pt idx="1">
                  <c:v>0.96507900000000002</c:v>
                </c:pt>
                <c:pt idx="2">
                  <c:v>0.98662300000000003</c:v>
                </c:pt>
                <c:pt idx="3">
                  <c:v>0.97397499999999992</c:v>
                </c:pt>
                <c:pt idx="4">
                  <c:v>0.92706500000000003</c:v>
                </c:pt>
                <c:pt idx="5">
                  <c:v>0.96017200000000003</c:v>
                </c:pt>
                <c:pt idx="6">
                  <c:v>0.97557699999999992</c:v>
                </c:pt>
                <c:pt idx="7">
                  <c:v>0.96875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EE-4701-AA38-07E996DB40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axId val="720625664"/>
        <c:axId val="720625992"/>
      </c:barChart>
      <c:catAx>
        <c:axId val="7206256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720625992"/>
        <c:crosses val="autoZero"/>
        <c:auto val="1"/>
        <c:lblAlgn val="ctr"/>
        <c:lblOffset val="100"/>
        <c:noMultiLvlLbl val="0"/>
      </c:catAx>
      <c:valAx>
        <c:axId val="720625992"/>
        <c:scaling>
          <c:orientation val="minMax"/>
          <c:max val="1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72062566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5161895732933048"/>
          <c:y val="2.1052631578947368E-2"/>
          <c:w val="0.71080873252047505"/>
          <c:h val="5.6380823490813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0.1631</cdr:x>
      <cdr:y>0.05897</cdr:y>
    </cdr:from>
    <cdr:to>
      <cdr:x>0.2881</cdr:x>
      <cdr:y>0.12149</cdr:y>
    </cdr:to>
    <cdr:sp macro="" textlink="">
      <cdr:nvSpPr>
        <cdr:cNvPr id="2" name="TextBox 11">
          <a:extLst xmlns:a="http://schemas.openxmlformats.org/drawingml/2006/main">
            <a:ext uri="{FF2B5EF4-FFF2-40B4-BE49-F238E27FC236}">
              <a16:creationId xmlns:a16="http://schemas.microsoft.com/office/drawing/2014/main" id="{26F00DB0-85CD-4BCC-AD80-052AC7AE0DF2}"/>
            </a:ext>
          </a:extLst>
        </cdr:cNvPr>
        <cdr:cNvSpPr txBox="1"/>
      </cdr:nvSpPr>
      <cdr:spPr>
        <a:xfrm xmlns:a="http://schemas.openxmlformats.org/drawingml/2006/main">
          <a:off x="1491343" y="304800"/>
          <a:ext cx="1143000" cy="3231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5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TN=36%</a:t>
          </a:r>
        </a:p>
      </cdr:txBody>
    </cdr:sp>
  </cdr:relSizeAnchor>
  <cdr:relSizeAnchor xmlns:cdr="http://schemas.openxmlformats.org/drawingml/2006/chartDrawing">
    <cdr:from>
      <cdr:x>0.475</cdr:x>
      <cdr:y>0.05897</cdr:y>
    </cdr:from>
    <cdr:to>
      <cdr:x>0.6</cdr:x>
      <cdr:y>0.12149</cdr:y>
    </cdr:to>
    <cdr:sp macro="" textlink="">
      <cdr:nvSpPr>
        <cdr:cNvPr id="3" name="TextBox 11">
          <a:extLst xmlns:a="http://schemas.openxmlformats.org/drawingml/2006/main">
            <a:ext uri="{FF2B5EF4-FFF2-40B4-BE49-F238E27FC236}">
              <a16:creationId xmlns:a16="http://schemas.microsoft.com/office/drawing/2014/main" id="{BBA8370D-E101-4DCD-B1A0-30FA800B5192}"/>
            </a:ext>
          </a:extLst>
        </cdr:cNvPr>
        <cdr:cNvSpPr txBox="1"/>
      </cdr:nvSpPr>
      <cdr:spPr>
        <a:xfrm xmlns:a="http://schemas.openxmlformats.org/drawingml/2006/main">
          <a:off x="4343400" y="304800"/>
          <a:ext cx="1143000" cy="3231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5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TN=11%</a:t>
          </a:r>
        </a:p>
      </cdr:txBody>
    </cdr:sp>
  </cdr:relSizeAnchor>
  <cdr:relSizeAnchor xmlns:cdr="http://schemas.openxmlformats.org/drawingml/2006/chartDrawing">
    <cdr:from>
      <cdr:x>0.775</cdr:x>
      <cdr:y>0.05897</cdr:y>
    </cdr:from>
    <cdr:to>
      <cdr:x>0.9</cdr:x>
      <cdr:y>0.12149</cdr:y>
    </cdr:to>
    <cdr:sp macro="" textlink="">
      <cdr:nvSpPr>
        <cdr:cNvPr id="4" name="TextBox 11">
          <a:extLst xmlns:a="http://schemas.openxmlformats.org/drawingml/2006/main">
            <a:ext uri="{FF2B5EF4-FFF2-40B4-BE49-F238E27FC236}">
              <a16:creationId xmlns:a16="http://schemas.microsoft.com/office/drawing/2014/main" id="{4C069D3D-0919-48E6-976A-894280850CDD}"/>
            </a:ext>
          </a:extLst>
        </cdr:cNvPr>
        <cdr:cNvSpPr txBox="1"/>
      </cdr:nvSpPr>
      <cdr:spPr>
        <a:xfrm xmlns:a="http://schemas.openxmlformats.org/drawingml/2006/main">
          <a:off x="7086600" y="304800"/>
          <a:ext cx="1143000" cy="3231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5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TN=44%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0.48333</cdr:x>
      <cdr:y>0.0717</cdr:y>
    </cdr:from>
    <cdr:to>
      <cdr:x>0.60833</cdr:x>
      <cdr:y>0.13426</cdr:y>
    </cdr:to>
    <cdr:sp macro="" textlink="">
      <cdr:nvSpPr>
        <cdr:cNvPr id="2" name="TextBox 11">
          <a:extLst xmlns:a="http://schemas.openxmlformats.org/drawingml/2006/main">
            <a:ext uri="{FF2B5EF4-FFF2-40B4-BE49-F238E27FC236}">
              <a16:creationId xmlns:a16="http://schemas.microsoft.com/office/drawing/2014/main" id="{290C1539-192F-4563-A9C1-DC19DB9430BF}"/>
            </a:ext>
          </a:extLst>
        </cdr:cNvPr>
        <cdr:cNvSpPr txBox="1"/>
      </cdr:nvSpPr>
      <cdr:spPr>
        <a:xfrm xmlns:a="http://schemas.openxmlformats.org/drawingml/2006/main">
          <a:off x="4419600" y="370448"/>
          <a:ext cx="1143000" cy="3231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5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TN=9%</a:t>
          </a:r>
        </a:p>
      </cdr:txBody>
    </cdr:sp>
  </cdr:relSizeAnchor>
  <cdr:relSizeAnchor xmlns:cdr="http://schemas.openxmlformats.org/drawingml/2006/chartDrawing">
    <cdr:from>
      <cdr:x>0.775</cdr:x>
      <cdr:y>0.0708</cdr:y>
    </cdr:from>
    <cdr:to>
      <cdr:x>0.9</cdr:x>
      <cdr:y>0.13335</cdr:y>
    </cdr:to>
    <cdr:sp macro="" textlink="">
      <cdr:nvSpPr>
        <cdr:cNvPr id="3" name="TextBox 11">
          <a:extLst xmlns:a="http://schemas.openxmlformats.org/drawingml/2006/main">
            <a:ext uri="{FF2B5EF4-FFF2-40B4-BE49-F238E27FC236}">
              <a16:creationId xmlns:a16="http://schemas.microsoft.com/office/drawing/2014/main" id="{A78D4AF7-D1F5-4C0B-A3C4-71510EF70CC9}"/>
            </a:ext>
          </a:extLst>
        </cdr:cNvPr>
        <cdr:cNvSpPr txBox="1"/>
      </cdr:nvSpPr>
      <cdr:spPr>
        <a:xfrm xmlns:a="http://schemas.openxmlformats.org/drawingml/2006/main">
          <a:off x="7086600" y="365758"/>
          <a:ext cx="1143000" cy="3231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5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TN=32%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</cdr:x>
      <cdr:y>0.15929</cdr:y>
    </cdr:from>
    <cdr:to>
      <cdr:x>0.30818</cdr:x>
      <cdr:y>0.22184</cdr:y>
    </cdr:to>
    <cdr:sp macro="" textlink="">
      <cdr:nvSpPr>
        <cdr:cNvPr id="2" name="TextBox 10">
          <a:extLst xmlns:a="http://schemas.openxmlformats.org/drawingml/2006/main">
            <a:ext uri="{FF2B5EF4-FFF2-40B4-BE49-F238E27FC236}">
              <a16:creationId xmlns:a16="http://schemas.microsoft.com/office/drawing/2014/main" id="{E2EC5C31-BF2F-42FB-8068-7EF9B6A67D6F}"/>
            </a:ext>
          </a:extLst>
        </cdr:cNvPr>
        <cdr:cNvSpPr txBox="1"/>
      </cdr:nvSpPr>
      <cdr:spPr>
        <a:xfrm xmlns:a="http://schemas.openxmlformats.org/drawingml/2006/main">
          <a:off x="1828800" y="822959"/>
          <a:ext cx="989162" cy="3231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5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TN=36%</a:t>
          </a:r>
        </a:p>
      </cdr:txBody>
    </cdr:sp>
  </cdr:relSizeAnchor>
  <cdr:relSizeAnchor xmlns:cdr="http://schemas.openxmlformats.org/drawingml/2006/chartDrawing">
    <cdr:from>
      <cdr:x>0.48333</cdr:x>
      <cdr:y>0.15929</cdr:y>
    </cdr:from>
    <cdr:to>
      <cdr:x>0.59151</cdr:x>
      <cdr:y>0.22184</cdr:y>
    </cdr:to>
    <cdr:sp macro="" textlink="">
      <cdr:nvSpPr>
        <cdr:cNvPr id="3" name="TextBox 10">
          <a:extLst xmlns:a="http://schemas.openxmlformats.org/drawingml/2006/main">
            <a:ext uri="{FF2B5EF4-FFF2-40B4-BE49-F238E27FC236}">
              <a16:creationId xmlns:a16="http://schemas.microsoft.com/office/drawing/2014/main" id="{7EA3BD5C-584A-4CF1-94BA-AFE75A4BA156}"/>
            </a:ext>
          </a:extLst>
        </cdr:cNvPr>
        <cdr:cNvSpPr txBox="1"/>
      </cdr:nvSpPr>
      <cdr:spPr>
        <a:xfrm xmlns:a="http://schemas.openxmlformats.org/drawingml/2006/main">
          <a:off x="4419600" y="822959"/>
          <a:ext cx="989162" cy="3231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5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TN=11%</a:t>
          </a:r>
        </a:p>
      </cdr:txBody>
    </cdr:sp>
  </cdr:relSizeAnchor>
  <cdr:relSizeAnchor xmlns:cdr="http://schemas.openxmlformats.org/drawingml/2006/chartDrawing">
    <cdr:from>
      <cdr:x>0.78333</cdr:x>
      <cdr:y>0.15929</cdr:y>
    </cdr:from>
    <cdr:to>
      <cdr:x>0.89151</cdr:x>
      <cdr:y>0.22184</cdr:y>
    </cdr:to>
    <cdr:sp macro="" textlink="">
      <cdr:nvSpPr>
        <cdr:cNvPr id="4" name="TextBox 10">
          <a:extLst xmlns:a="http://schemas.openxmlformats.org/drawingml/2006/main">
            <a:ext uri="{FF2B5EF4-FFF2-40B4-BE49-F238E27FC236}">
              <a16:creationId xmlns:a16="http://schemas.microsoft.com/office/drawing/2014/main" id="{7C4ADEAD-CE09-4C7C-95A6-CBE4EC504406}"/>
            </a:ext>
          </a:extLst>
        </cdr:cNvPr>
        <cdr:cNvSpPr txBox="1"/>
      </cdr:nvSpPr>
      <cdr:spPr>
        <a:xfrm xmlns:a="http://schemas.openxmlformats.org/drawingml/2006/main">
          <a:off x="7162800" y="822959"/>
          <a:ext cx="989162" cy="3231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5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TN=44%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0.20167</cdr:x>
      <cdr:y>0.09758</cdr:y>
    </cdr:from>
    <cdr:to>
      <cdr:x>0.30984</cdr:x>
      <cdr:y>0.16035</cdr:y>
    </cdr:to>
    <cdr:sp macro="" textlink="">
      <cdr:nvSpPr>
        <cdr:cNvPr id="2" name="TextBox 8">
          <a:extLst xmlns:a="http://schemas.openxmlformats.org/drawingml/2006/main">
            <a:ext uri="{FF2B5EF4-FFF2-40B4-BE49-F238E27FC236}">
              <a16:creationId xmlns:a16="http://schemas.microsoft.com/office/drawing/2014/main" id="{C7C428F6-AA6B-4863-9BED-49E3350FB7A1}"/>
            </a:ext>
          </a:extLst>
        </cdr:cNvPr>
        <cdr:cNvSpPr txBox="1"/>
      </cdr:nvSpPr>
      <cdr:spPr>
        <a:xfrm xmlns:a="http://schemas.openxmlformats.org/drawingml/2006/main">
          <a:off x="1844040" y="502335"/>
          <a:ext cx="989162" cy="3231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5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TN=47%</a:t>
          </a:r>
        </a:p>
      </cdr:txBody>
    </cdr:sp>
  </cdr:relSizeAnchor>
  <cdr:relSizeAnchor xmlns:cdr="http://schemas.openxmlformats.org/drawingml/2006/chartDrawing">
    <cdr:from>
      <cdr:x>0.5</cdr:x>
      <cdr:y>0.09758</cdr:y>
    </cdr:from>
    <cdr:to>
      <cdr:x>0.60818</cdr:x>
      <cdr:y>0.16035</cdr:y>
    </cdr:to>
    <cdr:sp macro="" textlink="">
      <cdr:nvSpPr>
        <cdr:cNvPr id="3" name="TextBox 8">
          <a:extLst xmlns:a="http://schemas.openxmlformats.org/drawingml/2006/main">
            <a:ext uri="{FF2B5EF4-FFF2-40B4-BE49-F238E27FC236}">
              <a16:creationId xmlns:a16="http://schemas.microsoft.com/office/drawing/2014/main" id="{3D31A399-559C-4AF5-9E7B-41EA68E11FAD}"/>
            </a:ext>
          </a:extLst>
        </cdr:cNvPr>
        <cdr:cNvSpPr txBox="1"/>
      </cdr:nvSpPr>
      <cdr:spPr>
        <a:xfrm xmlns:a="http://schemas.openxmlformats.org/drawingml/2006/main">
          <a:off x="4572000" y="502335"/>
          <a:ext cx="989162" cy="3231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5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TN=9%</a:t>
          </a:r>
        </a:p>
      </cdr:txBody>
    </cdr:sp>
  </cdr:relSizeAnchor>
  <cdr:relSizeAnchor xmlns:cdr="http://schemas.openxmlformats.org/drawingml/2006/chartDrawing">
    <cdr:from>
      <cdr:x>0.785</cdr:x>
      <cdr:y>0.09758</cdr:y>
    </cdr:from>
    <cdr:to>
      <cdr:x>0.89318</cdr:x>
      <cdr:y>0.16035</cdr:y>
    </cdr:to>
    <cdr:sp macro="" textlink="">
      <cdr:nvSpPr>
        <cdr:cNvPr id="4" name="TextBox 8">
          <a:extLst xmlns:a="http://schemas.openxmlformats.org/drawingml/2006/main">
            <a:ext uri="{FF2B5EF4-FFF2-40B4-BE49-F238E27FC236}">
              <a16:creationId xmlns:a16="http://schemas.microsoft.com/office/drawing/2014/main" id="{E8F5BFBC-BDC3-4F7A-AF93-F673D02DE3E3}"/>
            </a:ext>
          </a:extLst>
        </cdr:cNvPr>
        <cdr:cNvSpPr txBox="1"/>
      </cdr:nvSpPr>
      <cdr:spPr>
        <a:xfrm xmlns:a="http://schemas.openxmlformats.org/drawingml/2006/main">
          <a:off x="7178040" y="502335"/>
          <a:ext cx="989162" cy="3231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5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TN=32%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0.33478</cdr:x>
      <cdr:y>0</cdr:y>
    </cdr:from>
    <cdr:to>
      <cdr:x>0.80435</cdr:x>
      <cdr:y>0.0659</cdr:y>
    </cdr:to>
    <cdr:sp macro="" textlink="">
      <cdr:nvSpPr>
        <cdr:cNvPr id="2" name="TextBox 2">
          <a:extLst xmlns:a="http://schemas.openxmlformats.org/drawingml/2006/main">
            <a:ext uri="{FF2B5EF4-FFF2-40B4-BE49-F238E27FC236}">
              <a16:creationId xmlns:a16="http://schemas.microsoft.com/office/drawing/2014/main" id="{211D23D9-2DA8-44EB-861D-2701D6C6C980}"/>
            </a:ext>
          </a:extLst>
        </cdr:cNvPr>
        <cdr:cNvSpPr txBox="1"/>
      </cdr:nvSpPr>
      <cdr:spPr>
        <a:xfrm xmlns:a="http://schemas.openxmlformats.org/drawingml/2006/main">
          <a:off x="3010231" y="0"/>
          <a:ext cx="4222143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~23% of all infant deaths in Tennessee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A872C-84B1-45A4-B74B-2ADACDBB65B9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44B28-E9FA-4D8A-BB20-ECF3400FF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056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72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819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3511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2090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6877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6E9D0-14A5-47D7-AB39-82D846695174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758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4B28-E9FA-4D8A-BB20-ECF3400FFB8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8847-2D29-4C6E-8AA4-CB660700FDBD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36B7-4B42-4636-A93C-E79C44ACD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78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8847-2D29-4C6E-8AA4-CB660700FDBD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36B7-4B42-4636-A93C-E79C44ACD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9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8847-2D29-4C6E-8AA4-CB660700FDBD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36B7-4B42-4636-A93C-E79C44ACD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476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 | 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143000"/>
            <a:ext cx="5029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256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6019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-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4191000" cy="246379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066800"/>
            <a:ext cx="4191000" cy="246379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1B365D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7D50A7CC-F002-453E-89B0-3BF2588CC12F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>
              <a:solidFill>
                <a:srgbClr val="1B365D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1341120" cy="731520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28600" y="3632204"/>
            <a:ext cx="4191000" cy="246379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4724400" y="3632204"/>
            <a:ext cx="4191000" cy="246379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471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 | 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143000"/>
            <a:ext cx="5029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675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" y="243840"/>
            <a:ext cx="234696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581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37440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46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36609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366092"/>
                </a:solidFill>
              </a:rPr>
              <a:pPr/>
              <a:t>‹#›</a:t>
            </a:fld>
            <a:endParaRPr lang="en-US" dirty="0">
              <a:solidFill>
                <a:srgbClr val="366092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773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8847-2D29-4C6E-8AA4-CB660700FDBD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36B7-4B42-4636-A93C-E79C44ACD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2237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366092"/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366092"/>
                </a:solidFill>
              </a:rPr>
              <a:pPr/>
              <a:t>‹#›</a:t>
            </a:fld>
            <a:endParaRPr lang="en-US" dirty="0">
              <a:solidFill>
                <a:srgbClr val="366092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9062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366092"/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366092"/>
                </a:solidFill>
              </a:rPr>
              <a:pPr/>
              <a:t>‹#›</a:t>
            </a:fld>
            <a:endParaRPr lang="en-US" dirty="0">
              <a:solidFill>
                <a:srgbClr val="366092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4266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366092"/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366092"/>
                </a:solidFill>
              </a:rPr>
              <a:pPr/>
              <a:t>‹#›</a:t>
            </a:fld>
            <a:endParaRPr lang="en-US" dirty="0">
              <a:solidFill>
                <a:srgbClr val="366092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3907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366092"/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366092"/>
                </a:solidFill>
              </a:rPr>
              <a:pPr/>
              <a:t>‹#›</a:t>
            </a:fld>
            <a:endParaRPr lang="en-US" dirty="0">
              <a:solidFill>
                <a:srgbClr val="366092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8125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36609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366092"/>
                </a:solidFill>
              </a:rPr>
              <a:pPr/>
              <a:t>‹#›</a:t>
            </a:fld>
            <a:endParaRPr lang="en-US" dirty="0">
              <a:solidFill>
                <a:srgbClr val="366092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2539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366092"/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366092"/>
                </a:solidFill>
              </a:rPr>
              <a:pPr/>
              <a:t>‹#›</a:t>
            </a:fld>
            <a:endParaRPr lang="en-US" dirty="0">
              <a:solidFill>
                <a:srgbClr val="366092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9009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366092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366092"/>
                </a:solidFill>
              </a:rPr>
              <a:pPr/>
              <a:t>‹#›</a:t>
            </a:fld>
            <a:endParaRPr lang="en-US" dirty="0">
              <a:solidFill>
                <a:srgbClr val="366092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344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93131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00543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06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8847-2D29-4C6E-8AA4-CB660700FDBD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36B7-4B42-4636-A93C-E79C44ACD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719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05073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14411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-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4191000" cy="246379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066800"/>
            <a:ext cx="4191000" cy="246379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1B365D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7D50A7CC-F002-453E-89B0-3BF2588CC12F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>
              <a:solidFill>
                <a:srgbClr val="1B365D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1341120" cy="731520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28600" y="3632204"/>
            <a:ext cx="4191000" cy="246379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4724400" y="3632204"/>
            <a:ext cx="4191000" cy="246379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37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8847-2D29-4C6E-8AA4-CB660700FDBD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36B7-4B42-4636-A93C-E79C44ACD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19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8847-2D29-4C6E-8AA4-CB660700FDBD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36B7-4B42-4636-A93C-E79C44ACD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456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8847-2D29-4C6E-8AA4-CB660700FDBD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36B7-4B42-4636-A93C-E79C44ACD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50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8847-2D29-4C6E-8AA4-CB660700FDBD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36B7-4B42-4636-A93C-E79C44ACD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76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8847-2D29-4C6E-8AA4-CB660700FDBD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36B7-4B42-4636-A93C-E79C44ACD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9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8847-2D29-4C6E-8AA4-CB660700FDBD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36B7-4B42-4636-A93C-E79C44ACD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52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C8847-2D29-4C6E-8AA4-CB660700FDBD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C36B7-4B42-4636-A93C-E79C44ACD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39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4BACC6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4BACC6"/>
                </a:solidFill>
              </a:rPr>
              <a:pPr/>
              <a:t>‹#›</a:t>
            </a:fld>
            <a:endParaRPr lang="en-US" dirty="0">
              <a:solidFill>
                <a:srgbClr val="4BAC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55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9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2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ibitola.asaolu@tn.gov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4.xml"/><Relationship Id="rId4" Type="http://schemas.openxmlformats.org/officeDocument/2006/relationships/hyperlink" Target="mailto:Erin.Hodson@tn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Sleep-Related Death Data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Safe Sleep Collaborative Meeting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Erin Hodson, MPH, Epidemiologist</a:t>
            </a:r>
          </a:p>
        </p:txBody>
      </p:sp>
    </p:spTree>
    <p:extLst>
      <p:ext uri="{BB962C8B-B14F-4D97-AF65-F5344CB8AC3E}">
        <p14:creationId xmlns:p14="http://schemas.microsoft.com/office/powerpoint/2010/main" val="426514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How Baby Sleeps by Maternal Age</a:t>
            </a:r>
            <a:br>
              <a:rPr lang="en-US" sz="2800" dirty="0"/>
            </a:br>
            <a:r>
              <a:rPr lang="en-US" sz="2800" dirty="0"/>
              <a:t>Tennessee, 2017-2018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71600" y="6172201"/>
            <a:ext cx="762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Pregnancy Risk Assessment Monitoring System (PRAMS), 2017–2018; Tennessee Department of Health, Office of Population Health Surveillance; Division of Population Health Assessment.  Prepared May 2021 by Division of Family Health and Wellness. 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74DF7846-BCEA-481B-8006-C221BFD03E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4478964"/>
              </p:ext>
            </p:extLst>
          </p:nvPr>
        </p:nvGraphicFramePr>
        <p:xfrm>
          <a:off x="-91440" y="1003303"/>
          <a:ext cx="9144000" cy="5148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786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Did Medical Professional Tell You the Following? </a:t>
            </a:r>
            <a:br>
              <a:rPr lang="en-US" sz="2800" dirty="0"/>
            </a:br>
            <a:r>
              <a:rPr lang="en-US" sz="2800" dirty="0"/>
              <a:t>Tennessee Mothers by Race/Ethnicity, 2017-2018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71600" y="1237434"/>
            <a:ext cx="9891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TN=97%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29000" y="1237435"/>
            <a:ext cx="9891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TN=92%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0" y="1237436"/>
            <a:ext cx="9891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TN=58%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43800" y="1237433"/>
            <a:ext cx="9891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TN=92%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371600" y="6172201"/>
            <a:ext cx="762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Pregnancy Risk Assessment Monitoring System (PRAMS), 2017–2018; Tennessee Department of Health, Office of Population Health Surveillance; Division of Population Health Assessment.  Prepared May 2021 by Division of Family Health and Wellness. 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E72A03E-7078-476C-B0B7-1193909100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6428453"/>
              </p:ext>
            </p:extLst>
          </p:nvPr>
        </p:nvGraphicFramePr>
        <p:xfrm>
          <a:off x="-11856" y="1618486"/>
          <a:ext cx="9144000" cy="4553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84621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Did Medical Professional Tell You the Following? </a:t>
            </a:r>
            <a:br>
              <a:rPr lang="en-US" sz="2800" dirty="0"/>
            </a:br>
            <a:r>
              <a:rPr lang="en-US" sz="2800" dirty="0"/>
              <a:t>Tennessee Mothers by Age, 2017-2018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4976" y="1237154"/>
            <a:ext cx="9891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TN=97%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32429" y="1237153"/>
            <a:ext cx="9891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TN=92%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14020" y="1232203"/>
            <a:ext cx="9891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TN=57%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43800" y="1232202"/>
            <a:ext cx="9891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TN=92%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71600" y="6172201"/>
            <a:ext cx="762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Pregnancy Risk Assessment Monitoring System (PRAMS), 2017–2018; Tennessee Department of Health, Office of Population Health Surveillance; Division of Population Health Assessment.  Prepared May 2021 by Division of Family Health and Wellness. 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FD2AC2F2-3649-40FD-A159-2E0D5034D1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025201"/>
              </p:ext>
            </p:extLst>
          </p:nvPr>
        </p:nvGraphicFramePr>
        <p:xfrm>
          <a:off x="0" y="1600200"/>
          <a:ext cx="9144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1036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Gap Between Recommended and Actual Behavior:</a:t>
            </a:r>
            <a:br>
              <a:rPr lang="en-US" sz="2800" dirty="0"/>
            </a:br>
            <a:r>
              <a:rPr lang="en-US" sz="2800" dirty="0"/>
              <a:t>Placing Baby to Sleep on Back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6172201"/>
            <a:ext cx="762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Pregnancy Risk Assessment Monitoring System (PRAMS), 2017–2018; Tennessee Department of Health, Office of Population Health Surveillance; Division of Population Health Assessment.  Prepared May 2021 by Division of Family Health and Wellness.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7A98380-CCA7-46CE-B684-FD856A7788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0334697"/>
              </p:ext>
            </p:extLst>
          </p:nvPr>
        </p:nvGraphicFramePr>
        <p:xfrm>
          <a:off x="0" y="1143000"/>
          <a:ext cx="8991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75470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Sleep-Related Infant Death</a:t>
            </a:r>
          </a:p>
        </p:txBody>
      </p:sp>
    </p:spTree>
    <p:extLst>
      <p:ext uri="{BB962C8B-B14F-4D97-AF65-F5344CB8AC3E}">
        <p14:creationId xmlns:p14="http://schemas.microsoft.com/office/powerpoint/2010/main" val="3867413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Overall and Sleep-Related Infant Deaths</a:t>
            </a:r>
            <a:br>
              <a:rPr lang="en-US" sz="2800" dirty="0"/>
            </a:br>
            <a:r>
              <a:rPr lang="en-US" sz="2800" dirty="0"/>
              <a:t>Tennessee, 2015-2019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6172201"/>
            <a:ext cx="762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Department of Health, Office of Vital Records &amp; Statistics, Death Statistical System; Tennessee Department of Health, Division of Family Health and Wellness, Child Fatality Review Database.  Prepared April 2019 by Division of Family Health and Wellness.   </a:t>
            </a:r>
          </a:p>
          <a:p>
            <a:endParaRPr lang="en-US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95703AE-B989-4C22-A71C-2C9A158307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0403159"/>
              </p:ext>
            </p:extLst>
          </p:nvPr>
        </p:nvGraphicFramePr>
        <p:xfrm>
          <a:off x="0" y="1034955"/>
          <a:ext cx="8991600" cy="5137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4033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Racial Disparity in Sleep-Related Infant Death</a:t>
            </a:r>
            <a:br>
              <a:rPr lang="en-US" sz="2800" dirty="0"/>
            </a:br>
            <a:r>
              <a:rPr lang="en-US" sz="2800" dirty="0"/>
              <a:t>Tennessee, 2015-2019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6172201"/>
            <a:ext cx="762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Department of Health, Division of Family Health and Wellness, Child Fatality Review Database. Prepared May 2021 by Division of Family Health and Wellness.   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ight Bracket 6"/>
          <p:cNvSpPr/>
          <p:nvPr/>
        </p:nvSpPr>
        <p:spPr>
          <a:xfrm>
            <a:off x="7034645" y="2188953"/>
            <a:ext cx="76200" cy="1905000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10845" y="2654468"/>
            <a:ext cx="20331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Rate amongst Black infants nearly </a:t>
            </a:r>
            <a:r>
              <a:rPr lang="en-US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 times </a:t>
            </a: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 high as rate amongst White infants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F59B71E7-CDCE-434F-AB6B-EF0C9BDCE6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7766620"/>
              </p:ext>
            </p:extLst>
          </p:nvPr>
        </p:nvGraphicFramePr>
        <p:xfrm>
          <a:off x="9525" y="1104901"/>
          <a:ext cx="7153275" cy="506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385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Infant Age at Time of Sleep-Related Death</a:t>
            </a:r>
            <a:br>
              <a:rPr lang="en-US" sz="2800" dirty="0"/>
            </a:br>
            <a:r>
              <a:rPr lang="en-US" sz="2800" dirty="0"/>
              <a:t>Tennessee, 2015-2019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6172201"/>
            <a:ext cx="762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Department of Health, Division of Family Health and Wellness, Child Fatality Review Database. Prepared April 2019 by Division of Family Health and Wellness.   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39791D4-747F-4A19-81C7-7CFBADEC12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3596379"/>
              </p:ext>
            </p:extLst>
          </p:nvPr>
        </p:nvGraphicFramePr>
        <p:xfrm>
          <a:off x="0" y="1350776"/>
          <a:ext cx="9144000" cy="4727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2263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Infant Age at Time of Sleep-Related Death</a:t>
            </a:r>
            <a:br>
              <a:rPr lang="en-US" sz="2800" dirty="0"/>
            </a:br>
            <a:r>
              <a:rPr lang="en-US" sz="2800" dirty="0"/>
              <a:t>Tennessee, 2015-2019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6172201"/>
            <a:ext cx="762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Department of Health, Division of Family Health and Wellness, Child Fatality Review Database. Prepared April 2019 by Division of Family Health and Wellness.   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42623C0-A251-4EDF-9993-960D81D9B1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6930943"/>
              </p:ext>
            </p:extLst>
          </p:nvPr>
        </p:nvGraphicFramePr>
        <p:xfrm>
          <a:off x="-10551" y="1444753"/>
          <a:ext cx="9144000" cy="4727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D636F7B-FBE8-4A19-ADFC-44E52728D8DB}"/>
              </a:ext>
            </a:extLst>
          </p:cNvPr>
          <p:cNvSpPr txBox="1"/>
          <p:nvPr/>
        </p:nvSpPr>
        <p:spPr>
          <a:xfrm>
            <a:off x="4953000" y="1828800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80% of sleep-related infant deaths occurred when infant was under 5 months of age</a:t>
            </a:r>
          </a:p>
        </p:txBody>
      </p:sp>
    </p:spTree>
    <p:extLst>
      <p:ext uri="{BB962C8B-B14F-4D97-AF65-F5344CB8AC3E}">
        <p14:creationId xmlns:p14="http://schemas.microsoft.com/office/powerpoint/2010/main" val="3113013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Rate of Sleep-Related Infant Death by Region</a:t>
            </a:r>
            <a:br>
              <a:rPr lang="en-US" sz="2800" dirty="0"/>
            </a:br>
            <a:r>
              <a:rPr lang="en-US" sz="2800" dirty="0"/>
              <a:t>Tennessee, 2015-2019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6172201"/>
            <a:ext cx="762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Department of Health, Division of Family Health and Wellness, Child Fatality Review Database. Prepared May 2021 by Division of Family Health and Wellness.   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6EE30629-220A-46FF-9579-1E0017EEBFD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45" b="26666"/>
          <a:stretch/>
        </p:blipFill>
        <p:spPr>
          <a:xfrm>
            <a:off x="134470" y="1676400"/>
            <a:ext cx="8875059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398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Safe Sleep Behaviors </a:t>
            </a:r>
          </a:p>
        </p:txBody>
      </p:sp>
    </p:spTree>
    <p:extLst>
      <p:ext uri="{BB962C8B-B14F-4D97-AF65-F5344CB8AC3E}">
        <p14:creationId xmlns:p14="http://schemas.microsoft.com/office/powerpoint/2010/main" val="1792227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Where was baby placed to sleep?</a:t>
            </a:r>
            <a:br>
              <a:rPr lang="en-US" sz="2800" dirty="0"/>
            </a:br>
            <a:r>
              <a:rPr lang="en-US" sz="2800" dirty="0"/>
              <a:t>Tennessee, 2015-2019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6172201"/>
            <a:ext cx="762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Department of Health, Division of Family Health and Wellness, Child Fatality Review Database. Prepared May 2021 by Division of Family Health and Wellness.   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08742A6-F3C4-41D9-A596-1210AEAC5F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3711599"/>
              </p:ext>
            </p:extLst>
          </p:nvPr>
        </p:nvGraphicFramePr>
        <p:xfrm>
          <a:off x="0" y="1061178"/>
          <a:ext cx="8915400" cy="5074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6516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Where was baby placed to sleep?</a:t>
            </a:r>
            <a:br>
              <a:rPr lang="en-US" sz="2800" dirty="0"/>
            </a:br>
            <a:r>
              <a:rPr lang="en-US" sz="2800" dirty="0"/>
              <a:t>Tennessee, 2015-2019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6172201"/>
            <a:ext cx="762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Department of Health, Division of Family Health and Wellness, Child Fatality Review Database. Prepared May 2021 by Division of Family Health and Wellness.   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63B5EA4-F239-4DAB-B1E9-A714DBC36D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7827976"/>
              </p:ext>
            </p:extLst>
          </p:nvPr>
        </p:nvGraphicFramePr>
        <p:xfrm>
          <a:off x="39914" y="1115424"/>
          <a:ext cx="8915400" cy="5074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90749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Contributing Factors in Sleep-Related Infant Deaths</a:t>
            </a:r>
            <a:br>
              <a:rPr lang="en-US" sz="2800" dirty="0"/>
            </a:br>
            <a:r>
              <a:rPr lang="en-US" sz="2800" dirty="0"/>
              <a:t>Tennessee, 2015-2019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6172201"/>
            <a:ext cx="762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Department of Health, Division of Family Health and Wellness, Child Fatality Review Database. Prepared May 2021 by Division of Family Health and Wellness.   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9480427-5A0A-4E74-AA4C-9F22E7D921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9143925"/>
              </p:ext>
            </p:extLst>
          </p:nvPr>
        </p:nvGraphicFramePr>
        <p:xfrm>
          <a:off x="0" y="1143001"/>
          <a:ext cx="8991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60096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Contributing Factors in Sleep-Related Infant Deaths</a:t>
            </a:r>
            <a:br>
              <a:rPr lang="en-US" sz="2800" dirty="0"/>
            </a:br>
            <a:r>
              <a:rPr lang="en-US" sz="2800" dirty="0"/>
              <a:t>Tennessee, 2015-2019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6172201"/>
            <a:ext cx="762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Department of Health, Division of Family Health and Wellness, Child Fatality Review Database. Prepared May 2021 by Division of Family Health and Wellness.   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22134BE-401D-4067-91D2-D70D2DC72C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7331747"/>
              </p:ext>
            </p:extLst>
          </p:nvPr>
        </p:nvGraphicFramePr>
        <p:xfrm>
          <a:off x="0" y="1003303"/>
          <a:ext cx="9144000" cy="5168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43249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Contributing Factors in Sleep-Related Infant Deaths</a:t>
            </a:r>
            <a:br>
              <a:rPr lang="en-US" sz="2800" dirty="0"/>
            </a:br>
            <a:r>
              <a:rPr lang="en-US" sz="2800" dirty="0"/>
              <a:t>by Region, 2015-2019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6242540"/>
            <a:ext cx="762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Department of Health, Division of Family Health and Wellness, Child Fatality Review Database. Prepared May 2021 by Division of Family Health and Wellness.   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26F15B8-23DF-4737-90B9-2228EDAA7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185308"/>
              </p:ext>
            </p:extLst>
          </p:nvPr>
        </p:nvGraphicFramePr>
        <p:xfrm>
          <a:off x="152398" y="1524000"/>
          <a:ext cx="8839202" cy="33561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419601">
                  <a:extLst>
                    <a:ext uri="{9D8B030D-6E8A-4147-A177-3AD203B41FA5}">
                      <a16:colId xmlns:a16="http://schemas.microsoft.com/office/drawing/2014/main" val="226770257"/>
                    </a:ext>
                  </a:extLst>
                </a:gridCol>
                <a:gridCol w="4419601">
                  <a:extLst>
                    <a:ext uri="{9D8B030D-6E8A-4147-A177-3AD203B41FA5}">
                      <a16:colId xmlns:a16="http://schemas.microsoft.com/office/drawing/2014/main" val="3164087865"/>
                    </a:ext>
                  </a:extLst>
                </a:gridCol>
              </a:tblGrid>
              <a:tr h="575724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Unsafe bedding or toys in the sleeping area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Infant not sleeping in crib or bassinet 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450946"/>
                  </a:ext>
                </a:extLst>
              </a:tr>
              <a:tr h="277707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Davidson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Shelby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Knox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Sullivan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Northeast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East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Southeast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South Central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West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Mid-Cumberland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Upper Cumberland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Hamilton</a:t>
                      </a:r>
                    </a:p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Madison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47797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F94A189-538F-4C78-92A1-C19E1F6FBFDC}"/>
              </a:ext>
            </a:extLst>
          </p:cNvPr>
          <p:cNvSpPr txBox="1"/>
          <p:nvPr/>
        </p:nvSpPr>
        <p:spPr>
          <a:xfrm>
            <a:off x="152399" y="1160827"/>
            <a:ext cx="5334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Leading Contributing Factor</a:t>
            </a:r>
          </a:p>
        </p:txBody>
      </p:sp>
    </p:spTree>
    <p:extLst>
      <p:ext uri="{BB962C8B-B14F-4D97-AF65-F5344CB8AC3E}">
        <p14:creationId xmlns:p14="http://schemas.microsoft.com/office/powerpoint/2010/main" val="4859016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Safe Sleep Diaper Bag</a:t>
            </a:r>
          </a:p>
        </p:txBody>
      </p:sp>
    </p:spTree>
    <p:extLst>
      <p:ext uri="{BB962C8B-B14F-4D97-AF65-F5344CB8AC3E}">
        <p14:creationId xmlns:p14="http://schemas.microsoft.com/office/powerpoint/2010/main" val="17775904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Safe Sleep Diaper Bag Data</a:t>
            </a: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257C549E-A21B-422C-AD71-74D70FAC0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0800000">
            <a:off x="5905112" y="3564769"/>
            <a:ext cx="2770078" cy="2258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CF3CAED7-13A9-4A16-BD34-5C01D5DAB7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943600" y="1170453"/>
            <a:ext cx="2767251" cy="2258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177E6AD-B4F4-400B-A79A-6290CD5C27F9}"/>
              </a:ext>
            </a:extLst>
          </p:cNvPr>
          <p:cNvSpPr/>
          <p:nvPr/>
        </p:nvSpPr>
        <p:spPr>
          <a:xfrm>
            <a:off x="152400" y="1447800"/>
            <a:ext cx="5486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Partnership with Community Health Access and Navigation in Tennessee (CHANT)</a:t>
            </a:r>
          </a:p>
          <a:p>
            <a:endParaRPr lang="en-US" dirty="0"/>
          </a:p>
          <a:p>
            <a:r>
              <a:rPr lang="en-US" b="1" dirty="0"/>
              <a:t>652</a:t>
            </a:r>
            <a:r>
              <a:rPr lang="en-US" dirty="0"/>
              <a:t> diaper bags distributed from January 2019-April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Recipients were 34% Black, 60% White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Most common age group: 25-34 (42%)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Three-fourths (75%) received bag after their infant’s birth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68% were covered by TennCare, 15% had no health insurance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6935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CHANT Recipients by Region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F896FEC2-89F2-461D-87C0-BB07E4AF28F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00" b="18889"/>
          <a:stretch/>
        </p:blipFill>
        <p:spPr>
          <a:xfrm>
            <a:off x="134470" y="1828800"/>
            <a:ext cx="8875059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3132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Data to Date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C2DFDEB-2B04-4486-87C5-95DB199624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3401079"/>
              </p:ext>
            </p:extLst>
          </p:nvPr>
        </p:nvGraphicFramePr>
        <p:xfrm>
          <a:off x="-457200" y="1812104"/>
          <a:ext cx="3095174" cy="2264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329173D-1AA6-4898-B16A-C789F2535F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2491830"/>
              </p:ext>
            </p:extLst>
          </p:nvPr>
        </p:nvGraphicFramePr>
        <p:xfrm>
          <a:off x="1747958" y="1812104"/>
          <a:ext cx="3099816" cy="2267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51FBE6BC-2ED5-4B4A-9F53-3D7D9548A027}"/>
              </a:ext>
            </a:extLst>
          </p:cNvPr>
          <p:cNvSpPr/>
          <p:nvPr/>
        </p:nvSpPr>
        <p:spPr>
          <a:xfrm>
            <a:off x="204438" y="1269646"/>
            <a:ext cx="198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At follow-up visit…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C0232AA-0DA8-46E9-A562-DDFAAC1F288E}"/>
              </a:ext>
            </a:extLst>
          </p:cNvPr>
          <p:cNvSpPr/>
          <p:nvPr/>
        </p:nvSpPr>
        <p:spPr>
          <a:xfrm>
            <a:off x="2330961" y="4019206"/>
            <a:ext cx="24237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Reported that the items in the bag had caused them to change the way the put their infant to sleep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F21859-74C0-4821-95AA-43912C49A3DB}"/>
              </a:ext>
            </a:extLst>
          </p:cNvPr>
          <p:cNvSpPr/>
          <p:nvPr/>
        </p:nvSpPr>
        <p:spPr>
          <a:xfrm>
            <a:off x="28092" y="4019206"/>
            <a:ext cx="220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Reported reading the books and written materials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318C432-5CF1-4BA8-AF5F-ED495018D6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850280"/>
              </p:ext>
            </p:extLst>
          </p:nvPr>
        </p:nvGraphicFramePr>
        <p:xfrm>
          <a:off x="4847774" y="2207764"/>
          <a:ext cx="4296225" cy="3886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BF6FFE36-1B18-4AEA-8C37-0C71A1184C52}"/>
              </a:ext>
            </a:extLst>
          </p:cNvPr>
          <p:cNvSpPr/>
          <p:nvPr/>
        </p:nvSpPr>
        <p:spPr>
          <a:xfrm>
            <a:off x="5029199" y="1272569"/>
            <a:ext cx="41147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Of those that changed their behavior, caregivers reported that they had started placing their baby…</a:t>
            </a:r>
          </a:p>
        </p:txBody>
      </p:sp>
    </p:spTree>
    <p:extLst>
      <p:ext uri="{BB962C8B-B14F-4D97-AF65-F5344CB8AC3E}">
        <p14:creationId xmlns:p14="http://schemas.microsoft.com/office/powerpoint/2010/main" val="33946726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Ibitola Asaolu, DrPH, MPH, Epidemiologist</a:t>
            </a:r>
          </a:p>
          <a:p>
            <a:pPr lvl="1"/>
            <a:r>
              <a:rPr lang="en-US" u="sng" dirty="0">
                <a:hlinkClick r:id="rId3"/>
              </a:rPr>
              <a:t>ibitola.asaolu@tn.gov</a:t>
            </a:r>
            <a:endParaRPr lang="en-US" u="sng" dirty="0"/>
          </a:p>
          <a:p>
            <a:pPr lvl="1"/>
            <a:r>
              <a:rPr lang="en-US" dirty="0"/>
              <a:t>615-253-0374</a:t>
            </a:r>
          </a:p>
          <a:p>
            <a:r>
              <a:rPr lang="en-US" dirty="0"/>
              <a:t>Erin Hodson, MPH, Epidemiologist</a:t>
            </a:r>
          </a:p>
          <a:p>
            <a:pPr lvl="1"/>
            <a:r>
              <a:rPr lang="en-US" dirty="0">
                <a:hlinkClick r:id="rId4"/>
              </a:rPr>
              <a:t>Erin.Hodson@tn.gov</a:t>
            </a:r>
            <a:endParaRPr lang="en-US" dirty="0"/>
          </a:p>
          <a:p>
            <a:pPr lvl="1"/>
            <a:r>
              <a:rPr lang="en-US" dirty="0"/>
              <a:t>615-253-2802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A076-0EB6-4ACF-BC93-AE169B35ECF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727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AAP Recommended Safe Sleep Behaviors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1295400"/>
            <a:ext cx="457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Safe sleep practices recommended by the AAP 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Placing the baby on his or her back at all sleep times – including naps and at night.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Using a firm sleep surface, such as a safety-approved mattress and crib.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Keeping soft objects and loose bedding out of the baby’s sleep area.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Sharing a room with baby, but not the same bed.</a:t>
            </a:r>
          </a:p>
          <a:p>
            <a:endParaRPr lang="en-US" dirty="0"/>
          </a:p>
        </p:txBody>
      </p:sp>
      <p:pic>
        <p:nvPicPr>
          <p:cNvPr id="1026" name="Picture 2" descr="Image result for safe sle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066799"/>
            <a:ext cx="2771775" cy="484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67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PRAMS Data</a:t>
            </a:r>
          </a:p>
        </p:txBody>
      </p:sp>
      <p:sp>
        <p:nvSpPr>
          <p:cNvPr id="5" name="object 3"/>
          <p:cNvSpPr/>
          <p:nvPr/>
        </p:nvSpPr>
        <p:spPr>
          <a:xfrm>
            <a:off x="5029200" y="1219200"/>
            <a:ext cx="3430524" cy="16059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TextBox 2"/>
          <p:cNvSpPr txBox="1"/>
          <p:nvPr/>
        </p:nvSpPr>
        <p:spPr>
          <a:xfrm>
            <a:off x="304799" y="1143000"/>
            <a:ext cx="4724401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What is PRAMS?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</a:t>
            </a:r>
            <a:r>
              <a:rPr lang="en-US" dirty="0"/>
              <a:t>regnancy </a:t>
            </a:r>
            <a:r>
              <a:rPr lang="en-US" b="1" dirty="0"/>
              <a:t>R</a:t>
            </a:r>
            <a:r>
              <a:rPr lang="en-US" dirty="0"/>
              <a:t>isk </a:t>
            </a:r>
            <a:r>
              <a:rPr lang="en-US" b="1" dirty="0"/>
              <a:t>A</a:t>
            </a:r>
            <a:r>
              <a:rPr lang="en-US" dirty="0"/>
              <a:t>ssessment </a:t>
            </a:r>
            <a:r>
              <a:rPr lang="en-US" b="1" dirty="0"/>
              <a:t>M</a:t>
            </a:r>
            <a:r>
              <a:rPr lang="en-US" dirty="0"/>
              <a:t>onitoring </a:t>
            </a:r>
            <a:r>
              <a:rPr lang="en-US" b="1" dirty="0"/>
              <a:t>S</a:t>
            </a:r>
            <a:r>
              <a:rPr lang="en-US" dirty="0"/>
              <a:t>ystem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Purpose: </a:t>
            </a:r>
            <a:r>
              <a:rPr lang="en-US" spc="-5" dirty="0">
                <a:cs typeface="Calibri"/>
              </a:rPr>
              <a:t>Collect </a:t>
            </a:r>
            <a:r>
              <a:rPr lang="en-US" spc="-10" dirty="0">
                <a:cs typeface="Calibri"/>
              </a:rPr>
              <a:t>state-specific </a:t>
            </a:r>
            <a:r>
              <a:rPr lang="en-US" spc="-5" dirty="0">
                <a:cs typeface="Calibri"/>
              </a:rPr>
              <a:t>population-based </a:t>
            </a:r>
            <a:r>
              <a:rPr lang="en-US" spc="-15" dirty="0">
                <a:cs typeface="Calibri"/>
              </a:rPr>
              <a:t>data </a:t>
            </a:r>
            <a:r>
              <a:rPr lang="en-US" spc="-5" dirty="0">
                <a:cs typeface="Calibri"/>
              </a:rPr>
              <a:t>on maternal attitudes and </a:t>
            </a:r>
            <a:endParaRPr lang="en-US" dirty="0"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9048" y="2514600"/>
            <a:ext cx="7772400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      experiences </a:t>
            </a:r>
            <a:r>
              <a:rPr lang="en-US" spc="-15" dirty="0">
                <a:cs typeface="Calibri"/>
              </a:rPr>
              <a:t>before, </a:t>
            </a:r>
            <a:r>
              <a:rPr lang="en-US" spc="-5" dirty="0">
                <a:cs typeface="Calibri"/>
              </a:rPr>
              <a:t>during </a:t>
            </a:r>
            <a:r>
              <a:rPr lang="en-US" dirty="0">
                <a:cs typeface="Calibri"/>
              </a:rPr>
              <a:t>and </a:t>
            </a:r>
            <a:r>
              <a:rPr lang="en-US" spc="-5" dirty="0">
                <a:cs typeface="Calibri"/>
              </a:rPr>
              <a:t>shortly </a:t>
            </a:r>
            <a:r>
              <a:rPr lang="en-US" spc="-10" dirty="0">
                <a:cs typeface="Calibri"/>
              </a:rPr>
              <a:t>after </a:t>
            </a:r>
          </a:p>
          <a:p>
            <a:r>
              <a:rPr lang="en-US" spc="-10" dirty="0">
                <a:cs typeface="Calibri"/>
              </a:rPr>
              <a:t>      </a:t>
            </a:r>
            <a:r>
              <a:rPr lang="en-US" spc="-5" dirty="0">
                <a:cs typeface="Calibri"/>
              </a:rPr>
              <a:t>pregnancy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pc="-5" dirty="0">
                <a:cs typeface="Calibri"/>
              </a:rPr>
              <a:t>The PRAMS sample is chosen from all women who had a live birth recently, so findings can be applied to the state’s entire population of women who have recently delivered a live-born infant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PRAMS </a:t>
            </a:r>
            <a:r>
              <a:rPr lang="en-US" spc="-10" dirty="0">
                <a:cs typeface="Calibri"/>
              </a:rPr>
              <a:t>provides </a:t>
            </a:r>
            <a:r>
              <a:rPr lang="en-US" spc="-15" dirty="0">
                <a:cs typeface="Calibri"/>
              </a:rPr>
              <a:t>data for </a:t>
            </a:r>
            <a:r>
              <a:rPr lang="en-US" spc="-20" dirty="0">
                <a:cs typeface="Calibri"/>
              </a:rPr>
              <a:t>state </a:t>
            </a:r>
            <a:r>
              <a:rPr lang="en-US" spc="-5" dirty="0">
                <a:cs typeface="Calibri"/>
              </a:rPr>
              <a:t>health </a:t>
            </a:r>
            <a:r>
              <a:rPr lang="en-US" spc="-10" dirty="0">
                <a:cs typeface="Calibri"/>
              </a:rPr>
              <a:t>officials </a:t>
            </a:r>
            <a:r>
              <a:rPr lang="en-US" spc="-15" dirty="0">
                <a:cs typeface="Calibri"/>
              </a:rPr>
              <a:t>to </a:t>
            </a:r>
            <a:r>
              <a:rPr lang="en-US" dirty="0">
                <a:cs typeface="Calibri"/>
              </a:rPr>
              <a:t>use </a:t>
            </a:r>
            <a:r>
              <a:rPr lang="en-US" spc="-15" dirty="0">
                <a:cs typeface="Calibri"/>
              </a:rPr>
              <a:t>to improve </a:t>
            </a:r>
            <a:r>
              <a:rPr lang="en-US" dirty="0">
                <a:cs typeface="Calibri"/>
              </a:rPr>
              <a:t>the  </a:t>
            </a:r>
            <a:r>
              <a:rPr lang="en-US" spc="-5" dirty="0">
                <a:cs typeface="Calibri"/>
              </a:rPr>
              <a:t>health of </a:t>
            </a:r>
            <a:r>
              <a:rPr lang="en-US" spc="-10" dirty="0">
                <a:cs typeface="Calibri"/>
              </a:rPr>
              <a:t>mothers </a:t>
            </a:r>
            <a:r>
              <a:rPr lang="en-US" dirty="0">
                <a:cs typeface="Calibri"/>
              </a:rPr>
              <a:t>and </a:t>
            </a:r>
            <a:r>
              <a:rPr lang="en-US" spc="-10" dirty="0">
                <a:cs typeface="Calibri"/>
              </a:rPr>
              <a:t>infants.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058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Safe Sleep Practices by Race/Ethnicity</a:t>
            </a:r>
            <a:br>
              <a:rPr lang="en-US" sz="2800" dirty="0"/>
            </a:br>
            <a:r>
              <a:rPr lang="en-US" sz="2800" dirty="0"/>
              <a:t>Tennessee, 2017-2018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52600" y="1259453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TN=80%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19600" y="1259453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TN=58%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62800" y="1213356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TN=82%</a:t>
            </a:r>
          </a:p>
        </p:txBody>
      </p:sp>
      <p:sp>
        <p:nvSpPr>
          <p:cNvPr id="3" name="Rectangle 2"/>
          <p:cNvSpPr/>
          <p:nvPr/>
        </p:nvSpPr>
        <p:spPr>
          <a:xfrm>
            <a:off x="1371600" y="6172201"/>
            <a:ext cx="762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Pregnancy Risk Assessment Monitoring System (PRAMS), 2017–2018; Tennessee Department of Health, Office of Population Health Surveillance; Division of Population Health Assessment.  Prepared May 2021 by Division of Family Health and Wellness. 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178119A8-3767-4E60-A0BE-5A1F573C7A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7439434"/>
              </p:ext>
            </p:extLst>
          </p:nvPr>
        </p:nvGraphicFramePr>
        <p:xfrm>
          <a:off x="228600" y="1536522"/>
          <a:ext cx="8915400" cy="4635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8053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Baby’s Usual Sleep Place by Race/Ethnicity</a:t>
            </a:r>
            <a:br>
              <a:rPr lang="en-US" sz="2800" dirty="0"/>
            </a:br>
            <a:r>
              <a:rPr lang="en-US" sz="2800" dirty="0"/>
              <a:t>Tennessee, 2017-2018</a:t>
            </a:r>
          </a:p>
        </p:txBody>
      </p:sp>
      <p:sp>
        <p:nvSpPr>
          <p:cNvPr id="5" name="Rectangle 4"/>
          <p:cNvSpPr/>
          <p:nvPr/>
        </p:nvSpPr>
        <p:spPr>
          <a:xfrm>
            <a:off x="1371600" y="6172201"/>
            <a:ext cx="762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Pregnancy Risk Assessment Monitoring System (PRAMS), 2017–2018; Tennessee Department of Health, Office of Population Health Surveillance; Division of Population Health Assessment.  Prepared May 2021 by Division of Family Health and Wellness. 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1EF7EB00-AE73-4A78-8878-38790B84F8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8539142"/>
              </p:ext>
            </p:extLst>
          </p:nvPr>
        </p:nvGraphicFramePr>
        <p:xfrm>
          <a:off x="-16412" y="1026749"/>
          <a:ext cx="9144000" cy="5168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6108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How Baby Sleeps by Race/Ethnicity</a:t>
            </a:r>
            <a:br>
              <a:rPr lang="en-US" sz="2800" dirty="0"/>
            </a:br>
            <a:r>
              <a:rPr lang="en-US" sz="2800" dirty="0"/>
              <a:t>Tennessee, 2017-2018</a:t>
            </a:r>
          </a:p>
        </p:txBody>
      </p:sp>
      <p:sp>
        <p:nvSpPr>
          <p:cNvPr id="5" name="Rectangle 4"/>
          <p:cNvSpPr/>
          <p:nvPr/>
        </p:nvSpPr>
        <p:spPr>
          <a:xfrm>
            <a:off x="1371600" y="6172201"/>
            <a:ext cx="762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Pregnancy Risk Assessment Monitoring System (PRAMS), 2017–2018; Tennessee Department of Health, Office of Population Health Surveillance; Division of Population Health Assessment.  Prepared May 2021 by Division of Family Health and Wellness.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0BDD864-C0F8-490F-AE75-F47C125504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0191604"/>
              </p:ext>
            </p:extLst>
          </p:nvPr>
        </p:nvGraphicFramePr>
        <p:xfrm>
          <a:off x="0" y="1010338"/>
          <a:ext cx="9144000" cy="516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1">
            <a:extLst>
              <a:ext uri="{FF2B5EF4-FFF2-40B4-BE49-F238E27FC236}">
                <a16:creationId xmlns:a16="http://schemas.microsoft.com/office/drawing/2014/main" id="{290C1539-192F-4563-A9C1-DC19DB9430BF}"/>
              </a:ext>
            </a:extLst>
          </p:cNvPr>
          <p:cNvSpPr txBox="1"/>
          <p:nvPr/>
        </p:nvSpPr>
        <p:spPr>
          <a:xfrm>
            <a:off x="1676400" y="1371600"/>
            <a:ext cx="1143000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TN=47%</a:t>
            </a:r>
          </a:p>
        </p:txBody>
      </p:sp>
    </p:spTree>
    <p:extLst>
      <p:ext uri="{BB962C8B-B14F-4D97-AF65-F5344CB8AC3E}">
        <p14:creationId xmlns:p14="http://schemas.microsoft.com/office/powerpoint/2010/main" val="3498613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Safe Sleep Practices by Maternal Age</a:t>
            </a:r>
            <a:br>
              <a:rPr lang="en-US" sz="2800" dirty="0"/>
            </a:br>
            <a:r>
              <a:rPr lang="en-US" sz="2800" dirty="0"/>
              <a:t>Tennessee, 2017-2018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44626" y="1260944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TN=80%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19600" y="1260945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TN=58%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39000" y="1260944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TN=82%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6172201"/>
            <a:ext cx="762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Pregnancy Risk Assessment Monitoring System (PRAMS), 2017–2018; Tennessee Department of Health, Office of Population Health Surveillance; Division of Population Health Assessment.  Prepared May 2021 by Division of Family Health and Wellness. 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AD616721-58A3-4829-9ED6-944BB86494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0814080"/>
              </p:ext>
            </p:extLst>
          </p:nvPr>
        </p:nvGraphicFramePr>
        <p:xfrm>
          <a:off x="0" y="1563007"/>
          <a:ext cx="9144000" cy="4553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2032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3"/>
            <a:ext cx="9144000" cy="825500"/>
          </a:xfrm>
        </p:spPr>
        <p:txBody>
          <a:bodyPr/>
          <a:lstStyle/>
          <a:p>
            <a:r>
              <a:rPr lang="en-US" sz="2800" dirty="0"/>
              <a:t>Baby’s Usual Sleep Place by Maternal Age</a:t>
            </a:r>
            <a:br>
              <a:rPr lang="en-US" sz="2800" dirty="0"/>
            </a:br>
            <a:r>
              <a:rPr lang="en-US" sz="2800" dirty="0"/>
              <a:t>Tennessee, 2017-2018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71600" y="6172201"/>
            <a:ext cx="762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 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Pregnancy Risk Assessment Monitoring System (PRAMS), 2017–2018; Tennessee Department of Health, Office of Population Health Surveillance; Division of Population Health Assessment.  Prepared May 2021 by Division of Family Health and Wellness.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5AEEEB6-75E8-42D9-8209-0717124EDD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0267077"/>
              </p:ext>
            </p:extLst>
          </p:nvPr>
        </p:nvGraphicFramePr>
        <p:xfrm>
          <a:off x="0" y="1005841"/>
          <a:ext cx="9144000" cy="516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5702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owerPoint B">
  <a:themeElements>
    <a:clrScheme name="Custom 1">
      <a:dk1>
        <a:sysClr val="windowText" lastClr="000000"/>
      </a:dk1>
      <a:lt1>
        <a:sysClr val="window" lastClr="FFFFFF"/>
      </a:lt1>
      <a:dk2>
        <a:srgbClr val="366092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2735</TotalTime>
  <Words>1521</Words>
  <Application>Microsoft Office PowerPoint</Application>
  <PresentationFormat>On-screen Show (4:3)</PresentationFormat>
  <Paragraphs>204</Paragraphs>
  <Slides>29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Open Sans</vt:lpstr>
      <vt:lpstr>PermianSlabSerifTypeface</vt:lpstr>
      <vt:lpstr>Office Theme</vt:lpstr>
      <vt:lpstr>PowerPoint B</vt:lpstr>
      <vt:lpstr>Sleep-Related Death Data</vt:lpstr>
      <vt:lpstr>Safe Sleep Behaviors </vt:lpstr>
      <vt:lpstr>AAP Recommended Safe Sleep Behaviors</vt:lpstr>
      <vt:lpstr>PRAMS Data</vt:lpstr>
      <vt:lpstr>Safe Sleep Practices by Race/Ethnicity Tennessee, 2017-2018</vt:lpstr>
      <vt:lpstr>Baby’s Usual Sleep Place by Race/Ethnicity Tennessee, 2017-2018</vt:lpstr>
      <vt:lpstr>How Baby Sleeps by Race/Ethnicity Tennessee, 2017-2018</vt:lpstr>
      <vt:lpstr>Safe Sleep Practices by Maternal Age Tennessee, 2017-2018</vt:lpstr>
      <vt:lpstr>Baby’s Usual Sleep Place by Maternal Age Tennessee, 2017-2018</vt:lpstr>
      <vt:lpstr>How Baby Sleeps by Maternal Age Tennessee, 2017-2018</vt:lpstr>
      <vt:lpstr>Did Medical Professional Tell You the Following?  Tennessee Mothers by Race/Ethnicity, 2017-2018</vt:lpstr>
      <vt:lpstr>Did Medical Professional Tell You the Following?  Tennessee Mothers by Age, 2017-2018</vt:lpstr>
      <vt:lpstr>Gap Between Recommended and Actual Behavior: Placing Baby to Sleep on Back</vt:lpstr>
      <vt:lpstr>Sleep-Related Infant Death</vt:lpstr>
      <vt:lpstr>Overall and Sleep-Related Infant Deaths Tennessee, 2015-2019</vt:lpstr>
      <vt:lpstr>Racial Disparity in Sleep-Related Infant Death Tennessee, 2015-2019</vt:lpstr>
      <vt:lpstr>Infant Age at Time of Sleep-Related Death Tennessee, 2015-2019</vt:lpstr>
      <vt:lpstr>Infant Age at Time of Sleep-Related Death Tennessee, 2015-2019</vt:lpstr>
      <vt:lpstr>Rate of Sleep-Related Infant Death by Region Tennessee, 2015-2019</vt:lpstr>
      <vt:lpstr>Where was baby placed to sleep? Tennessee, 2015-2019</vt:lpstr>
      <vt:lpstr>Where was baby placed to sleep? Tennessee, 2015-2019</vt:lpstr>
      <vt:lpstr>Contributing Factors in Sleep-Related Infant Deaths Tennessee, 2015-2019</vt:lpstr>
      <vt:lpstr>Contributing Factors in Sleep-Related Infant Deaths Tennessee, 2015-2019</vt:lpstr>
      <vt:lpstr>Contributing Factors in Sleep-Related Infant Deaths by Region, 2015-2019</vt:lpstr>
      <vt:lpstr>Safe Sleep Diaper Bag</vt:lpstr>
      <vt:lpstr>Safe Sleep Diaper Bag Data</vt:lpstr>
      <vt:lpstr>CHANT Recipients by Region</vt:lpstr>
      <vt:lpstr>Data to Date</vt:lpstr>
      <vt:lpstr>Contact Information</vt:lpstr>
    </vt:vector>
  </TitlesOfParts>
  <Company>State of Tennessee Dept.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Sleep-Related Death Data</dc:title>
  <dc:creator>Erin Hodson</dc:creator>
  <cp:lastModifiedBy>Erin Hodson</cp:lastModifiedBy>
  <cp:revision>117</cp:revision>
  <dcterms:created xsi:type="dcterms:W3CDTF">2019-04-09T17:28:53Z</dcterms:created>
  <dcterms:modified xsi:type="dcterms:W3CDTF">2021-05-13T12:05:36Z</dcterms:modified>
</cp:coreProperties>
</file>