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6" r:id="rId5"/>
    <p:sldId id="269" r:id="rId6"/>
    <p:sldId id="274" r:id="rId7"/>
    <p:sldId id="275" r:id="rId8"/>
    <p:sldId id="276" r:id="rId9"/>
    <p:sldId id="277" r:id="rId10"/>
    <p:sldId id="278" r:id="rId11"/>
    <p:sldId id="258" r:id="rId12"/>
    <p:sldId id="261" r:id="rId13"/>
    <p:sldId id="263" r:id="rId14"/>
    <p:sldId id="273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011C-D07D-476B-8C2E-57422C727DD3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4018-4A44-4F72-9F9C-C4F14BB3C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385D-DBE2-43F0-8AEE-D86A6CAB7E9E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D44-19F0-41D6-8870-7E1E84DA3A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1D153-3CE6-4025-AB0A-09FE90278EA7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2B7D-DB06-4115-92F9-E845F809E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9F9C-5512-410B-8874-25A1DE25FFC4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C5069-6AAF-437E-BCBD-6E6AE828D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9EF0-E4C8-40D3-8949-CF79D0AAB3CC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6FD1-8E70-495E-8482-7A6FE1ACB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8CFA-C3C1-4698-AC83-4184232CDE20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E09C-6CF4-406B-85E7-CFE995CAE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6063-D9EF-4560-BDD2-ABAF7882B3DC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B4464-9A97-4F07-B37C-BF49A238F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7AC6-E9F5-4061-8F5A-16013B06F2F0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CAFE0-DD35-4885-9B28-B325AEEE8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EE26-7266-4F6E-A344-F45CCD1A3730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ABA2-2B79-4D1D-8960-D0B21A623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0EA8F-218E-4ADE-A692-625B0A9BCF58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2348-A31F-4EB4-8AE0-67E3F937FB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D190-C4F5-4453-A9CA-B4EF76C7C176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B2C5-1D51-4F85-B95D-2FBD0BC31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B8CB61-1C34-4E56-9E2D-80EC7B6D7715}" type="datetimeFigureOut">
              <a:rPr lang="en-US"/>
              <a:pPr>
                <a:defRPr/>
              </a:pPr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3A43DB-98C2-495A-8F42-52673EAE79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15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nationalgeographic.com/wpf/media-live/photos/000/010/cache/lungs-cast_1052_600x45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2000" y="304800"/>
            <a:ext cx="7048500" cy="5842000"/>
          </a:xfrm>
          <a:prstGeom prst="rect">
            <a:avLst/>
          </a:prstGeom>
          <a:noFill/>
          <a:effectLst>
            <a:outerShdw blurRad="419100" dist="774700" dir="3120000" sx="76000" sy="76000" algn="ctr" rotWithShape="0">
              <a:schemeClr val="bg1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391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</a:t>
            </a:r>
            <a:br>
              <a:rPr lang="en-US" dirty="0" smtClean="0"/>
            </a:br>
            <a:r>
              <a:rPr lang="en-US" sz="3600" i="1" dirty="0" smtClean="0"/>
              <a:t>“A lung’s got to do what a lungs got to do”</a:t>
            </a:r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6400800" cy="1752600"/>
          </a:xfrm>
          <a:solidFill>
            <a:schemeClr val="accent2">
              <a:alpha val="0"/>
            </a:schemeClr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Amy Sewall  BSN/RN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ASK FOR HELP!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Monitor your stress level and seek help if you experience time management problems, social isolation, concentration difficulties, physical or emotional symptoms.</a:t>
            </a:r>
          </a:p>
          <a:p>
            <a:endParaRPr lang="en-US" smtClean="0"/>
          </a:p>
          <a:p>
            <a:r>
              <a:rPr lang="en-US" smtClean="0"/>
              <a:t>Seek early assistance..problems become more difficult to manage the more they go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/>
              <a:t>Hyperventilation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48768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Common Causes: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Anxiety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Panic   (“Air Hunger”)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Stress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Signs and Symptoms of Hyperventilation: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Light Headedness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Dizziness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Sweating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Rapid Heart Rate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Tingling and Numbness in Hands and Feet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Chest Pain</a:t>
            </a:r>
          </a:p>
        </p:txBody>
      </p:sp>
      <p:pic>
        <p:nvPicPr>
          <p:cNvPr id="13316" name="Picture 2" descr="Panicked Woman Breathing Into a Paper Bag to Keep from Hyperventila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89560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http://cdn1.fotosearch.com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/>
              <a:t>Relaxation Techniques – (Just Breathe)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Breathing is “Natural” tranquilizer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Breathing: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Detoxifies and releases toxins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Releases tension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Relaxes mind and body/ brings clarity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Increases muscles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Strengthens immunes systems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14340" name="Picture 2" descr="Breathing Exercises 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613" y="0"/>
            <a:ext cx="2465387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/>
              <a:t>                     Relaxation Techniques Continued</a:t>
            </a:r>
          </a:p>
        </p:txBody>
      </p:sp>
      <p:sp>
        <p:nvSpPr>
          <p:cNvPr id="1030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031" name="Picture 5" descr="Baldwin, Mike Carto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16764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 descr="Cartoon Licen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7" descr="Cartoon Gift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898888"/>
                </a:solidFill>
              </a:rPr>
              <a:t/>
            </a:r>
            <a:br>
              <a:rPr lang="en-US">
                <a:solidFill>
                  <a:srgbClr val="898888"/>
                </a:solidFill>
              </a:rPr>
            </a:br>
            <a:endParaRPr lang="en-US"/>
          </a:p>
        </p:txBody>
      </p:sp>
    </p:spTree>
    <p:controls>
      <p:control spid="1026" r:id="rId2" imgW="3352680" imgH="228600"/>
      <p:control spid="1027" r:id="rId3" imgW="25704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229600" cy="990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5000" smtClean="0"/>
              <a:t>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4-7-8 Relaxation Breathing Exercise</a:t>
            </a:r>
            <a:br>
              <a:rPr lang="en-US" smtClean="0"/>
            </a:br>
            <a:r>
              <a:rPr lang="en-US" smtClean="0"/>
              <a:t>Dr. Andrew Weil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Sit with back straight</a:t>
            </a:r>
          </a:p>
          <a:p>
            <a:pPr eaLnBrk="1" hangingPunct="1"/>
            <a:r>
              <a:rPr lang="en-US" sz="2400" smtClean="0"/>
              <a:t>Place the tip of tongue against ridge of tissue just before upper front teeth</a:t>
            </a:r>
          </a:p>
          <a:p>
            <a:pPr eaLnBrk="1" hangingPunct="1"/>
            <a:r>
              <a:rPr lang="en-US" sz="2400" smtClean="0"/>
              <a:t>Exhale completely through mouth making whoosh sound</a:t>
            </a:r>
          </a:p>
          <a:p>
            <a:pPr eaLnBrk="1" hangingPunct="1"/>
            <a:r>
              <a:rPr lang="en-US" sz="2400" smtClean="0"/>
              <a:t>Close your mouth and inhale quietly through your nose to the mental count of 4</a:t>
            </a:r>
          </a:p>
          <a:p>
            <a:pPr eaLnBrk="1" hangingPunct="1"/>
            <a:r>
              <a:rPr lang="en-US" sz="2400" smtClean="0"/>
              <a:t>Hold breath for count of 7</a:t>
            </a:r>
          </a:p>
          <a:p>
            <a:pPr eaLnBrk="1" hangingPunct="1"/>
            <a:r>
              <a:rPr lang="en-US" sz="2400" smtClean="0"/>
              <a:t>Exhale completely through your mouth making the whoosh sound to the count of 8</a:t>
            </a:r>
          </a:p>
          <a:p>
            <a:pPr eaLnBrk="1" hangingPunct="1"/>
            <a:r>
              <a:rPr lang="en-US" sz="2400" smtClean="0"/>
              <a:t>Repeat cycle 3 more times for a total of 4 breaths.  Do not do more than 4 breaths at one time.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Abdominal Breathing Exercise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Place one hand on your abdomen right beneath your rib cage</a:t>
            </a:r>
          </a:p>
          <a:p>
            <a:pPr eaLnBrk="1" hangingPunct="1"/>
            <a:r>
              <a:rPr lang="en-US" sz="2400" smtClean="0"/>
              <a:t>Inhale slowly and deeply through your nose into the bottom of your lungs.  If you are breathing from your abdomen, your hand should actually rise</a:t>
            </a:r>
          </a:p>
          <a:p>
            <a:pPr eaLnBrk="1" hangingPunct="1"/>
            <a:r>
              <a:rPr lang="en-US" sz="2400" smtClean="0"/>
              <a:t>When you have taken in a full breath, pause for a moment and then exhale slowly through your nose or mouth.  As you exhale, allow your whole body to let go (limp like a rag doll)</a:t>
            </a:r>
          </a:p>
          <a:p>
            <a:pPr eaLnBrk="1" hangingPunct="1"/>
            <a:r>
              <a:rPr lang="en-US" sz="2400" smtClean="0"/>
              <a:t>Do ten slow, full abdominal breaths.  Try to keep your breathing smooth and regular.</a:t>
            </a:r>
          </a:p>
          <a:p>
            <a:pPr eaLnBrk="1" hangingPunct="1"/>
            <a:r>
              <a:rPr lang="en-US" sz="2400" smtClean="0"/>
              <a:t>Slow inhale..pause…slow exhale..10</a:t>
            </a:r>
          </a:p>
          <a:p>
            <a:pPr eaLnBrk="1" hangingPunct="1"/>
            <a:r>
              <a:rPr lang="en-US" sz="2400" smtClean="0"/>
              <a:t>Slow inhale..pause…slow exhale..9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Progressive Muscle Relaxation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Tensing particular muscle groups for 7 to 10 seconds</a:t>
            </a:r>
          </a:p>
          <a:p>
            <a:pPr eaLnBrk="1" hangingPunct="1"/>
            <a:r>
              <a:rPr lang="en-US" sz="2400" smtClean="0"/>
              <a:t>Concentrate on what is happening...feel the buildup of tension.</a:t>
            </a:r>
          </a:p>
          <a:p>
            <a:pPr eaLnBrk="1" hangingPunct="1"/>
            <a:r>
              <a:rPr lang="en-US" sz="2400" smtClean="0"/>
              <a:t>Release the muscle abruptly and then relax for 15 to 20 seconds before going to the next muscle group.</a:t>
            </a:r>
          </a:p>
          <a:p>
            <a:pPr eaLnBrk="1" hangingPunct="1"/>
            <a:r>
              <a:rPr lang="en-US" sz="2400" smtClean="0"/>
              <a:t>Muscle groups to work:  fists, biceps, triceps, forehead, eyes, jaw, back of neck, shoulders, chest, stomach, lower back, buttocks, thighs, calf muscles and toes.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/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Breathing Overview</a:t>
            </a:r>
          </a:p>
          <a:p>
            <a:pPr eaLnBrk="1" hangingPunct="1"/>
            <a:r>
              <a:rPr lang="en-US" smtClean="0"/>
              <a:t>Anxiety</a:t>
            </a:r>
          </a:p>
          <a:p>
            <a:pPr eaLnBrk="1" hangingPunct="1"/>
            <a:r>
              <a:rPr lang="en-US" smtClean="0"/>
              <a:t>Hyperventilation</a:t>
            </a:r>
          </a:p>
          <a:p>
            <a:pPr eaLnBrk="1" hangingPunct="1"/>
            <a:r>
              <a:rPr lang="en-US" smtClean="0"/>
              <a:t>Stress/Anxiety Reduction Methods</a:t>
            </a:r>
          </a:p>
          <a:p>
            <a:pPr eaLnBrk="1" hangingPunct="1"/>
            <a:r>
              <a:rPr lang="en-US" smtClean="0"/>
              <a:t>Relaxation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400" smtClean="0">
                <a:solidFill>
                  <a:srgbClr val="00B050"/>
                </a:solidFill>
              </a:rPr>
              <a:t>Note: Check with a physician before starting any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/>
              <a:t>Breathing - Overview</a:t>
            </a:r>
          </a:p>
        </p:txBody>
      </p:sp>
      <p:pic>
        <p:nvPicPr>
          <p:cNvPr id="5123" name="Picture 1" descr="http://static.ddmcdn.com/gif/lung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62400" y="2933700"/>
            <a:ext cx="2238375" cy="3924300"/>
          </a:xfrm>
          <a:noFill/>
        </p:spPr>
      </p:pic>
      <p:pic>
        <p:nvPicPr>
          <p:cNvPr id="5124" name="Picture 2" descr="http://static.ddmcdn.com/gif/lung-label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810000"/>
            <a:ext cx="1076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4800" y="838200"/>
            <a:ext cx="86106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Average of </a:t>
            </a:r>
            <a:r>
              <a:rPr lang="en-US" b="1" dirty="0">
                <a:latin typeface="+mn-lt"/>
              </a:rPr>
              <a:t>3K</a:t>
            </a:r>
            <a:r>
              <a:rPr lang="en-US" dirty="0">
                <a:latin typeface="+mn-lt"/>
              </a:rPr>
              <a:t> to </a:t>
            </a:r>
            <a:r>
              <a:rPr lang="en-US" b="1" dirty="0">
                <a:latin typeface="+mn-lt"/>
              </a:rPr>
              <a:t>5K</a:t>
            </a:r>
            <a:r>
              <a:rPr lang="en-US" dirty="0">
                <a:latin typeface="+mn-lt"/>
              </a:rPr>
              <a:t> gallons of air every day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2 Things accomplished: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</a:rPr>
              <a:t>Supplies body with oxygen to burn food, release energy and for organs to work properly.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</a:rPr>
              <a:t>Expels Carbon Dioxide – (waste product of the body’s metabolism) </a:t>
            </a:r>
          </a:p>
        </p:txBody>
      </p:sp>
      <p:sp>
        <p:nvSpPr>
          <p:cNvPr id="13" name="6-Point Star 12"/>
          <p:cNvSpPr/>
          <p:nvPr/>
        </p:nvSpPr>
        <p:spPr>
          <a:xfrm>
            <a:off x="0" y="3276600"/>
            <a:ext cx="3124200" cy="2286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Breathing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/>
              <a:t>Breathing Process Continued</a:t>
            </a:r>
          </a:p>
        </p:txBody>
      </p:sp>
      <p:pic>
        <p:nvPicPr>
          <p:cNvPr id="6147" name="Content Placeholder 3" descr="http://static.ddmcdn.com/gif/lung-bloodcell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990600"/>
            <a:ext cx="3314700" cy="3749675"/>
          </a:xfrm>
          <a:noFill/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638800" y="1600200"/>
            <a:ext cx="320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4038600" y="1295400"/>
            <a:ext cx="5105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Blood is the “highway” for nutrients to and from  the body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Bottom Line:  VERY IMPORTANT FOR YOU TO LIVE AND BE HEALTHY   </a:t>
            </a:r>
            <a:r>
              <a:rPr lang="en-US">
                <a:latin typeface="Calibri" pitchFamily="34" charset="0"/>
                <a:sym typeface="Wingdings" pitchFamily="2" charset="2"/>
              </a:rPr>
              <a:t>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http://photos3.fotosearch.com/bthumb/BDX/BDX252/bxp4376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2743200"/>
            <a:ext cx="2590800" cy="3640138"/>
          </a:xfrm>
          <a:noFill/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/>
              <a:t>Anxiety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304800" y="1066800"/>
            <a:ext cx="8229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Nearly </a:t>
            </a:r>
            <a:r>
              <a:rPr lang="en-US" b="1"/>
              <a:t>40</a:t>
            </a:r>
            <a:r>
              <a:rPr lang="en-US"/>
              <a:t> </a:t>
            </a:r>
            <a:r>
              <a:rPr lang="en-US" b="1"/>
              <a:t>million</a:t>
            </a:r>
            <a:r>
              <a:rPr lang="en-US"/>
              <a:t> people in the United States have suffered from panic attacks or other anxiety disorders in the past year.</a:t>
            </a:r>
          </a:p>
          <a:p>
            <a:endParaRPr lang="en-US"/>
          </a:p>
          <a:p>
            <a:r>
              <a:rPr lang="en-US"/>
              <a:t>Nearly a quarter of the adult population will suffer from an anxiety disorder at some time during their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Stress?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mtClean="0"/>
              <a:t>Stress is different for each of us.  What is stressful for one person may or may not be stressful for another; each of us responds to stress in an entirely different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Acute Vs. Chronic</a:t>
            </a:r>
          </a:p>
        </p:txBody>
      </p:sp>
      <p:pic>
        <p:nvPicPr>
          <p:cNvPr id="9219" name="Picture 4" descr="C:\Users\Owner\AppData\Local\Microsoft\Windows\Temporary Internet Files\Content.IE5\GAIZP1SR\MP90042239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447800"/>
            <a:ext cx="32988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Users\Owner\AppData\Local\Microsoft\Windows\Temporary Internet Files\Content.IE5\YZ03I4U9\MP90038278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6400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Stress Bad?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2971800" y="5006975"/>
            <a:ext cx="441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Stress is to the human condition what tension is to a violin string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You Manage Stress?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Talk with Support Network.</a:t>
            </a:r>
          </a:p>
          <a:p>
            <a:r>
              <a:rPr lang="en-US" smtClean="0"/>
              <a:t>Set a schedule.</a:t>
            </a:r>
          </a:p>
          <a:p>
            <a:r>
              <a:rPr lang="en-US" smtClean="0"/>
              <a:t>Schedule breaks.</a:t>
            </a:r>
          </a:p>
          <a:p>
            <a:r>
              <a:rPr lang="en-US" smtClean="0"/>
              <a:t>Find healthy ways to manage stress.</a:t>
            </a:r>
          </a:p>
          <a:p>
            <a:r>
              <a:rPr lang="en-US" smtClean="0"/>
              <a:t>Set Boundaries.</a:t>
            </a:r>
          </a:p>
          <a:p>
            <a:r>
              <a:rPr lang="en-US" smtClean="0"/>
              <a:t>Get to know others who share your goals, who have qualities which to admire, and who are willing to help.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656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Breathing  “A lung’s got to do what a lungs got to do”</vt:lpstr>
      <vt:lpstr>Agenda</vt:lpstr>
      <vt:lpstr>Breathing - Overview</vt:lpstr>
      <vt:lpstr>Breathing Process Continued</vt:lpstr>
      <vt:lpstr>Anxiety</vt:lpstr>
      <vt:lpstr>What is Stress?</vt:lpstr>
      <vt:lpstr>Acute Vs. Chronic</vt:lpstr>
      <vt:lpstr>Is Stress Bad?</vt:lpstr>
      <vt:lpstr>How Do You Manage Stress?</vt:lpstr>
      <vt:lpstr>ASK FOR HELP!</vt:lpstr>
      <vt:lpstr>Hyperventilation</vt:lpstr>
      <vt:lpstr>Relaxation Techniques – (Just Breathe) </vt:lpstr>
      <vt:lpstr>                     Relaxation Techniques Continued</vt:lpstr>
      <vt:lpstr>Slide 14</vt:lpstr>
      <vt:lpstr>4-7-8 Relaxation Breathing Exercise Dr. Andrew Weil</vt:lpstr>
      <vt:lpstr>Abdominal Breathing Exercise</vt:lpstr>
      <vt:lpstr>Progressive Muscle Relaxation</vt:lpstr>
    </vt:vector>
  </TitlesOfParts>
  <Company>Nissan North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Breathing _______</dc:title>
  <dc:creator>SewallB</dc:creator>
  <cp:lastModifiedBy>susan whitley</cp:lastModifiedBy>
  <cp:revision>13</cp:revision>
  <dcterms:created xsi:type="dcterms:W3CDTF">2012-01-02T15:58:52Z</dcterms:created>
  <dcterms:modified xsi:type="dcterms:W3CDTF">2013-01-21T16:13:07Z</dcterms:modified>
</cp:coreProperties>
</file>