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9" r:id="rId4"/>
    <p:sldId id="270" r:id="rId5"/>
    <p:sldId id="257" r:id="rId6"/>
    <p:sldId id="262" r:id="rId7"/>
    <p:sldId id="259" r:id="rId8"/>
    <p:sldId id="263" r:id="rId9"/>
    <p:sldId id="265"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9656" autoAdjust="0"/>
  </p:normalViewPr>
  <p:slideViewPr>
    <p:cSldViewPr>
      <p:cViewPr>
        <p:scale>
          <a:sx n="68" d="100"/>
          <a:sy n="68" d="100"/>
        </p:scale>
        <p:origin x="-49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02320E-5AC5-42C3-9B5A-62DAF86A44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smtClean="0"/>
          </a:p>
        </p:txBody>
      </p:sp>
      <p:sp>
        <p:nvSpPr>
          <p:cNvPr id="13316" name="Slide Number Placeholder 3"/>
          <p:cNvSpPr>
            <a:spLocks noGrp="1"/>
          </p:cNvSpPr>
          <p:nvPr>
            <p:ph type="sldNum" sz="quarter" idx="5"/>
          </p:nvPr>
        </p:nvSpPr>
        <p:spPr>
          <a:noFill/>
        </p:spPr>
        <p:txBody>
          <a:bodyPr/>
          <a:lstStyle/>
          <a:p>
            <a:fld id="{5A2A650D-58CB-45B2-9F85-274F869A181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US" smtClean="0"/>
              <a:t>Webmd.org and cdc.gov was used in this presentation </a:t>
            </a:r>
          </a:p>
        </p:txBody>
      </p:sp>
      <p:sp>
        <p:nvSpPr>
          <p:cNvPr id="22532" name="Slide Number Placeholder 3"/>
          <p:cNvSpPr>
            <a:spLocks noGrp="1"/>
          </p:cNvSpPr>
          <p:nvPr>
            <p:ph type="sldNum" sz="quarter" idx="5"/>
          </p:nvPr>
        </p:nvSpPr>
        <p:spPr>
          <a:noFill/>
        </p:spPr>
        <p:txBody>
          <a:bodyPr/>
          <a:lstStyle/>
          <a:p>
            <a:fld id="{D43C297C-C94F-4B1A-8525-CEF300421588}"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5E19028D-3573-4FDE-8754-D379460F246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2AC326D-AA90-4067-9BD1-BB29A22E29DA}" type="slidenum">
              <a:rPr lang="en-US" smtClean="0"/>
              <a:pPr/>
              <a:t>3</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Because HIV is spread through blood, people have worried that biting or bloodsucking insects might spread HIV. Several studies, however, show no evidence to support this -- even in areas with lots of mosquitoes and cases of HIV. When insects bite, they do not inject the blood of the person or animal they have last bitten. Also, HIV lives for only a short time inside an insect.</a:t>
            </a:r>
          </a:p>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9AAEA843-ED6A-493E-9E3D-C4243A17D0B3}" type="slidenum">
              <a:rPr lang="en-US" smtClean="0"/>
              <a:pPr/>
              <a:t>4</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lnSpc>
                <a:spcPct val="90000"/>
              </a:lnSpc>
            </a:pPr>
            <a:r>
              <a:rPr lang="en-US" sz="900" smtClean="0"/>
              <a:t>To become infected with HIV you must get a sufficient quantity of the virus into your body. Saliva does contain HIV, but the virus is only present in very small quantities and as such cannot cause HIV infection.</a:t>
            </a:r>
          </a:p>
          <a:p>
            <a:pPr eaLnBrk="1" hangingPunct="1">
              <a:lnSpc>
                <a:spcPct val="90000"/>
              </a:lnSpc>
            </a:pPr>
            <a:endParaRPr lang="en-US" sz="900" smtClean="0"/>
          </a:p>
          <a:p>
            <a:pPr eaLnBrk="1" hangingPunct="1">
              <a:lnSpc>
                <a:spcPct val="90000"/>
              </a:lnSpc>
            </a:pPr>
            <a:endParaRPr lang="en-US" sz="9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BCEB8D35-5297-4A9D-9E43-9A9A2CB8A2EE}" type="slidenum">
              <a:rPr lang="en-US" smtClean="0"/>
              <a:pPr/>
              <a:t>5</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lnSpc>
                <a:spcPct val="90000"/>
              </a:lnSpc>
            </a:pPr>
            <a:endParaRPr lang="en-US" sz="900" smtClean="0"/>
          </a:p>
          <a:p>
            <a:pPr eaLnBrk="1" hangingPunct="1">
              <a:lnSpc>
                <a:spcPct val="90000"/>
              </a:lnSpc>
            </a:pPr>
            <a:endParaRPr lang="en-US" sz="900" smtClean="0"/>
          </a:p>
          <a:p>
            <a:pPr eaLnBrk="1" hangingPunct="1">
              <a:lnSpc>
                <a:spcPct val="90000"/>
              </a:lnSpc>
            </a:pPr>
            <a:endParaRPr lang="en-US" sz="9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AB30E0A-7B0E-4AD6-BC08-70C366C8D065}" type="slidenum">
              <a:rPr lang="en-US" smtClean="0"/>
              <a:pPr/>
              <a:t>6</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5F1497B-AB3E-44B7-8B62-74ACF939CDD4}" type="slidenum">
              <a:rPr lang="en-US" smtClean="0"/>
              <a:pPr/>
              <a:t>7</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92D83CA-E83A-4B90-A5E4-E808BEC79687}" type="slidenum">
              <a:rPr lang="en-US" smtClean="0"/>
              <a:pPr/>
              <a:t>8</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742C37A-E0DA-415D-A7C0-D897E70E22BC}" type="slidenum">
              <a:rPr lang="en-US" smtClean="0"/>
              <a:pPr/>
              <a:t>9</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lnSpc>
                <a:spcPct val="80000"/>
              </a:lnSpc>
            </a:pPr>
            <a:r>
              <a:rPr lang="en-US" sz="900" smtClean="0"/>
              <a:t>What we’ve learned today…HIV is deadly STD that is transmitted via unprotected sexual contact or sharing unclean needles</a:t>
            </a:r>
          </a:p>
          <a:p>
            <a:pPr eaLnBrk="1" hangingPunct="1">
              <a:lnSpc>
                <a:spcPct val="80000"/>
              </a:lnSpc>
            </a:pPr>
            <a:r>
              <a:rPr lang="en-US" sz="900" smtClean="0"/>
              <a:t>It is NOT curable (virus)</a:t>
            </a:r>
          </a:p>
          <a:p>
            <a:pPr eaLnBrk="1" hangingPunct="1">
              <a:lnSpc>
                <a:spcPct val="80000"/>
              </a:lnSpc>
            </a:pPr>
            <a:r>
              <a:rPr lang="en-US" sz="900" smtClean="0"/>
              <a:t>Some risk factors include: having multiple partners, using no protection during sexual activity, sharing used needles</a:t>
            </a:r>
          </a:p>
          <a:p>
            <a:pPr eaLnBrk="1" hangingPunct="1">
              <a:lnSpc>
                <a:spcPct val="80000"/>
              </a:lnSpc>
            </a:pPr>
            <a:r>
              <a:rPr lang="en-US" sz="900" smtClean="0"/>
              <a:t>You cannot get HIV through hugging, kissing, touching, or drinking after someone with HIV</a:t>
            </a:r>
          </a:p>
          <a:p>
            <a:pPr eaLnBrk="1" hangingPunct="1">
              <a:lnSpc>
                <a:spcPct val="80000"/>
              </a:lnSpc>
            </a:pPr>
            <a:r>
              <a:rPr lang="en-US" sz="900" smtClean="0"/>
              <a:t>The one and only way to 100% protect yourself is by practicing abstinence! </a:t>
            </a:r>
          </a:p>
          <a:p>
            <a:pPr eaLnBrk="1" hangingPunct="1">
              <a:lnSpc>
                <a:spcPct val="80000"/>
              </a:lnSpc>
            </a:pPr>
            <a:endParaRPr lang="en-US" sz="9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1D6936-FAEB-4359-BCD0-56B9406DE4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3904E0-9574-45F1-865B-FA3781B26C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C5AB97-558F-49DF-8ACA-5B314D7F0B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628BED-9907-49C1-B6C6-3337B450BF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490588-9EE7-4A02-9BFC-7218CAEC8B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B45A8F-1DA0-4133-AD8C-CB54549DB4D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213B784-FA2A-40FA-B552-B993B7F77B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DB1C23E-6E8A-4706-8FBE-280984725C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6C75AD-9E81-49D3-8319-836CAC6EBE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BCA250-D82B-4804-8E74-45DFC1F04E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4CFB49-3248-42A6-ACEF-61A6B565D5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E28B483-13CE-44F4-8588-0A8669EAEA6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5.xml"/><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3.xml"/><Relationship Id="rId4" Type="http://schemas.openxmlformats.org/officeDocument/2006/relationships/slide" Target="slide4.xml"/><Relationship Id="rId9"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7"/>
          <p:cNvSpPr txBox="1">
            <a:spLocks noChangeArrowheads="1"/>
          </p:cNvSpPr>
          <p:nvPr/>
        </p:nvSpPr>
        <p:spPr bwMode="auto">
          <a:xfrm>
            <a:off x="5410200" y="2247900"/>
            <a:ext cx="3581400" cy="3276600"/>
          </a:xfrm>
          <a:prstGeom prst="rect">
            <a:avLst/>
          </a:prstGeom>
          <a:noFill/>
          <a:ln w="57150">
            <a:solidFill>
              <a:srgbClr val="000000"/>
            </a:solidFill>
            <a:miter lim="800000"/>
            <a:headEnd/>
            <a:tailEnd/>
          </a:ln>
        </p:spPr>
        <p:txBody>
          <a:bodyPr>
            <a:spAutoFit/>
          </a:bodyPr>
          <a:lstStyle/>
          <a:p>
            <a:pPr>
              <a:spcBef>
                <a:spcPct val="50000"/>
              </a:spcBef>
            </a:pPr>
            <a:r>
              <a:rPr lang="en-US" sz="3600">
                <a:solidFill>
                  <a:schemeClr val="tx2"/>
                </a:solidFill>
                <a:latin typeface="Arial Black" pitchFamily="34" charset="0"/>
              </a:rPr>
              <a:t>TENNESSEE T.A.L.K.S.</a:t>
            </a:r>
          </a:p>
          <a:p>
            <a:pPr>
              <a:spcBef>
                <a:spcPct val="50000"/>
              </a:spcBef>
            </a:pPr>
            <a:r>
              <a:rPr lang="en-US">
                <a:solidFill>
                  <a:schemeClr val="tx2"/>
                </a:solidFill>
                <a:latin typeface="Arial Black" pitchFamily="34" charset="0"/>
              </a:rPr>
              <a:t>TEACHING</a:t>
            </a:r>
          </a:p>
          <a:p>
            <a:pPr>
              <a:spcBef>
                <a:spcPct val="50000"/>
              </a:spcBef>
            </a:pPr>
            <a:r>
              <a:rPr lang="en-US">
                <a:solidFill>
                  <a:schemeClr val="tx2"/>
                </a:solidFill>
                <a:latin typeface="Arial Black" pitchFamily="34" charset="0"/>
              </a:rPr>
              <a:t>ACTIVITIES THAT</a:t>
            </a:r>
          </a:p>
          <a:p>
            <a:pPr>
              <a:spcBef>
                <a:spcPct val="50000"/>
              </a:spcBef>
            </a:pPr>
            <a:r>
              <a:rPr lang="en-US">
                <a:solidFill>
                  <a:schemeClr val="tx2"/>
                </a:solidFill>
                <a:latin typeface="Arial Black" pitchFamily="34" charset="0"/>
              </a:rPr>
              <a:t>LEAD TO</a:t>
            </a:r>
          </a:p>
          <a:p>
            <a:pPr>
              <a:spcBef>
                <a:spcPct val="50000"/>
              </a:spcBef>
            </a:pPr>
            <a:r>
              <a:rPr lang="en-US">
                <a:solidFill>
                  <a:schemeClr val="tx2"/>
                </a:solidFill>
                <a:latin typeface="Arial Black" pitchFamily="34" charset="0"/>
              </a:rPr>
              <a:t>KNOWLEDGE AND</a:t>
            </a:r>
          </a:p>
          <a:p>
            <a:pPr>
              <a:spcBef>
                <a:spcPct val="50000"/>
              </a:spcBef>
            </a:pPr>
            <a:r>
              <a:rPr lang="en-US">
                <a:solidFill>
                  <a:schemeClr val="tx2"/>
                </a:solidFill>
                <a:latin typeface="Arial Black" pitchFamily="34" charset="0"/>
              </a:rPr>
              <a:t>SAFETY</a:t>
            </a:r>
          </a:p>
        </p:txBody>
      </p:sp>
      <p:sp>
        <p:nvSpPr>
          <p:cNvPr id="2051" name="Text Box 8"/>
          <p:cNvSpPr txBox="1">
            <a:spLocks noChangeArrowheads="1"/>
          </p:cNvSpPr>
          <p:nvPr/>
        </p:nvSpPr>
        <p:spPr bwMode="auto">
          <a:xfrm>
            <a:off x="457200" y="6018213"/>
            <a:ext cx="8458200" cy="338137"/>
          </a:xfrm>
          <a:prstGeom prst="rect">
            <a:avLst/>
          </a:prstGeom>
          <a:noFill/>
          <a:ln w="9525">
            <a:noFill/>
            <a:miter lim="800000"/>
            <a:headEnd/>
            <a:tailEnd/>
          </a:ln>
        </p:spPr>
        <p:txBody>
          <a:bodyPr>
            <a:spAutoFit/>
          </a:bodyPr>
          <a:lstStyle/>
          <a:p>
            <a:pPr algn="ctr">
              <a:spcBef>
                <a:spcPct val="50000"/>
              </a:spcBef>
            </a:pPr>
            <a:r>
              <a:rPr lang="en-US" sz="1600" i="1"/>
              <a:t>In collaboration with Tennessee Coordinated School Health (CSH)</a:t>
            </a:r>
            <a:endParaRPr lang="en-US" sz="1600"/>
          </a:p>
        </p:txBody>
      </p:sp>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1000" y="2057400"/>
            <a:ext cx="4876800" cy="3657600"/>
          </a:xfrm>
          <a:prstGeom prst="rect">
            <a:avLst/>
          </a:prstGeom>
          <a:ln>
            <a:noFill/>
          </a:ln>
          <a:effectLst>
            <a:softEdge rad="112500"/>
          </a:effectLst>
        </p:spPr>
      </p:pic>
      <p:sp>
        <p:nvSpPr>
          <p:cNvPr id="3" name="Rectangle 2"/>
          <p:cNvSpPr/>
          <p:nvPr/>
        </p:nvSpPr>
        <p:spPr>
          <a:xfrm>
            <a:off x="134676" y="300335"/>
            <a:ext cx="8619668" cy="1323439"/>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8000" b="1" dirty="0">
                <a:ln w="17780" cmpd="sng">
                  <a:solidFill>
                    <a:srgbClr val="FFFFFF"/>
                  </a:solidFill>
                  <a:prstDash val="solid"/>
                  <a:miter lim="800000"/>
                </a:ln>
                <a:solidFill>
                  <a:srgbClr val="FF0000"/>
                </a:solidFill>
                <a:effectLst>
                  <a:outerShdw blurRad="50800" algn="tl" rotWithShape="0">
                    <a:srgbClr val="000000"/>
                  </a:outerShdw>
                </a:effectLst>
              </a:rPr>
              <a:t>MYTHBLASTERS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17525" y="709613"/>
            <a:ext cx="8229600" cy="1143000"/>
          </a:xfrm>
        </p:spPr>
        <p:txBody>
          <a:bodyPr/>
          <a:lstStyle/>
          <a:p>
            <a:pPr eaLnBrk="1" hangingPunct="1"/>
            <a:r>
              <a:rPr lang="en-US" smtClean="0"/>
              <a:t>Thank you!</a:t>
            </a:r>
          </a:p>
        </p:txBody>
      </p:sp>
      <p:sp>
        <p:nvSpPr>
          <p:cNvPr id="11267" name="Rectangle 3"/>
          <p:cNvSpPr>
            <a:spLocks noGrp="1" noChangeArrowheads="1"/>
          </p:cNvSpPr>
          <p:nvPr>
            <p:ph type="body" idx="1"/>
          </p:nvPr>
        </p:nvSpPr>
        <p:spPr>
          <a:xfrm>
            <a:off x="457200" y="2514600"/>
            <a:ext cx="8229600" cy="3276600"/>
          </a:xfrm>
        </p:spPr>
        <p:txBody>
          <a:bodyPr/>
          <a:lstStyle/>
          <a:p>
            <a:pPr algn="ctr" eaLnBrk="1" hangingPunct="1">
              <a:buFontTx/>
              <a:buNone/>
            </a:pPr>
            <a:r>
              <a:rPr lang="en-US" sz="5400" smtClean="0"/>
              <a:t>Tennessee </a:t>
            </a:r>
          </a:p>
          <a:p>
            <a:pPr algn="ctr" eaLnBrk="1" hangingPunct="1">
              <a:buFontTx/>
              <a:buNone/>
            </a:pPr>
            <a:r>
              <a:rPr lang="en-US" sz="5400" smtClean="0"/>
              <a:t>T.A.L.K.S</a:t>
            </a:r>
          </a:p>
          <a:p>
            <a:pPr algn="ctr" eaLnBrk="1" hangingPunct="1">
              <a:buFontTx/>
              <a:buNone/>
            </a:pPr>
            <a:r>
              <a:rPr lang="en-US" smtClean="0"/>
              <a:t>Teaching Activities that Lead to Knowledge and Safety</a:t>
            </a:r>
          </a:p>
        </p:txBody>
      </p:sp>
      <p:pic>
        <p:nvPicPr>
          <p:cNvPr id="11268" name="Picture 4"/>
          <p:cNvPicPr>
            <a:picLocks noChangeAspect="1" noChangeArrowheads="1"/>
          </p:cNvPicPr>
          <p:nvPr/>
        </p:nvPicPr>
        <p:blipFill>
          <a:blip r:embed="rId3"/>
          <a:srcRect/>
          <a:stretch>
            <a:fillRect/>
          </a:stretch>
        </p:blipFill>
        <p:spPr bwMode="auto">
          <a:xfrm>
            <a:off x="6705600" y="304800"/>
            <a:ext cx="2171700" cy="2236788"/>
          </a:xfrm>
          <a:prstGeom prst="rect">
            <a:avLst/>
          </a:prstGeom>
          <a:noFill/>
          <a:ln w="9525">
            <a:noFill/>
            <a:miter lim="800000"/>
            <a:headEnd/>
            <a:tailEnd/>
          </a:ln>
        </p:spPr>
      </p:pic>
      <p:pic>
        <p:nvPicPr>
          <p:cNvPr id="11269" name="Picture 5"/>
          <p:cNvPicPr>
            <a:picLocks noChangeAspect="1" noChangeArrowheads="1"/>
          </p:cNvPicPr>
          <p:nvPr/>
        </p:nvPicPr>
        <p:blipFill>
          <a:blip r:embed="rId4"/>
          <a:srcRect/>
          <a:stretch>
            <a:fillRect/>
          </a:stretch>
        </p:blipFill>
        <p:spPr bwMode="auto">
          <a:xfrm>
            <a:off x="533400" y="533400"/>
            <a:ext cx="2220913"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5">
            <a:hlinkClick r:id="rId3" action="ppaction://hlinksldjump"/>
          </p:cNvPr>
          <p:cNvSpPr>
            <a:spLocks noChangeArrowheads="1"/>
          </p:cNvSpPr>
          <p:nvPr/>
        </p:nvSpPr>
        <p:spPr bwMode="auto">
          <a:xfrm>
            <a:off x="5700713" y="1084263"/>
            <a:ext cx="3363912" cy="1544637"/>
          </a:xfrm>
          <a:prstGeom prst="ellipse">
            <a:avLst/>
          </a:prstGeom>
          <a:solidFill>
            <a:schemeClr val="accent1"/>
          </a:solidFill>
          <a:ln w="9525">
            <a:solidFill>
              <a:schemeClr val="tx1"/>
            </a:solidFill>
            <a:round/>
            <a:headEnd/>
            <a:tailEnd/>
          </a:ln>
        </p:spPr>
        <p:txBody>
          <a:bodyPr wrap="none" anchor="ctr"/>
          <a:lstStyle/>
          <a:p>
            <a:r>
              <a:rPr lang="en-US" sz="1600">
                <a:solidFill>
                  <a:srgbClr val="FFFF00"/>
                </a:solidFill>
              </a:rPr>
              <a:t>The only way you</a:t>
            </a:r>
          </a:p>
          <a:p>
            <a:r>
              <a:rPr lang="en-US" sz="1600">
                <a:solidFill>
                  <a:srgbClr val="FFFF00"/>
                </a:solidFill>
              </a:rPr>
              <a:t>can contract an STD is by </a:t>
            </a:r>
          </a:p>
          <a:p>
            <a:r>
              <a:rPr lang="en-US" sz="1600">
                <a:solidFill>
                  <a:srgbClr val="FFFF00"/>
                </a:solidFill>
              </a:rPr>
              <a:t>having unsafe sex with more</a:t>
            </a:r>
          </a:p>
          <a:p>
            <a:r>
              <a:rPr lang="en-US" sz="1600">
                <a:solidFill>
                  <a:srgbClr val="FFFF00"/>
                </a:solidFill>
              </a:rPr>
              <a:t>than one person.</a:t>
            </a:r>
          </a:p>
        </p:txBody>
      </p:sp>
      <p:sp>
        <p:nvSpPr>
          <p:cNvPr id="3075" name="Oval 6">
            <a:hlinkClick r:id="rId4" action="ppaction://hlinksldjump"/>
          </p:cNvPr>
          <p:cNvSpPr>
            <a:spLocks noChangeArrowheads="1"/>
          </p:cNvSpPr>
          <p:nvPr/>
        </p:nvSpPr>
        <p:spPr bwMode="auto">
          <a:xfrm>
            <a:off x="2774950" y="307975"/>
            <a:ext cx="3509963" cy="1143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 name="Oval 7">
            <a:hlinkClick r:id="rId5" action="ppaction://hlinksldjump"/>
          </p:cNvPr>
          <p:cNvSpPr>
            <a:spLocks noChangeArrowheads="1"/>
          </p:cNvSpPr>
          <p:nvPr/>
        </p:nvSpPr>
        <p:spPr bwMode="auto">
          <a:xfrm>
            <a:off x="22225" y="1057275"/>
            <a:ext cx="3216275" cy="14493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 name="Oval 8">
            <a:hlinkClick r:id="rId6" action="ppaction://hlinksldjump"/>
          </p:cNvPr>
          <p:cNvSpPr>
            <a:spLocks noChangeArrowheads="1"/>
          </p:cNvSpPr>
          <p:nvPr/>
        </p:nvSpPr>
        <p:spPr bwMode="auto">
          <a:xfrm>
            <a:off x="76200" y="3957638"/>
            <a:ext cx="3201988" cy="1790700"/>
          </a:xfrm>
          <a:prstGeom prst="ellipse">
            <a:avLst/>
          </a:prstGeom>
          <a:solidFill>
            <a:schemeClr val="accent1"/>
          </a:solidFill>
          <a:ln w="9525">
            <a:solidFill>
              <a:schemeClr val="tx1"/>
            </a:solidFill>
            <a:round/>
            <a:headEnd/>
            <a:tailEnd/>
          </a:ln>
        </p:spPr>
        <p:txBody>
          <a:bodyPr wrap="none" anchor="ctr"/>
          <a:lstStyle/>
          <a:p>
            <a:pPr algn="ctr"/>
            <a:r>
              <a:rPr lang="en-US">
                <a:solidFill>
                  <a:srgbClr val="FFFF00"/>
                </a:solidFill>
              </a:rPr>
              <a:t>Here in America, HIV </a:t>
            </a:r>
          </a:p>
          <a:p>
            <a:pPr algn="ctr"/>
            <a:r>
              <a:rPr lang="en-US">
                <a:solidFill>
                  <a:srgbClr val="FFFF00"/>
                </a:solidFill>
              </a:rPr>
              <a:t>knowledge is so prevalent</a:t>
            </a:r>
          </a:p>
          <a:p>
            <a:pPr algn="ctr"/>
            <a:r>
              <a:rPr lang="en-US">
                <a:solidFill>
                  <a:srgbClr val="FFFF00"/>
                </a:solidFill>
              </a:rPr>
              <a:t>That 50% of people aged</a:t>
            </a:r>
          </a:p>
          <a:p>
            <a:pPr algn="ctr"/>
            <a:r>
              <a:rPr lang="en-US">
                <a:solidFill>
                  <a:srgbClr val="FFFF00"/>
                </a:solidFill>
              </a:rPr>
              <a:t>18-64 get tested annually.</a:t>
            </a:r>
          </a:p>
        </p:txBody>
      </p:sp>
      <p:sp>
        <p:nvSpPr>
          <p:cNvPr id="3078" name="Oval 9">
            <a:hlinkClick r:id="rId7" action="ppaction://hlinksldjump"/>
          </p:cNvPr>
          <p:cNvSpPr>
            <a:spLocks noChangeArrowheads="1"/>
          </p:cNvSpPr>
          <p:nvPr/>
        </p:nvSpPr>
        <p:spPr bwMode="auto">
          <a:xfrm>
            <a:off x="3278188" y="4852988"/>
            <a:ext cx="2667000" cy="147161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 name="Oval 10">
            <a:hlinkClick r:id="rId8" action="ppaction://hlinksldjump"/>
          </p:cNvPr>
          <p:cNvSpPr>
            <a:spLocks noChangeArrowheads="1"/>
          </p:cNvSpPr>
          <p:nvPr/>
        </p:nvSpPr>
        <p:spPr bwMode="auto">
          <a:xfrm>
            <a:off x="5775325" y="3957638"/>
            <a:ext cx="3352800" cy="12969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 name="Text Box 13"/>
          <p:cNvSpPr txBox="1">
            <a:spLocks noChangeArrowheads="1"/>
          </p:cNvSpPr>
          <p:nvPr/>
        </p:nvSpPr>
        <p:spPr bwMode="auto">
          <a:xfrm>
            <a:off x="2835275" y="585788"/>
            <a:ext cx="3124200" cy="585787"/>
          </a:xfrm>
          <a:prstGeom prst="rect">
            <a:avLst/>
          </a:prstGeom>
          <a:noFill/>
          <a:ln w="9525">
            <a:noFill/>
            <a:miter lim="800000"/>
            <a:headEnd/>
            <a:tailEnd/>
          </a:ln>
        </p:spPr>
        <p:txBody>
          <a:bodyPr>
            <a:spAutoFit/>
          </a:bodyPr>
          <a:lstStyle/>
          <a:p>
            <a:pPr algn="ctr">
              <a:spcBef>
                <a:spcPct val="50000"/>
              </a:spcBef>
            </a:pPr>
            <a:r>
              <a:rPr lang="en-US" sz="1600">
                <a:solidFill>
                  <a:schemeClr val="folHlink"/>
                </a:solidFill>
              </a:rPr>
              <a:t>You can get HIV from kissing someone who is HIV+.</a:t>
            </a:r>
          </a:p>
        </p:txBody>
      </p:sp>
      <p:sp>
        <p:nvSpPr>
          <p:cNvPr id="3081" name="Text Box 15"/>
          <p:cNvSpPr txBox="1">
            <a:spLocks noChangeArrowheads="1"/>
          </p:cNvSpPr>
          <p:nvPr/>
        </p:nvSpPr>
        <p:spPr bwMode="auto">
          <a:xfrm>
            <a:off x="6080125" y="4143375"/>
            <a:ext cx="2743200" cy="830263"/>
          </a:xfrm>
          <a:prstGeom prst="rect">
            <a:avLst/>
          </a:prstGeom>
          <a:noFill/>
          <a:ln w="9525">
            <a:noFill/>
            <a:miter lim="800000"/>
            <a:headEnd/>
            <a:tailEnd/>
          </a:ln>
        </p:spPr>
        <p:txBody>
          <a:bodyPr>
            <a:spAutoFit/>
          </a:bodyPr>
          <a:lstStyle/>
          <a:p>
            <a:pPr algn="ctr" eaLnBrk="0" hangingPunct="0"/>
            <a:r>
              <a:rPr lang="en-US" sz="1600">
                <a:solidFill>
                  <a:srgbClr val="FFFF00"/>
                </a:solidFill>
              </a:rPr>
              <a:t>Drug use or abuse increases a person’s risk of HIV infection.</a:t>
            </a:r>
          </a:p>
        </p:txBody>
      </p:sp>
      <p:sp>
        <p:nvSpPr>
          <p:cNvPr id="3082" name="Text Box 17"/>
          <p:cNvSpPr txBox="1">
            <a:spLocks noChangeArrowheads="1"/>
          </p:cNvSpPr>
          <p:nvPr/>
        </p:nvSpPr>
        <p:spPr bwMode="auto">
          <a:xfrm>
            <a:off x="479425" y="1366838"/>
            <a:ext cx="2301875" cy="585787"/>
          </a:xfrm>
          <a:prstGeom prst="rect">
            <a:avLst/>
          </a:prstGeom>
          <a:noFill/>
          <a:ln w="9525">
            <a:noFill/>
            <a:miter lim="800000"/>
            <a:headEnd/>
            <a:tailEnd/>
          </a:ln>
        </p:spPr>
        <p:txBody>
          <a:bodyPr>
            <a:spAutoFit/>
          </a:bodyPr>
          <a:lstStyle/>
          <a:p>
            <a:pPr algn="ctr">
              <a:spcBef>
                <a:spcPct val="50000"/>
              </a:spcBef>
            </a:pPr>
            <a:r>
              <a:rPr lang="en-US" sz="1600">
                <a:solidFill>
                  <a:schemeClr val="folHlink"/>
                </a:solidFill>
              </a:rPr>
              <a:t>You can get HIV from mosquitoes.</a:t>
            </a:r>
          </a:p>
        </p:txBody>
      </p:sp>
      <p:sp>
        <p:nvSpPr>
          <p:cNvPr id="3083" name="Text Box 18"/>
          <p:cNvSpPr txBox="1">
            <a:spLocks noChangeArrowheads="1"/>
          </p:cNvSpPr>
          <p:nvPr/>
        </p:nvSpPr>
        <p:spPr bwMode="auto">
          <a:xfrm>
            <a:off x="3417888" y="5049838"/>
            <a:ext cx="2362200" cy="1077912"/>
          </a:xfrm>
          <a:prstGeom prst="rect">
            <a:avLst/>
          </a:prstGeom>
          <a:noFill/>
          <a:ln w="9525">
            <a:noFill/>
            <a:miter lim="800000"/>
            <a:headEnd/>
            <a:tailEnd/>
          </a:ln>
        </p:spPr>
        <p:txBody>
          <a:bodyPr>
            <a:spAutoFit/>
          </a:bodyPr>
          <a:lstStyle/>
          <a:p>
            <a:pPr algn="ctr" eaLnBrk="0" hangingPunct="0"/>
            <a:r>
              <a:rPr lang="en-US" sz="1600">
                <a:solidFill>
                  <a:schemeClr val="folHlink"/>
                </a:solidFill>
              </a:rPr>
              <a:t>A person who is infected with an STD has a greater risk of </a:t>
            </a:r>
          </a:p>
          <a:p>
            <a:pPr algn="ctr" eaLnBrk="0" hangingPunct="0"/>
            <a:r>
              <a:rPr lang="en-US" sz="1600">
                <a:solidFill>
                  <a:schemeClr val="folHlink"/>
                </a:solidFill>
              </a:rPr>
              <a:t>HIV infection.</a:t>
            </a:r>
          </a:p>
        </p:txBody>
      </p:sp>
      <p:sp>
        <p:nvSpPr>
          <p:cNvPr id="14" name="Rectangle 13"/>
          <p:cNvSpPr/>
          <p:nvPr/>
        </p:nvSpPr>
        <p:spPr>
          <a:xfrm>
            <a:off x="1040037" y="2667000"/>
            <a:ext cx="7143302" cy="1107996"/>
          </a:xfrm>
          <a:prstGeom prst="rect">
            <a:avLst/>
          </a:prstGeom>
          <a:blipFill>
            <a:blip r:embed="rId9"/>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rPr>
              <a:t>MYTHBLASTERS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solidFill>
                  <a:srgbClr val="FF0000"/>
                </a:solidFill>
              </a:rPr>
              <a:t>You can get HIV from mosquitoes.</a:t>
            </a:r>
          </a:p>
        </p:txBody>
      </p:sp>
      <p:sp>
        <p:nvSpPr>
          <p:cNvPr id="11267" name="Rectangle 3"/>
          <p:cNvSpPr>
            <a:spLocks noGrp="1" noChangeArrowheads="1"/>
          </p:cNvSpPr>
          <p:nvPr>
            <p:ph type="body" idx="1"/>
          </p:nvPr>
        </p:nvSpPr>
        <p:spPr>
          <a:xfrm>
            <a:off x="1295400" y="1798638"/>
            <a:ext cx="6553200" cy="3840162"/>
          </a:xfrm>
        </p:spPr>
        <p:txBody>
          <a:bodyPr/>
          <a:lstStyle/>
          <a:p>
            <a:pPr eaLnBrk="1" hangingPunct="1"/>
            <a:r>
              <a:rPr lang="en-US" smtClean="0"/>
              <a:t>HIV can only live for a short time inside an insect</a:t>
            </a:r>
          </a:p>
          <a:p>
            <a:pPr eaLnBrk="1" hangingPunct="1"/>
            <a:r>
              <a:rPr lang="en-US" smtClean="0"/>
              <a:t>Biting insects do not inject the blood that is already inside them into a new host</a:t>
            </a:r>
          </a:p>
        </p:txBody>
      </p:sp>
      <p:sp>
        <p:nvSpPr>
          <p:cNvPr id="4100" name="Rectangle 6">
            <a:hlinkClick r:id="rId3" action="ppaction://hlinksldjump"/>
          </p:cNvPr>
          <p:cNvSpPr>
            <a:spLocks noChangeArrowheads="1"/>
          </p:cNvSpPr>
          <p:nvPr/>
        </p:nvSpPr>
        <p:spPr bwMode="auto">
          <a:xfrm>
            <a:off x="7467600" y="5638800"/>
            <a:ext cx="1676400" cy="1219200"/>
          </a:xfrm>
          <a:prstGeom prst="rect">
            <a:avLst/>
          </a:prstGeom>
          <a:solidFill>
            <a:schemeClr val="bg1"/>
          </a:solidFill>
          <a:ln w="9525">
            <a:noFill/>
            <a:miter lim="800000"/>
            <a:headEnd/>
            <a:tailEnd/>
          </a:ln>
        </p:spPr>
        <p:txBody>
          <a:bodyPr wrap="none" anchor="ctr"/>
          <a:lstStyle/>
          <a:p>
            <a:endParaRPr lang="en-US"/>
          </a:p>
        </p:txBody>
      </p:sp>
      <p:sp>
        <p:nvSpPr>
          <p:cNvPr id="7" name="Rectangle 6"/>
          <p:cNvSpPr/>
          <p:nvPr/>
        </p:nvSpPr>
        <p:spPr>
          <a:xfrm>
            <a:off x="1040037" y="5410200"/>
            <a:ext cx="7143302" cy="1107996"/>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5"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8" name="Rectangle 7"/>
          <p:cNvSpPr/>
          <p:nvPr/>
        </p:nvSpPr>
        <p:spPr>
          <a:xfrm>
            <a:off x="2007205" y="2133599"/>
            <a:ext cx="6268063"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rgbClr val="FFFF00"/>
            </a:solidFill>
          </a:ln>
        </p:spPr>
        <p:txBody>
          <a:bodyPr wrap="none">
            <a:spAutoFit/>
          </a:bodyPr>
          <a:lstStyle/>
          <a:p>
            <a:pPr algn="ctr">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BLASTED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274638"/>
            <a:ext cx="8305800" cy="715962"/>
          </a:xfrm>
        </p:spPr>
        <p:txBody>
          <a:bodyPr/>
          <a:lstStyle/>
          <a:p>
            <a:pPr eaLnBrk="1" hangingPunct="1"/>
            <a:r>
              <a:rPr lang="en-US" sz="3600" smtClean="0">
                <a:solidFill>
                  <a:srgbClr val="FF0000"/>
                </a:solidFill>
              </a:rPr>
              <a:t>You can get HIV from kissing someone who is HIV+</a:t>
            </a:r>
          </a:p>
        </p:txBody>
      </p:sp>
      <p:sp>
        <p:nvSpPr>
          <p:cNvPr id="4099" name="Rectangle 3"/>
          <p:cNvSpPr>
            <a:spLocks noGrp="1" noChangeArrowheads="1"/>
          </p:cNvSpPr>
          <p:nvPr>
            <p:ph type="body" idx="1"/>
          </p:nvPr>
        </p:nvSpPr>
        <p:spPr>
          <a:xfrm>
            <a:off x="909638" y="1112838"/>
            <a:ext cx="8229600" cy="4525962"/>
          </a:xfrm>
        </p:spPr>
        <p:txBody>
          <a:bodyPr/>
          <a:lstStyle/>
          <a:p>
            <a:pPr eaLnBrk="1" hangingPunct="1"/>
            <a:r>
              <a:rPr lang="en-US" sz="3000" smtClean="0"/>
              <a:t>Evidence shows that HIV is not spread through touch, tears, sweat, or </a:t>
            </a:r>
            <a:r>
              <a:rPr lang="en-US" sz="3000" u="sng" smtClean="0"/>
              <a:t>saliva</a:t>
            </a:r>
            <a:r>
              <a:rPr lang="en-US" sz="3000" smtClean="0"/>
              <a:t>. </a:t>
            </a:r>
          </a:p>
          <a:p>
            <a:pPr eaLnBrk="1" hangingPunct="1"/>
            <a:r>
              <a:rPr lang="en-US" sz="3000" smtClean="0"/>
              <a:t>Unless both partners have large open sores in their mouths, or severely bleeding gums, there is </a:t>
            </a:r>
            <a:r>
              <a:rPr lang="en-US" sz="3000" u="sng" smtClean="0"/>
              <a:t>no</a:t>
            </a:r>
            <a:r>
              <a:rPr lang="en-US" sz="3000" smtClean="0"/>
              <a:t> transmission risk from mouth-to-mouth kissing</a:t>
            </a:r>
          </a:p>
          <a:p>
            <a:pPr eaLnBrk="1" hangingPunct="1"/>
            <a:r>
              <a:rPr lang="en-US" sz="3000" smtClean="0"/>
              <a:t>HIV is spread through 4 bodily fluids: blood, semen, vaginal secretions, and breast milk.</a:t>
            </a:r>
          </a:p>
        </p:txBody>
      </p:sp>
      <p:sp>
        <p:nvSpPr>
          <p:cNvPr id="5124" name="Rectangle 8">
            <a:hlinkClick r:id="rId3" action="ppaction://hlinksldjump"/>
          </p:cNvPr>
          <p:cNvSpPr>
            <a:spLocks noChangeArrowheads="1"/>
          </p:cNvSpPr>
          <p:nvPr/>
        </p:nvSpPr>
        <p:spPr bwMode="auto">
          <a:xfrm>
            <a:off x="7467600" y="5638800"/>
            <a:ext cx="1676400" cy="1219200"/>
          </a:xfrm>
          <a:prstGeom prst="rect">
            <a:avLst/>
          </a:prstGeom>
          <a:solidFill>
            <a:schemeClr val="bg1"/>
          </a:solidFill>
          <a:ln w="9525">
            <a:noFill/>
            <a:miter lim="800000"/>
            <a:headEnd/>
            <a:tailEnd/>
          </a:ln>
        </p:spPr>
        <p:txBody>
          <a:bodyPr wrap="none" anchor="ctr"/>
          <a:lstStyle/>
          <a:p>
            <a:endParaRPr lang="en-US"/>
          </a:p>
        </p:txBody>
      </p:sp>
      <p:sp>
        <p:nvSpPr>
          <p:cNvPr id="8" name="Rectangle 7"/>
          <p:cNvSpPr/>
          <p:nvPr/>
        </p:nvSpPr>
        <p:spPr>
          <a:xfrm>
            <a:off x="1040037" y="5410200"/>
            <a:ext cx="7143302" cy="1107996"/>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5"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9" name="Rectangle 8"/>
          <p:cNvSpPr/>
          <p:nvPr/>
        </p:nvSpPr>
        <p:spPr>
          <a:xfrm>
            <a:off x="2007205" y="2133599"/>
            <a:ext cx="6268063"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rgbClr val="FFFF00"/>
            </a:solidFill>
          </a:ln>
        </p:spPr>
        <p:txBody>
          <a:bodyPr wrap="none">
            <a:spAutoFit/>
          </a:bodyPr>
          <a:lstStyle/>
          <a:p>
            <a:pPr algn="ctr">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BLASTED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solidFill>
                  <a:srgbClr val="FF0000"/>
                </a:solidFill>
              </a:rPr>
              <a:t>The only way you can contract an STI is by having unsafe sex with more than one person.</a:t>
            </a:r>
          </a:p>
        </p:txBody>
      </p:sp>
      <p:sp>
        <p:nvSpPr>
          <p:cNvPr id="4099" name="Rectangle 3"/>
          <p:cNvSpPr>
            <a:spLocks noGrp="1" noChangeArrowheads="1"/>
          </p:cNvSpPr>
          <p:nvPr>
            <p:ph type="body" idx="1"/>
          </p:nvPr>
        </p:nvSpPr>
        <p:spPr>
          <a:xfrm>
            <a:off x="228600" y="1600200"/>
            <a:ext cx="8915400" cy="4525963"/>
          </a:xfrm>
        </p:spPr>
        <p:txBody>
          <a:bodyPr/>
          <a:lstStyle/>
          <a:p>
            <a:pPr eaLnBrk="1" hangingPunct="1"/>
            <a:r>
              <a:rPr lang="en-US" smtClean="0"/>
              <a:t>All it takes is one time, with one person. </a:t>
            </a:r>
          </a:p>
          <a:p>
            <a:pPr eaLnBrk="1" hangingPunct="1"/>
            <a:r>
              <a:rPr lang="en-US" smtClean="0"/>
              <a:t>The more partners you have, the better your chance of getting an STD, but in the end (like getting pregnant), the magic number is One.</a:t>
            </a:r>
          </a:p>
          <a:p>
            <a:pPr eaLnBrk="1" hangingPunct="1"/>
            <a:r>
              <a:rPr lang="en-US" smtClean="0"/>
              <a:t>Abstinence is the only 100% effective method for the prevention of STIs and pregnancy.</a:t>
            </a:r>
          </a:p>
          <a:p>
            <a:pPr eaLnBrk="1" hangingPunct="1"/>
            <a:endParaRPr lang="en-US" smtClean="0"/>
          </a:p>
        </p:txBody>
      </p:sp>
      <p:sp>
        <p:nvSpPr>
          <p:cNvPr id="6148" name="Rectangle 8">
            <a:hlinkClick r:id="rId3" action="ppaction://hlinksldjump"/>
          </p:cNvPr>
          <p:cNvSpPr>
            <a:spLocks noChangeArrowheads="1"/>
          </p:cNvSpPr>
          <p:nvPr/>
        </p:nvSpPr>
        <p:spPr bwMode="auto">
          <a:xfrm>
            <a:off x="7467600" y="5638800"/>
            <a:ext cx="1676400" cy="1219200"/>
          </a:xfrm>
          <a:prstGeom prst="rect">
            <a:avLst/>
          </a:prstGeom>
          <a:solidFill>
            <a:schemeClr val="bg1"/>
          </a:solidFill>
          <a:ln w="9525">
            <a:noFill/>
            <a:miter lim="800000"/>
            <a:headEnd/>
            <a:tailEnd/>
          </a:ln>
        </p:spPr>
        <p:txBody>
          <a:bodyPr wrap="none" anchor="ctr"/>
          <a:lstStyle/>
          <a:p>
            <a:endParaRPr lang="en-US"/>
          </a:p>
        </p:txBody>
      </p:sp>
      <p:sp>
        <p:nvSpPr>
          <p:cNvPr id="8" name="Rectangle 7"/>
          <p:cNvSpPr/>
          <p:nvPr/>
        </p:nvSpPr>
        <p:spPr>
          <a:xfrm>
            <a:off x="1040037" y="5410200"/>
            <a:ext cx="7143302" cy="1107996"/>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5"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9" name="Rectangle 8"/>
          <p:cNvSpPr/>
          <p:nvPr/>
        </p:nvSpPr>
        <p:spPr>
          <a:xfrm>
            <a:off x="1477656" y="2286000"/>
            <a:ext cx="6268063"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rgbClr val="FFFF00"/>
            </a:solidFill>
          </a:ln>
        </p:spPr>
        <p:txBody>
          <a:bodyPr wrap="none">
            <a:spAutoFit/>
          </a:bodyPr>
          <a:lstStyle/>
          <a:p>
            <a:pPr algn="ctr">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BLASTED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solidFill>
                  <a:srgbClr val="FF0000"/>
                </a:solidFill>
              </a:rPr>
              <a:t>Drug use or abuse increases the risk of HIV infection.</a:t>
            </a:r>
          </a:p>
        </p:txBody>
      </p:sp>
      <p:sp>
        <p:nvSpPr>
          <p:cNvPr id="11267" name="Rectangle 3"/>
          <p:cNvSpPr>
            <a:spLocks noGrp="1" noChangeArrowheads="1"/>
          </p:cNvSpPr>
          <p:nvPr>
            <p:ph type="body" idx="1"/>
          </p:nvPr>
        </p:nvSpPr>
        <p:spPr>
          <a:xfrm>
            <a:off x="152400" y="1798638"/>
            <a:ext cx="8305800" cy="3840162"/>
          </a:xfrm>
        </p:spPr>
        <p:txBody>
          <a:bodyPr/>
          <a:lstStyle/>
          <a:p>
            <a:pPr eaLnBrk="1" hangingPunct="1"/>
            <a:r>
              <a:rPr lang="en-US" smtClean="0"/>
              <a:t>Injection drug use is one of the primary ways HIV is spread.</a:t>
            </a:r>
          </a:p>
          <a:p>
            <a:pPr eaLnBrk="1" hangingPunct="1"/>
            <a:r>
              <a:rPr lang="en-US" smtClean="0"/>
              <a:t>Additionally, using any drug increases the likelihood of taking sexual risks.</a:t>
            </a:r>
          </a:p>
          <a:p>
            <a:pPr eaLnBrk="1" hangingPunct="1"/>
            <a:r>
              <a:rPr lang="en-US" smtClean="0"/>
              <a:t>Drug use also lowers immune functioning further increasing the risk of transmission.</a:t>
            </a:r>
          </a:p>
        </p:txBody>
      </p:sp>
      <p:sp>
        <p:nvSpPr>
          <p:cNvPr id="7172" name="Rectangle 6">
            <a:hlinkClick r:id="rId3" action="ppaction://hlinksldjump"/>
          </p:cNvPr>
          <p:cNvSpPr>
            <a:spLocks noChangeArrowheads="1"/>
          </p:cNvSpPr>
          <p:nvPr/>
        </p:nvSpPr>
        <p:spPr bwMode="auto">
          <a:xfrm>
            <a:off x="7467600" y="5638800"/>
            <a:ext cx="1676400" cy="1219200"/>
          </a:xfrm>
          <a:prstGeom prst="rect">
            <a:avLst/>
          </a:prstGeom>
          <a:solidFill>
            <a:schemeClr val="bg1"/>
          </a:solidFill>
          <a:ln w="9525">
            <a:noFill/>
            <a:miter lim="800000"/>
            <a:headEnd/>
            <a:tailEnd/>
          </a:ln>
        </p:spPr>
        <p:txBody>
          <a:bodyPr wrap="none" anchor="ctr"/>
          <a:lstStyle/>
          <a:p>
            <a:endParaRPr lang="en-US"/>
          </a:p>
        </p:txBody>
      </p:sp>
      <p:sp>
        <p:nvSpPr>
          <p:cNvPr id="7" name="Rectangle 6"/>
          <p:cNvSpPr/>
          <p:nvPr/>
        </p:nvSpPr>
        <p:spPr>
          <a:xfrm>
            <a:off x="1040037" y="5410200"/>
            <a:ext cx="7143302" cy="1107996"/>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5"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9" name="Rectangle 8"/>
          <p:cNvSpPr/>
          <p:nvPr/>
        </p:nvSpPr>
        <p:spPr>
          <a:xfrm>
            <a:off x="2834887" y="2286000"/>
            <a:ext cx="3553602"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rgbClr val="FFFF00"/>
            </a:solidFill>
          </a:ln>
        </p:spPr>
        <p:txBody>
          <a:bodyPr wrap="none">
            <a:spAutoFit/>
          </a:bodyPr>
          <a:lstStyle/>
          <a:p>
            <a:pPr algn="ctr">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1143000"/>
          </a:xfrm>
        </p:spPr>
        <p:txBody>
          <a:bodyPr/>
          <a:lstStyle/>
          <a:p>
            <a:pPr eaLnBrk="1" hangingPunct="1"/>
            <a:r>
              <a:rPr lang="en-US" sz="4000" smtClean="0">
                <a:solidFill>
                  <a:srgbClr val="FF0000"/>
                </a:solidFill>
              </a:rPr>
              <a:t>A person who is infected with an STD has a greater risk of HIV infection.</a:t>
            </a:r>
          </a:p>
        </p:txBody>
      </p:sp>
      <p:sp>
        <p:nvSpPr>
          <p:cNvPr id="8195" name="Rectangle 3"/>
          <p:cNvSpPr>
            <a:spLocks noGrp="1" noChangeArrowheads="1"/>
          </p:cNvSpPr>
          <p:nvPr>
            <p:ph type="body" idx="1"/>
          </p:nvPr>
        </p:nvSpPr>
        <p:spPr>
          <a:xfrm>
            <a:off x="457200" y="1676400"/>
            <a:ext cx="8305800" cy="3581400"/>
          </a:xfrm>
        </p:spPr>
        <p:txBody>
          <a:bodyPr/>
          <a:lstStyle/>
          <a:p>
            <a:r>
              <a:rPr lang="en-US" sz="2800" smtClean="0"/>
              <a:t>HIV can enter the bloodstream when blood or other body fluids come in contact with any open sore. </a:t>
            </a:r>
          </a:p>
          <a:p>
            <a:r>
              <a:rPr lang="en-US" sz="2800" smtClean="0"/>
              <a:t>The lesions caused by STDs such as herpes or syphilis provide a possible entry point for the virus. </a:t>
            </a:r>
          </a:p>
          <a:p>
            <a:r>
              <a:rPr lang="en-US" sz="2800" smtClean="0"/>
              <a:t>This puts the person at a much greater risk of HlV infection.</a:t>
            </a:r>
          </a:p>
          <a:p>
            <a:pPr eaLnBrk="1" hangingPunct="1"/>
            <a:endParaRPr lang="en-US" smtClean="0"/>
          </a:p>
          <a:p>
            <a:pPr eaLnBrk="1" hangingPunct="1"/>
            <a:endParaRPr lang="en-US" smtClean="0"/>
          </a:p>
        </p:txBody>
      </p:sp>
      <p:sp>
        <p:nvSpPr>
          <p:cNvPr id="8196" name="Rectangle 6">
            <a:hlinkClick r:id="rId3" action="ppaction://hlinksldjump"/>
          </p:cNvPr>
          <p:cNvSpPr>
            <a:spLocks noChangeArrowheads="1"/>
          </p:cNvSpPr>
          <p:nvPr/>
        </p:nvSpPr>
        <p:spPr bwMode="auto">
          <a:xfrm>
            <a:off x="7467600" y="5638800"/>
            <a:ext cx="1676400" cy="1219200"/>
          </a:xfrm>
          <a:prstGeom prst="rect">
            <a:avLst/>
          </a:prstGeom>
          <a:solidFill>
            <a:schemeClr val="bg1"/>
          </a:solidFill>
          <a:ln w="9525">
            <a:noFill/>
            <a:miter lim="800000"/>
            <a:headEnd/>
            <a:tailEnd/>
          </a:ln>
        </p:spPr>
        <p:txBody>
          <a:bodyPr wrap="none" anchor="ctr"/>
          <a:lstStyle/>
          <a:p>
            <a:endParaRPr lang="en-US"/>
          </a:p>
        </p:txBody>
      </p:sp>
      <p:sp>
        <p:nvSpPr>
          <p:cNvPr id="7" name="Rectangle 6"/>
          <p:cNvSpPr/>
          <p:nvPr/>
        </p:nvSpPr>
        <p:spPr>
          <a:xfrm>
            <a:off x="1040037" y="5410200"/>
            <a:ext cx="7143302" cy="1107996"/>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5"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9" name="Rectangle 8"/>
          <p:cNvSpPr/>
          <p:nvPr/>
        </p:nvSpPr>
        <p:spPr>
          <a:xfrm>
            <a:off x="2834887" y="2286000"/>
            <a:ext cx="3553602"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rgbClr val="FFFF00"/>
            </a:solidFill>
          </a:ln>
        </p:spPr>
        <p:txBody>
          <a:bodyPr wrap="none">
            <a:spAutoFit/>
          </a:bodyPr>
          <a:lstStyle/>
          <a:p>
            <a:pPr algn="ctr">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09600"/>
            <a:ext cx="8229600" cy="1143000"/>
          </a:xfrm>
        </p:spPr>
        <p:txBody>
          <a:bodyPr/>
          <a:lstStyle/>
          <a:p>
            <a:r>
              <a:rPr lang="en-US" sz="4000" smtClean="0">
                <a:solidFill>
                  <a:schemeClr val="tx1"/>
                </a:solidFill>
              </a:rPr>
              <a:t/>
            </a:r>
            <a:br>
              <a:rPr lang="en-US" sz="4000" smtClean="0">
                <a:solidFill>
                  <a:schemeClr val="tx1"/>
                </a:solidFill>
              </a:rPr>
            </a:br>
            <a:r>
              <a:rPr lang="en-US" sz="4000" smtClean="0">
                <a:solidFill>
                  <a:srgbClr val="FF0000"/>
                </a:solidFill>
              </a:rPr>
              <a:t>Here in America, HIV knowledge is so prevalent that 50% of people aged 18-64 get tested annually.</a:t>
            </a:r>
            <a:r>
              <a:rPr lang="en-US" sz="4000" smtClean="0">
                <a:solidFill>
                  <a:srgbClr val="FFFF00"/>
                </a:solidFill>
              </a:rPr>
              <a:t/>
            </a:r>
            <a:br>
              <a:rPr lang="en-US" sz="4000" smtClean="0">
                <a:solidFill>
                  <a:srgbClr val="FFFF00"/>
                </a:solidFill>
              </a:rPr>
            </a:br>
            <a:r>
              <a:rPr lang="en-US" sz="4000" smtClean="0">
                <a:solidFill>
                  <a:srgbClr val="FFFF00"/>
                </a:solidFill>
              </a:rPr>
              <a:t/>
            </a:r>
            <a:br>
              <a:rPr lang="en-US" sz="4000" smtClean="0">
                <a:solidFill>
                  <a:srgbClr val="FFFF00"/>
                </a:solidFill>
              </a:rPr>
            </a:br>
            <a:endParaRPr lang="en-US" sz="4000" smtClean="0"/>
          </a:p>
        </p:txBody>
      </p:sp>
      <p:sp>
        <p:nvSpPr>
          <p:cNvPr id="12291" name="Rectangle 3"/>
          <p:cNvSpPr>
            <a:spLocks noGrp="1" noChangeArrowheads="1"/>
          </p:cNvSpPr>
          <p:nvPr>
            <p:ph type="body" idx="1"/>
          </p:nvPr>
        </p:nvSpPr>
        <p:spPr>
          <a:xfrm>
            <a:off x="685800" y="1905000"/>
            <a:ext cx="8229600" cy="2971800"/>
          </a:xfrm>
        </p:spPr>
        <p:txBody>
          <a:bodyPr/>
          <a:lstStyle/>
          <a:p>
            <a:pPr eaLnBrk="1" hangingPunct="1"/>
            <a:r>
              <a:rPr lang="en-US" sz="3000" smtClean="0"/>
              <a:t>According to recent data only 10% of adults report getting tested each year.</a:t>
            </a:r>
          </a:p>
          <a:p>
            <a:pPr eaLnBrk="1" hangingPunct="1"/>
            <a:r>
              <a:rPr lang="en-US" sz="3000" smtClean="0"/>
              <a:t>The CDC recommends getting tested 3 months after last possible exposure.</a:t>
            </a:r>
          </a:p>
          <a:p>
            <a:pPr eaLnBrk="1" hangingPunct="1"/>
            <a:r>
              <a:rPr lang="en-US" sz="3000" smtClean="0"/>
              <a:t>Regular testing is essential to prevent disease transmission.</a:t>
            </a:r>
          </a:p>
          <a:p>
            <a:pPr eaLnBrk="1" hangingPunct="1"/>
            <a:endParaRPr lang="en-US" smtClean="0"/>
          </a:p>
          <a:p>
            <a:pPr eaLnBrk="1" hangingPunct="1"/>
            <a:endParaRPr lang="en-US" smtClean="0"/>
          </a:p>
          <a:p>
            <a:pPr eaLnBrk="1" hangingPunct="1"/>
            <a:endParaRPr lang="en-US" smtClean="0"/>
          </a:p>
        </p:txBody>
      </p:sp>
      <p:sp>
        <p:nvSpPr>
          <p:cNvPr id="9220" name="Rectangle 6">
            <a:hlinkClick r:id="rId3" action="ppaction://hlinksldjump"/>
          </p:cNvPr>
          <p:cNvSpPr>
            <a:spLocks noChangeArrowheads="1"/>
          </p:cNvSpPr>
          <p:nvPr/>
        </p:nvSpPr>
        <p:spPr bwMode="auto">
          <a:xfrm>
            <a:off x="7467600" y="5638800"/>
            <a:ext cx="1676400" cy="1219200"/>
          </a:xfrm>
          <a:prstGeom prst="rect">
            <a:avLst/>
          </a:prstGeom>
          <a:solidFill>
            <a:schemeClr val="bg1"/>
          </a:solidFill>
          <a:ln w="9525">
            <a:noFill/>
            <a:miter lim="800000"/>
            <a:headEnd/>
            <a:tailEnd/>
          </a:ln>
        </p:spPr>
        <p:txBody>
          <a:bodyPr wrap="none" anchor="ctr"/>
          <a:lstStyle/>
          <a:p>
            <a:endParaRPr lang="en-US"/>
          </a:p>
        </p:txBody>
      </p:sp>
      <p:sp>
        <p:nvSpPr>
          <p:cNvPr id="7" name="Rectangle 6">
            <a:hlinkClick r:id="rId3" action="ppaction://hlinksldjump"/>
          </p:cNvPr>
          <p:cNvSpPr/>
          <p:nvPr/>
        </p:nvSpPr>
        <p:spPr>
          <a:xfrm>
            <a:off x="1040037" y="5410200"/>
            <a:ext cx="7143302" cy="1107996"/>
          </a:xfrm>
          <a:prstGeom prst="rect">
            <a:avLst/>
          </a:prstGeom>
          <a:blipFill>
            <a:blip r:embed="rId4"/>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5"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9" name="Rectangle 8"/>
          <p:cNvSpPr/>
          <p:nvPr/>
        </p:nvSpPr>
        <p:spPr>
          <a:xfrm>
            <a:off x="1218484" y="2057400"/>
            <a:ext cx="6268063"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rgbClr val="FFFF00"/>
            </a:solidFill>
          </a:ln>
        </p:spPr>
        <p:txBody>
          <a:bodyPr wrap="none">
            <a:spAutoFit/>
          </a:bodyPr>
          <a:lstStyle/>
          <a:p>
            <a:pPr algn="ctr">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BLASTED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HIV/STI: The Reality</a:t>
            </a:r>
          </a:p>
        </p:txBody>
      </p:sp>
      <p:sp>
        <p:nvSpPr>
          <p:cNvPr id="14339" name="Rectangle 3"/>
          <p:cNvSpPr>
            <a:spLocks noGrp="1" noChangeArrowheads="1"/>
          </p:cNvSpPr>
          <p:nvPr>
            <p:ph type="body" idx="1"/>
          </p:nvPr>
        </p:nvSpPr>
        <p:spPr/>
        <p:txBody>
          <a:bodyPr/>
          <a:lstStyle/>
          <a:p>
            <a:pPr eaLnBrk="1" hangingPunct="1"/>
            <a:r>
              <a:rPr lang="en-US" smtClean="0"/>
              <a:t> Transmission </a:t>
            </a:r>
          </a:p>
          <a:p>
            <a:pPr lvl="1" eaLnBrk="1" hangingPunct="1"/>
            <a:r>
              <a:rPr lang="en-US" smtClean="0"/>
              <a:t>Unprotected sex, unclean needles </a:t>
            </a:r>
          </a:p>
          <a:p>
            <a:pPr eaLnBrk="1" hangingPunct="1"/>
            <a:r>
              <a:rPr lang="en-US" smtClean="0"/>
              <a:t>Risk factors</a:t>
            </a:r>
          </a:p>
          <a:p>
            <a:pPr lvl="1" eaLnBrk="1" hangingPunct="1"/>
            <a:r>
              <a:rPr lang="en-US" smtClean="0"/>
              <a:t>Multiple partners, no protection, sharing needles</a:t>
            </a:r>
          </a:p>
          <a:p>
            <a:pPr eaLnBrk="1" hangingPunct="1"/>
            <a:r>
              <a:rPr lang="en-US" smtClean="0"/>
              <a:t>Only way to fully protect oneself </a:t>
            </a:r>
          </a:p>
          <a:p>
            <a:pPr lvl="1" eaLnBrk="1" hangingPunct="1"/>
            <a:r>
              <a:rPr lang="en-US" smtClean="0"/>
              <a:t>ABSTINENCE! </a:t>
            </a:r>
          </a:p>
          <a:p>
            <a:pPr lvl="2" eaLnBrk="1" hangingPunct="1"/>
            <a:endParaRPr lang="en-US" smtClean="0"/>
          </a:p>
        </p:txBody>
      </p:sp>
      <p:sp>
        <p:nvSpPr>
          <p:cNvPr id="5" name="Rectangle 4"/>
          <p:cNvSpPr/>
          <p:nvPr/>
        </p:nvSpPr>
        <p:spPr>
          <a:xfrm>
            <a:off x="1040037" y="5410200"/>
            <a:ext cx="7143302" cy="1107996"/>
          </a:xfrm>
          <a:prstGeom prst="rect">
            <a:avLst/>
          </a:prstGeom>
          <a:blipFill>
            <a:blip r:embed="rId3"/>
            <a:tile tx="0" ty="0" sx="100000" sy="100000" flip="none" algn="tl"/>
          </a:blipFill>
          <a:ln w="38100">
            <a:solidFill>
              <a:schemeClr val="tx1"/>
            </a:solidFill>
          </a:ln>
        </p:spPr>
        <p:txBody>
          <a:bodyPr wrap="none">
            <a:spAutoFit/>
          </a:bodyPr>
          <a:lstStyle/>
          <a:p>
            <a:pPr algn="ctr">
              <a:defRPr/>
            </a:pPr>
            <a:r>
              <a:rPr lang="en-US" sz="6600" b="1" dirty="0">
                <a:ln w="17780" cmpd="sng">
                  <a:solidFill>
                    <a:srgbClr val="FFFFFF"/>
                  </a:solidFill>
                  <a:prstDash val="solid"/>
                  <a:miter lim="800000"/>
                </a:ln>
                <a:solidFill>
                  <a:srgbClr val="FF0000"/>
                </a:solidFill>
                <a:effectLst>
                  <a:outerShdw blurRad="50800" algn="tl" rotWithShape="0">
                    <a:srgbClr val="000000"/>
                  </a:outerShdw>
                </a:effectLst>
                <a:hlinkClick r:id="rId4" action="ppaction://hlinksldjump"/>
              </a:rPr>
              <a:t>MYTHBLASTERS</a:t>
            </a:r>
            <a:endParaRPr lang="en-US" sz="6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708</Words>
  <Application>Microsoft Office PowerPoint</Application>
  <PresentationFormat>On-screen Show (4:3)</PresentationFormat>
  <Paragraphs>90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Arial Black</vt:lpstr>
      <vt:lpstr>Default Design</vt:lpstr>
      <vt:lpstr>Slide 1</vt:lpstr>
      <vt:lpstr>Slide 2</vt:lpstr>
      <vt:lpstr>You can get HIV from mosquitoes.</vt:lpstr>
      <vt:lpstr>You can get HIV from kissing someone who is HIV+</vt:lpstr>
      <vt:lpstr>The only way you can contract an STI is by having unsafe sex with more than one person.</vt:lpstr>
      <vt:lpstr>Drug use or abuse increases the risk of HIV infection.</vt:lpstr>
      <vt:lpstr>A person who is infected with an STD has a greater risk of HIV infection.</vt:lpstr>
      <vt:lpstr> Here in America, HIV knowledge is so prevalent that 50% of people aged 18-64 get tested annually.  </vt:lpstr>
      <vt:lpstr>HIV/STI: The Reality</vt:lpstr>
      <vt:lpstr>Thank you!</vt:lpstr>
    </vt:vector>
  </TitlesOfParts>
  <Company>Ball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Health Education</dc:creator>
  <cp:lastModifiedBy>susan whitley</cp:lastModifiedBy>
  <cp:revision>94</cp:revision>
  <dcterms:created xsi:type="dcterms:W3CDTF">2008-07-21T01:27:18Z</dcterms:created>
  <dcterms:modified xsi:type="dcterms:W3CDTF">2012-02-14T18:11:55Z</dcterms:modified>
</cp:coreProperties>
</file>