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sldIdLst>
    <p:sldId id="258" r:id="rId2"/>
    <p:sldId id="324" r:id="rId3"/>
    <p:sldId id="325" r:id="rId4"/>
    <p:sldId id="327" r:id="rId5"/>
    <p:sldId id="328" r:id="rId6"/>
    <p:sldId id="326" r:id="rId7"/>
    <p:sldId id="263" r:id="rId8"/>
    <p:sldId id="291" r:id="rId9"/>
    <p:sldId id="295" r:id="rId10"/>
    <p:sldId id="432" r:id="rId11"/>
    <p:sldId id="433" r:id="rId12"/>
    <p:sldId id="438" r:id="rId13"/>
    <p:sldId id="439" r:id="rId14"/>
    <p:sldId id="434" r:id="rId15"/>
    <p:sldId id="435" r:id="rId16"/>
    <p:sldId id="436" r:id="rId17"/>
    <p:sldId id="437" r:id="rId18"/>
    <p:sldId id="545" r:id="rId19"/>
    <p:sldId id="546" r:id="rId20"/>
    <p:sldId id="549" r:id="rId21"/>
    <p:sldId id="550" r:id="rId22"/>
    <p:sldId id="547" r:id="rId23"/>
    <p:sldId id="548" r:id="rId24"/>
    <p:sldId id="543" r:id="rId25"/>
    <p:sldId id="544" r:id="rId26"/>
    <p:sldId id="551" r:id="rId27"/>
    <p:sldId id="552" r:id="rId28"/>
    <p:sldId id="561" r:id="rId29"/>
    <p:sldId id="562" r:id="rId30"/>
    <p:sldId id="553" r:id="rId31"/>
    <p:sldId id="554" r:id="rId32"/>
    <p:sldId id="555" r:id="rId33"/>
    <p:sldId id="556" r:id="rId34"/>
    <p:sldId id="557" r:id="rId35"/>
    <p:sldId id="558" r:id="rId36"/>
    <p:sldId id="559" r:id="rId37"/>
    <p:sldId id="560" r:id="rId38"/>
    <p:sldId id="563" r:id="rId39"/>
    <p:sldId id="564" r:id="rId40"/>
    <p:sldId id="565" r:id="rId41"/>
    <p:sldId id="566" r:id="rId42"/>
    <p:sldId id="567" r:id="rId43"/>
    <p:sldId id="568" r:id="rId44"/>
    <p:sldId id="569" r:id="rId45"/>
    <p:sldId id="570" r:id="rId46"/>
    <p:sldId id="571" r:id="rId47"/>
    <p:sldId id="572" r:id="rId48"/>
    <p:sldId id="573" r:id="rId49"/>
    <p:sldId id="574" r:id="rId50"/>
    <p:sldId id="581" r:id="rId51"/>
    <p:sldId id="582" r:id="rId52"/>
    <p:sldId id="575" r:id="rId53"/>
    <p:sldId id="576" r:id="rId54"/>
    <p:sldId id="577" r:id="rId55"/>
    <p:sldId id="578" r:id="rId56"/>
    <p:sldId id="579" r:id="rId57"/>
    <p:sldId id="580" r:id="rId58"/>
    <p:sldId id="587" r:id="rId59"/>
    <p:sldId id="588" r:id="rId60"/>
    <p:sldId id="583" r:id="rId61"/>
    <p:sldId id="584" r:id="rId62"/>
    <p:sldId id="589" r:id="rId63"/>
    <p:sldId id="590" r:id="rId64"/>
    <p:sldId id="329" r:id="rId65"/>
    <p:sldId id="330" r:id="rId66"/>
    <p:sldId id="663" r:id="rId6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clr="blackTextOnWhite"/>
  <p:showPr showNarration="1">
    <p:present/>
    <p:sldAll/>
    <p:penClr>
      <a:srgbClr val="FF0000"/>
    </p:penClr>
  </p:showPr>
  <p:clrMru>
    <a:srgbClr val="FFCC00"/>
    <a:srgbClr val="FFFF00"/>
    <a:srgbClr val="0066FF"/>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6" autoAdjust="0"/>
    <p:restoredTop sz="84005" autoAdjust="0"/>
  </p:normalViewPr>
  <p:slideViewPr>
    <p:cSldViewPr>
      <p:cViewPr>
        <p:scale>
          <a:sx n="66" d="100"/>
          <a:sy n="66" d="100"/>
        </p:scale>
        <p:origin x="-894"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0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0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0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7BEFD5E-45FA-470C-8E17-C4B328014AF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3E289958-527D-4413-9DAB-42CF5AD140A1}"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CD37623A-3B9A-4249-9042-690C2CA8CB68}"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r>
              <a:rPr lang="en-US" smtClean="0"/>
              <a:t>Females are at greater risk than males for contracting STD’s if exposed during intercourse because lining of the vagina is a large mucus membrane that is more likely to tear than other skin types.  Semen contains a increased viral load than vaginal fluids and there is a greater volume of fluid being transferred from male to female during intercourse.</a:t>
            </a:r>
          </a:p>
          <a:p>
            <a:endParaRPr lang="en-US" smtClean="0"/>
          </a:p>
          <a:p>
            <a:endParaRPr lang="en-US" smtClean="0"/>
          </a:p>
        </p:txBody>
      </p:sp>
      <p:sp>
        <p:nvSpPr>
          <p:cNvPr id="82948" name="Slide Number Placeholder 3"/>
          <p:cNvSpPr>
            <a:spLocks noGrp="1"/>
          </p:cNvSpPr>
          <p:nvPr>
            <p:ph type="sldNum" sz="quarter" idx="5"/>
          </p:nvPr>
        </p:nvSpPr>
        <p:spPr>
          <a:noFill/>
        </p:spPr>
        <p:txBody>
          <a:bodyPr/>
          <a:lstStyle/>
          <a:p>
            <a:fld id="{F6CF62FA-AF9A-4419-A7C5-C3CB427A20C0}"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8971AB29-26B9-416B-AB5E-63D7A8A5EF46}"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r>
              <a:rPr lang="en-US" smtClean="0"/>
              <a:t>The U.S. has the highest STD rates of any country in the industrialized world. </a:t>
            </a:r>
          </a:p>
          <a:p>
            <a:r>
              <a:rPr lang="en-US" smtClean="0"/>
              <a:t>Provided by the American Social Health Association </a:t>
            </a:r>
          </a:p>
          <a:p>
            <a:endParaRPr lang="en-US" smtClean="0"/>
          </a:p>
          <a:p>
            <a:r>
              <a:rPr lang="en-US" smtClean="0"/>
              <a:t>CDC estimates that there are 19 million new infections every year in the United States.</a:t>
            </a:r>
          </a:p>
          <a:p>
            <a:r>
              <a:rPr lang="en-US" smtClean="0"/>
              <a:t>STDs cost the U.S. health care system approx. 17 billion every year.</a:t>
            </a:r>
          </a:p>
        </p:txBody>
      </p:sp>
      <p:sp>
        <p:nvSpPr>
          <p:cNvPr id="84996" name="Slide Number Placeholder 3"/>
          <p:cNvSpPr>
            <a:spLocks noGrp="1"/>
          </p:cNvSpPr>
          <p:nvPr>
            <p:ph type="sldNum" sz="quarter" idx="5"/>
          </p:nvPr>
        </p:nvSpPr>
        <p:spPr>
          <a:noFill/>
        </p:spPr>
        <p:txBody>
          <a:bodyPr/>
          <a:lstStyle/>
          <a:p>
            <a:fld id="{CAD86481-2FD2-4313-968D-574D44679CFA}"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A23F278E-BCA6-4C53-A4A1-382E849676AA}"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r>
              <a:rPr lang="en-US" smtClean="0"/>
              <a:t>15 to 24 year olds are more likely to:</a:t>
            </a:r>
          </a:p>
          <a:p>
            <a:r>
              <a:rPr lang="en-US" smtClean="0"/>
              <a:t>Have multiple partners</a:t>
            </a:r>
          </a:p>
          <a:p>
            <a:r>
              <a:rPr lang="en-US" smtClean="0"/>
              <a:t>Inconsistent condom use</a:t>
            </a:r>
          </a:p>
          <a:p>
            <a:r>
              <a:rPr lang="en-US" smtClean="0"/>
              <a:t>Mentality of “won’t happen to me”</a:t>
            </a:r>
          </a:p>
          <a:p>
            <a:r>
              <a:rPr lang="en-US" smtClean="0"/>
              <a:t>Inadequate information</a:t>
            </a:r>
          </a:p>
          <a:p>
            <a:r>
              <a:rPr lang="en-US" smtClean="0"/>
              <a:t>Not get tested or embarrassed about getting tested.</a:t>
            </a:r>
          </a:p>
        </p:txBody>
      </p:sp>
      <p:sp>
        <p:nvSpPr>
          <p:cNvPr id="87044" name="Slide Number Placeholder 3"/>
          <p:cNvSpPr>
            <a:spLocks noGrp="1"/>
          </p:cNvSpPr>
          <p:nvPr>
            <p:ph type="sldNum" sz="quarter" idx="5"/>
          </p:nvPr>
        </p:nvSpPr>
        <p:spPr>
          <a:noFill/>
        </p:spPr>
        <p:txBody>
          <a:bodyPr/>
          <a:lstStyle/>
          <a:p>
            <a:fld id="{103DE6CB-4056-4A8F-8654-77903485E057}"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r>
              <a:rPr lang="en-US" smtClean="0"/>
              <a:t>Which means that it is curable with antibiotics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r>
              <a:rPr lang="en-US" smtClean="0"/>
              <a:t>Per the CDC, there were 1.3 million chlamydia cases reported in 2010 alone.</a:t>
            </a:r>
          </a:p>
        </p:txBody>
      </p:sp>
      <p:sp>
        <p:nvSpPr>
          <p:cNvPr id="91140" name="Slide Number Placeholder 3"/>
          <p:cNvSpPr>
            <a:spLocks noGrp="1"/>
          </p:cNvSpPr>
          <p:nvPr>
            <p:ph type="sldNum" sz="quarter" idx="5"/>
          </p:nvPr>
        </p:nvSpPr>
        <p:spPr>
          <a:noFill/>
        </p:spPr>
        <p:txBody>
          <a:bodyPr/>
          <a:lstStyle/>
          <a:p>
            <a:fld id="{62F03974-1296-4CCB-BD4C-D5C6919E3B02}"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r>
              <a:rPr lang="en-US" smtClean="0"/>
              <a:t>Asymptomatic means that most people do not know they have it or have no signs or symptoms.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4D1E86CC-C0C9-4D2A-A906-10EB79F9AAC8}"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r>
              <a:rPr lang="en-US" smtClean="0"/>
              <a:t>Women: tubal pregnancy, infertility, and PID (Pelvic Inflammatory Disease)</a:t>
            </a:r>
          </a:p>
          <a:p>
            <a:r>
              <a:rPr lang="en-US" smtClean="0"/>
              <a:t>Men: Sterile </a:t>
            </a:r>
          </a:p>
          <a:p>
            <a:endParaRPr lang="en-US" smtClean="0"/>
          </a:p>
        </p:txBody>
      </p:sp>
      <p:sp>
        <p:nvSpPr>
          <p:cNvPr id="95236" name="Slide Number Placeholder 3"/>
          <p:cNvSpPr>
            <a:spLocks noGrp="1"/>
          </p:cNvSpPr>
          <p:nvPr>
            <p:ph type="sldNum" sz="quarter" idx="5"/>
          </p:nvPr>
        </p:nvSpPr>
        <p:spPr>
          <a:noFill/>
        </p:spPr>
        <p:txBody>
          <a:bodyPr/>
          <a:lstStyle/>
          <a:p>
            <a:fld id="{1233A380-CDC1-461E-A4E4-C15EB8BA1C46}"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noFill/>
        </p:spPr>
        <p:txBody>
          <a:bodyPr/>
          <a:lstStyle/>
          <a:p>
            <a:fld id="{18D057EB-5C93-4936-BBBE-97E9E3E97781}"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r>
              <a:rPr lang="en-US" smtClean="0"/>
              <a:t>Chlamydia is transmitted through vaginal, anal or oral sex with an infected person; contact with infected discharges from the penis, vagina or rectum or infected mother to her baby during birth.</a:t>
            </a:r>
          </a:p>
        </p:txBody>
      </p:sp>
      <p:sp>
        <p:nvSpPr>
          <p:cNvPr id="97284" name="Slide Number Placeholder 3"/>
          <p:cNvSpPr>
            <a:spLocks noGrp="1"/>
          </p:cNvSpPr>
          <p:nvPr>
            <p:ph type="sldNum" sz="quarter" idx="5"/>
          </p:nvPr>
        </p:nvSpPr>
        <p:spPr>
          <a:noFill/>
        </p:spPr>
        <p:txBody>
          <a:bodyPr/>
          <a:lstStyle/>
          <a:p>
            <a:fld id="{1C4582C5-EA8D-4CE5-A4C2-376636A28CF5}"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A7A97A61-AF24-4F96-9377-8F830D523BB3}"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r>
              <a:rPr lang="en-US" smtClean="0"/>
              <a:t>Gonorrhea is also called the clap or “getting burned”</a:t>
            </a:r>
          </a:p>
          <a:p>
            <a:endParaRPr lang="en-US" smtClean="0"/>
          </a:p>
          <a:p>
            <a:r>
              <a:rPr lang="en-US" smtClean="0"/>
              <a:t>Addendum:  There is also signs from other CDC surveillance systems that the disease may become resistant to the only available treatment option.  There is some evidence that a strain of Gonorrhea could possibly be resistant to antibiotic.</a:t>
            </a:r>
          </a:p>
        </p:txBody>
      </p:sp>
      <p:sp>
        <p:nvSpPr>
          <p:cNvPr id="99332" name="Slide Number Placeholder 3"/>
          <p:cNvSpPr>
            <a:spLocks noGrp="1"/>
          </p:cNvSpPr>
          <p:nvPr>
            <p:ph type="sldNum" sz="quarter" idx="5"/>
          </p:nvPr>
        </p:nvSpPr>
        <p:spPr>
          <a:noFill/>
        </p:spPr>
        <p:txBody>
          <a:bodyPr/>
          <a:lstStyle/>
          <a:p>
            <a:fld id="{AFA3E374-68F7-4858-B1F4-AF5928DAA64D}"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r>
              <a:rPr lang="en-US" smtClean="0"/>
              <a:t>They both cause similar signs and symptoms.  They both cause burning during urination, odor and discharge, bleeding and pain with intercourse.</a:t>
            </a:r>
          </a:p>
          <a:p>
            <a:endParaRPr lang="en-US" smtClean="0"/>
          </a:p>
        </p:txBody>
      </p:sp>
      <p:sp>
        <p:nvSpPr>
          <p:cNvPr id="101380" name="Slide Number Placeholder 3"/>
          <p:cNvSpPr>
            <a:spLocks noGrp="1"/>
          </p:cNvSpPr>
          <p:nvPr>
            <p:ph type="sldNum" sz="quarter" idx="5"/>
          </p:nvPr>
        </p:nvSpPr>
        <p:spPr>
          <a:noFill/>
        </p:spPr>
        <p:txBody>
          <a:bodyPr/>
          <a:lstStyle/>
          <a:p>
            <a:fld id="{9285D026-9244-4F13-B0E0-519670211BE4}"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r>
              <a:rPr lang="en-US" smtClean="0"/>
              <a:t>cdc.gov</a:t>
            </a:r>
          </a:p>
        </p:txBody>
      </p:sp>
      <p:sp>
        <p:nvSpPr>
          <p:cNvPr id="103428" name="Slide Number Placeholder 3"/>
          <p:cNvSpPr>
            <a:spLocks noGrp="1"/>
          </p:cNvSpPr>
          <p:nvPr>
            <p:ph type="sldNum" sz="quarter" idx="5"/>
          </p:nvPr>
        </p:nvSpPr>
        <p:spPr>
          <a:noFill/>
        </p:spPr>
        <p:txBody>
          <a:bodyPr/>
          <a:lstStyle/>
          <a:p>
            <a:fld id="{7134E678-A5F7-4F18-AAA0-183C0CE9FE72}"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r>
              <a:rPr lang="en-US" smtClean="0"/>
              <a:t>Gonorrhea can lead to infertility if left untreated</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r>
              <a:rPr lang="en-US" smtClean="0"/>
              <a:t>www.fda.gov</a:t>
            </a:r>
          </a:p>
        </p:txBody>
      </p:sp>
      <p:sp>
        <p:nvSpPr>
          <p:cNvPr id="107524" name="Slide Number Placeholder 3"/>
          <p:cNvSpPr>
            <a:spLocks noGrp="1"/>
          </p:cNvSpPr>
          <p:nvPr>
            <p:ph type="sldNum" sz="quarter" idx="5"/>
          </p:nvPr>
        </p:nvSpPr>
        <p:spPr>
          <a:noFill/>
        </p:spPr>
        <p:txBody>
          <a:bodyPr/>
          <a:lstStyle/>
          <a:p>
            <a:fld id="{9A908CD2-8442-4A8D-B148-874008703F27}"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r>
              <a:rPr lang="en-US" smtClean="0"/>
              <a:t>HPV is a viral infection with more than 100 different types.  An estimated 5.5 million new cases per year.  At least 20 million people already have it.</a:t>
            </a:r>
          </a:p>
        </p:txBody>
      </p:sp>
      <p:sp>
        <p:nvSpPr>
          <p:cNvPr id="109572" name="Slide Number Placeholder 3"/>
          <p:cNvSpPr>
            <a:spLocks noGrp="1"/>
          </p:cNvSpPr>
          <p:nvPr>
            <p:ph type="sldNum" sz="quarter" idx="5"/>
          </p:nvPr>
        </p:nvSpPr>
        <p:spPr>
          <a:noFill/>
        </p:spPr>
        <p:txBody>
          <a:bodyPr/>
          <a:lstStyle/>
          <a:p>
            <a:fld id="{9E282767-0D74-44E6-B8DA-538334331089}"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r>
              <a:rPr lang="en-US" smtClean="0"/>
              <a:t>Some strains of HPV lead to genital warts but no all.  The warts are soft and itchy in and around the genitals.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endParaRPr lang="en-US" smtClean="0"/>
          </a:p>
        </p:txBody>
      </p:sp>
      <p:sp>
        <p:nvSpPr>
          <p:cNvPr id="112644" name="Slide Number Placeholder 3"/>
          <p:cNvSpPr>
            <a:spLocks noGrp="1"/>
          </p:cNvSpPr>
          <p:nvPr>
            <p:ph type="sldNum" sz="quarter" idx="5"/>
          </p:nvPr>
        </p:nvSpPr>
        <p:spPr>
          <a:noFill/>
        </p:spPr>
        <p:txBody>
          <a:bodyPr/>
          <a:lstStyle/>
          <a:p>
            <a:fld id="{48C8FB15-C164-49CF-9FB3-0E10AECDBC8D}"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r>
              <a:rPr lang="en-US" smtClean="0"/>
              <a:t>HPV (genital warts) can be transmitted by skin to skin contact even if  warts are not visible.</a:t>
            </a:r>
          </a:p>
          <a:p>
            <a:endParaRPr lang="en-US" smtClean="0"/>
          </a:p>
        </p:txBody>
      </p:sp>
      <p:sp>
        <p:nvSpPr>
          <p:cNvPr id="113668" name="Slide Number Placeholder 3"/>
          <p:cNvSpPr>
            <a:spLocks noGrp="1"/>
          </p:cNvSpPr>
          <p:nvPr>
            <p:ph type="sldNum" sz="quarter" idx="5"/>
          </p:nvPr>
        </p:nvSpPr>
        <p:spPr>
          <a:noFill/>
        </p:spPr>
        <p:txBody>
          <a:bodyPr/>
          <a:lstStyle/>
          <a:p>
            <a:fld id="{85CC39B0-B5EC-40D5-90F9-F919B89C5C95}"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endParaRPr lang="en-US" smtClean="0"/>
          </a:p>
        </p:txBody>
      </p:sp>
      <p:sp>
        <p:nvSpPr>
          <p:cNvPr id="114692" name="Slide Number Placeholder 3"/>
          <p:cNvSpPr>
            <a:spLocks noGrp="1"/>
          </p:cNvSpPr>
          <p:nvPr>
            <p:ph type="sldNum" sz="quarter" idx="5"/>
          </p:nvPr>
        </p:nvSpPr>
        <p:spPr>
          <a:noFill/>
        </p:spPr>
        <p:txBody>
          <a:bodyPr/>
          <a:lstStyle/>
          <a:p>
            <a:fld id="{2C75C809-9FA0-4C17-B446-AFBEFDA6AD3C}" type="slidenum">
              <a:rPr lang="en-US" smtClean="0"/>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r>
              <a:rPr lang="en-US" smtClean="0"/>
              <a:t>http://oralcancerfoundation.org/dental/pdf/HPV_Fact_Sheet.pdf</a:t>
            </a:r>
          </a:p>
          <a:p>
            <a:endParaRPr lang="en-US" smtClean="0"/>
          </a:p>
          <a:p>
            <a:r>
              <a:rPr lang="en-US" smtClean="0"/>
              <a:t>100 different types with approx. 50 being genital.</a:t>
            </a:r>
          </a:p>
          <a:p>
            <a:endParaRPr lang="en-US" smtClean="0"/>
          </a:p>
        </p:txBody>
      </p:sp>
      <p:sp>
        <p:nvSpPr>
          <p:cNvPr id="115716" name="Slide Number Placeholder 3"/>
          <p:cNvSpPr>
            <a:spLocks noGrp="1"/>
          </p:cNvSpPr>
          <p:nvPr>
            <p:ph type="sldNum" sz="quarter" idx="5"/>
          </p:nvPr>
        </p:nvSpPr>
        <p:spPr>
          <a:noFill/>
        </p:spPr>
        <p:txBody>
          <a:bodyPr/>
          <a:lstStyle/>
          <a:p>
            <a:fld id="{D9423E02-9BC1-42ED-A2BB-94C991C04790}" type="slidenum">
              <a:rPr lang="en-US" smtClean="0"/>
              <a:pPr/>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endParaRPr lang="en-US" smtClean="0"/>
          </a:p>
        </p:txBody>
      </p:sp>
      <p:sp>
        <p:nvSpPr>
          <p:cNvPr id="117764" name="Slide Number Placeholder 3"/>
          <p:cNvSpPr>
            <a:spLocks noGrp="1"/>
          </p:cNvSpPr>
          <p:nvPr>
            <p:ph type="sldNum" sz="quarter" idx="5"/>
          </p:nvPr>
        </p:nvSpPr>
        <p:spPr>
          <a:noFill/>
        </p:spPr>
        <p:txBody>
          <a:bodyPr/>
          <a:lstStyle/>
          <a:p>
            <a:fld id="{14A3CF53-81CF-49A8-86F3-0EE735E70349}" type="slidenum">
              <a:rPr lang="en-US" smtClean="0"/>
              <a:pPr/>
              <a:t>47</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Ro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r>
              <a:rPr lang="en-US" smtClean="0"/>
              <a:t>There are 2 types of Herpes…HSV I (oral) and HSV II (genital)</a:t>
            </a:r>
          </a:p>
          <a:p>
            <a:endParaRPr lang="en-US" smtClean="0"/>
          </a:p>
          <a:p>
            <a:r>
              <a:rPr lang="en-US" smtClean="0"/>
              <a:t>HSV I:  causes cold sores and fever blisters of the mouth and nose.</a:t>
            </a:r>
          </a:p>
          <a:p>
            <a:endParaRPr lang="en-US" smtClean="0"/>
          </a:p>
          <a:p>
            <a:r>
              <a:rPr lang="en-US" smtClean="0"/>
              <a:t>HSVII:  infects the genitals.</a:t>
            </a:r>
          </a:p>
          <a:p>
            <a:endParaRPr lang="en-US" smtClean="0"/>
          </a:p>
        </p:txBody>
      </p:sp>
      <p:sp>
        <p:nvSpPr>
          <p:cNvPr id="119812" name="Slide Number Placeholder 3"/>
          <p:cNvSpPr>
            <a:spLocks noGrp="1"/>
          </p:cNvSpPr>
          <p:nvPr>
            <p:ph type="sldNum" sz="quarter" idx="5"/>
          </p:nvPr>
        </p:nvSpPr>
        <p:spPr>
          <a:noFill/>
        </p:spPr>
        <p:txBody>
          <a:bodyPr/>
          <a:lstStyle/>
          <a:p>
            <a:fld id="{91832743-F69E-4402-98B3-6754BA1A4E35}" type="slidenum">
              <a:rPr lang="en-US" smtClean="0"/>
              <a:pPr/>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r>
              <a:rPr lang="en-US" smtClean="0"/>
              <a:t>Herpes is a virus which means that once you have it, you have it for life. Can treat the symptoms, but cannot cure it.</a:t>
            </a:r>
          </a:p>
        </p:txBody>
      </p:sp>
      <p:sp>
        <p:nvSpPr>
          <p:cNvPr id="121860" name="Slide Number Placeholder 3"/>
          <p:cNvSpPr>
            <a:spLocks noGrp="1"/>
          </p:cNvSpPr>
          <p:nvPr>
            <p:ph type="sldNum" sz="quarter" idx="5"/>
          </p:nvPr>
        </p:nvSpPr>
        <p:spPr>
          <a:noFill/>
        </p:spPr>
        <p:txBody>
          <a:bodyPr/>
          <a:lstStyle/>
          <a:p>
            <a:fld id="{8D5D4E72-EFB8-457E-9AEF-5547E49D9F35}" type="slidenum">
              <a:rPr lang="en-US" smtClean="0"/>
              <a:pPr/>
              <a:t>51</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Ro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r>
              <a:rPr lang="en-US" sz="1000" smtClean="0"/>
              <a:t>Blisters that weep and then form scabs…lasting one to three weeks before disappearing.  A person might also have flu-like symptoms such as fever, swollen glands, tiredness and muscle aches.</a:t>
            </a:r>
          </a:p>
          <a:p>
            <a:endParaRPr lang="en-US" sz="1000" smtClean="0"/>
          </a:p>
        </p:txBody>
      </p:sp>
      <p:sp>
        <p:nvSpPr>
          <p:cNvPr id="123908" name="Slide Number Placeholder 3"/>
          <p:cNvSpPr>
            <a:spLocks noGrp="1"/>
          </p:cNvSpPr>
          <p:nvPr>
            <p:ph type="sldNum" sz="quarter" idx="5"/>
          </p:nvPr>
        </p:nvSpPr>
        <p:spPr>
          <a:noFill/>
        </p:spPr>
        <p:txBody>
          <a:bodyPr/>
          <a:lstStyle/>
          <a:p>
            <a:fld id="{0FCC50BC-C219-483D-977C-F06BC66C442D}" type="slidenum">
              <a:rPr lang="en-US" smtClean="0"/>
              <a:pPr/>
              <a:t>53</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Ro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r>
              <a:rPr lang="en-US" smtClean="0"/>
              <a:t>http://www.cdc.gov/std/herpes/stdfact-herpes.htm </a:t>
            </a:r>
          </a:p>
          <a:p>
            <a:endParaRPr lang="en-US" smtClean="0"/>
          </a:p>
          <a:p>
            <a:r>
              <a:rPr lang="en-US" smtClean="0"/>
              <a:t>Nationwide, 16.2%, or about one out of six, have or will have genital HSV-2 infection.</a:t>
            </a:r>
          </a:p>
        </p:txBody>
      </p:sp>
      <p:sp>
        <p:nvSpPr>
          <p:cNvPr id="125956" name="Slide Number Placeholder 3"/>
          <p:cNvSpPr>
            <a:spLocks noGrp="1"/>
          </p:cNvSpPr>
          <p:nvPr>
            <p:ph type="sldNum" sz="quarter" idx="5"/>
          </p:nvPr>
        </p:nvSpPr>
        <p:spPr>
          <a:noFill/>
        </p:spPr>
        <p:txBody>
          <a:bodyPr/>
          <a:lstStyle/>
          <a:p>
            <a:fld id="{5277AED3-A2E4-4445-8E6D-47687CF4D947}" type="slidenum">
              <a:rPr lang="en-US" smtClean="0"/>
              <a:pPr/>
              <a:t>55</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3BCC829C-0972-4A50-9A89-BCCCE5A14D83}" type="slidenum">
              <a:rPr lang="en-US" smtClean="0"/>
              <a:pPr/>
              <a:t>56</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a:noFill/>
          <a:ln/>
        </p:spPr>
        <p:txBody>
          <a:bodyPr/>
          <a:lstStyle/>
          <a:p>
            <a:r>
              <a:rPr lang="en-US" smtClean="0"/>
              <a:t>Kissing an infected person, unprotected sex with infected person, hand or genital contact with the area where the sore is going to appear and with the sore itself until it is completely healed, contact with the rash-covered or infected areas of the body, whether or not sores are visible.  Also can be transmitted from infected mother to her baby during birth.</a:t>
            </a:r>
          </a:p>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Rot="1" noChangeArrowheads="1" noTextEdit="1"/>
          </p:cNvSpPr>
          <p:nvPr>
            <p:ph type="sldImg"/>
          </p:nvPr>
        </p:nvSpPr>
        <p:spPr>
          <a:ln/>
        </p:spPr>
      </p:sp>
      <p:sp>
        <p:nvSpPr>
          <p:cNvPr id="1290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r>
              <a:rPr lang="en-US" smtClean="0"/>
              <a:t>By age 25, half of all sexually active young people get an STD.</a:t>
            </a:r>
          </a:p>
          <a:p>
            <a:endParaRPr lang="en-US" smtClean="0"/>
          </a:p>
        </p:txBody>
      </p:sp>
      <p:sp>
        <p:nvSpPr>
          <p:cNvPr id="130052" name="Slide Number Placeholder 3"/>
          <p:cNvSpPr>
            <a:spLocks noGrp="1"/>
          </p:cNvSpPr>
          <p:nvPr>
            <p:ph type="sldNum" sz="quarter" idx="5"/>
          </p:nvPr>
        </p:nvSpPr>
        <p:spPr>
          <a:noFill/>
        </p:spPr>
        <p:txBody>
          <a:bodyPr/>
          <a:lstStyle/>
          <a:p>
            <a:fld id="{40AE38CA-B8C3-4C16-B76F-FC1EB5A28E0B}" type="slidenum">
              <a:rPr lang="en-US" smtClean="0"/>
              <a:pPr/>
              <a:t>59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r>
              <a:rPr lang="en-US" smtClean="0"/>
              <a:t>http://www.kff.org/youthhivstds/upload/U-S-Teen-Sexual-Activity-Fact-Sheet.pdf</a:t>
            </a:r>
          </a:p>
          <a:p>
            <a:r>
              <a:rPr lang="en-US" smtClean="0"/>
              <a:t>Among teens who are sexually active, condoms use has increased. Both factors help account for the decrease in teen pregnancy rates in recent years. </a:t>
            </a:r>
          </a:p>
        </p:txBody>
      </p:sp>
      <p:sp>
        <p:nvSpPr>
          <p:cNvPr id="132100" name="Slide Number Placeholder 3"/>
          <p:cNvSpPr>
            <a:spLocks noGrp="1"/>
          </p:cNvSpPr>
          <p:nvPr>
            <p:ph type="sldNum" sz="quarter" idx="5"/>
          </p:nvPr>
        </p:nvSpPr>
        <p:spPr>
          <a:noFill/>
        </p:spPr>
        <p:txBody>
          <a:bodyPr/>
          <a:lstStyle/>
          <a:p>
            <a:fld id="{82C5FD4E-2D07-473B-AE6B-AEBD36262D59}" type="slidenum">
              <a:rPr lang="en-US" smtClean="0"/>
              <a:pPr/>
              <a:t>61</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a:noFill/>
          <a:ln/>
        </p:spPr>
        <p:txBody>
          <a:bodyPr/>
          <a:lstStyle/>
          <a:p>
            <a:r>
              <a:rPr lang="en-US" smtClean="0"/>
              <a:t>YRBS data</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a:noFill/>
          <a:ln/>
        </p:spPr>
        <p:txBody>
          <a:bodyPr/>
          <a:lstStyle/>
          <a:p>
            <a:r>
              <a:rPr lang="en-US" smtClean="0"/>
              <a:t>18% of TN teens drank alcohol the last time they had sex.  Wire BS data!</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Rot="1" noChangeArrowheads="1" noTextEdit="1"/>
          </p:cNvSpPr>
          <p:nvPr>
            <p:ph type="sldImg"/>
          </p:nvPr>
        </p:nvSpPr>
        <p:spPr>
          <a:ln/>
        </p:spPr>
      </p:sp>
      <p:sp>
        <p:nvSpPr>
          <p:cNvPr id="1361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smtClean="0"/>
          </a:p>
        </p:txBody>
      </p:sp>
      <p:sp>
        <p:nvSpPr>
          <p:cNvPr id="137220" name="Slide Number Placeholder 3"/>
          <p:cNvSpPr>
            <a:spLocks noGrp="1"/>
          </p:cNvSpPr>
          <p:nvPr>
            <p:ph type="sldNum" sz="quarter" idx="5"/>
          </p:nvPr>
        </p:nvSpPr>
        <p:spPr>
          <a:noFill/>
        </p:spPr>
        <p:txBody>
          <a:bodyPr/>
          <a:lstStyle/>
          <a:p>
            <a:fld id="{0075813A-1185-493B-B241-DCD108D4CC2A}" type="slidenum">
              <a:rPr lang="en-US" smtClean="0"/>
              <a:pPr/>
              <a:t>66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03D5E86A-185F-4EB5-AB8F-FA9E9F3B90C8}"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2B9DED-A761-435C-9EB7-6C3A234B122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138058-B8FC-4DC4-B1AA-AF06472D23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8BD52D-4C2F-4E85-9F6C-D507D60959F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45094E-DD95-4C04-82CA-43AAD9C55B0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66B2A3-7C6E-4BBD-B9D5-145F2505FC2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2D7651-29A3-41CB-A83F-83C20904E6D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27B0036-51AB-4EFB-81BC-D01731FB75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EE09470-3269-4F78-8274-CCAF0C50C34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E63F333-F094-440F-AE89-AAAEFE2D72D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ADB62E-BED3-45B1-9376-3B4709AB777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A05FEE-59B6-44B7-A2A6-A85F7987B1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8CAC94E-DDA7-4D9C-B73A-77A0DFF5FE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7.xml"/><Relationship Id="rId1" Type="http://schemas.openxmlformats.org/officeDocument/2006/relationships/audio" Target="../media/audio2.wav"/><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6.xml"/><Relationship Id="rId18" Type="http://schemas.openxmlformats.org/officeDocument/2006/relationships/slide" Target="slide36.xml"/><Relationship Id="rId26" Type="http://schemas.openxmlformats.org/officeDocument/2006/relationships/slide" Target="slide50.xml"/><Relationship Id="rId3" Type="http://schemas.openxmlformats.org/officeDocument/2006/relationships/notesSlide" Target="../notesSlides/notesSlide7.xml"/><Relationship Id="rId21" Type="http://schemas.openxmlformats.org/officeDocument/2006/relationships/slide" Target="slide42.xml"/><Relationship Id="rId34" Type="http://schemas.openxmlformats.org/officeDocument/2006/relationships/slide" Target="slide65.xml"/><Relationship Id="rId7" Type="http://schemas.openxmlformats.org/officeDocument/2006/relationships/slide" Target="slide12.xml"/><Relationship Id="rId12" Type="http://schemas.openxmlformats.org/officeDocument/2006/relationships/slide" Target="slide24.xml"/><Relationship Id="rId17" Type="http://schemas.openxmlformats.org/officeDocument/2006/relationships/slide" Target="slide34.xml"/><Relationship Id="rId25" Type="http://schemas.openxmlformats.org/officeDocument/2006/relationships/slide" Target="slide52.xml"/><Relationship Id="rId33" Type="http://schemas.openxmlformats.org/officeDocument/2006/relationships/slide" Target="slide62.xml"/><Relationship Id="rId2" Type="http://schemas.openxmlformats.org/officeDocument/2006/relationships/slideLayout" Target="../slideLayouts/slideLayout7.xml"/><Relationship Id="rId16" Type="http://schemas.openxmlformats.org/officeDocument/2006/relationships/slide" Target="slide32.xml"/><Relationship Id="rId20" Type="http://schemas.openxmlformats.org/officeDocument/2006/relationships/slide" Target="slide40.xml"/><Relationship Id="rId29" Type="http://schemas.openxmlformats.org/officeDocument/2006/relationships/slide" Target="slide60.xml"/><Relationship Id="rId1" Type="http://schemas.openxmlformats.org/officeDocument/2006/relationships/themeOverride" Target="../theme/themeOverride1.xml"/><Relationship Id="rId6" Type="http://schemas.openxmlformats.org/officeDocument/2006/relationships/slide" Target="slide10.xml"/><Relationship Id="rId11" Type="http://schemas.openxmlformats.org/officeDocument/2006/relationships/slide" Target="slide22.xml"/><Relationship Id="rId24" Type="http://schemas.openxmlformats.org/officeDocument/2006/relationships/slide" Target="slide48.xml"/><Relationship Id="rId32" Type="http://schemas.openxmlformats.org/officeDocument/2006/relationships/slide" Target="slide58.xml"/><Relationship Id="rId5" Type="http://schemas.openxmlformats.org/officeDocument/2006/relationships/slide" Target="slide8.xml"/><Relationship Id="rId15" Type="http://schemas.openxmlformats.org/officeDocument/2006/relationships/slide" Target="slide28.xml"/><Relationship Id="rId23" Type="http://schemas.openxmlformats.org/officeDocument/2006/relationships/slide" Target="slide46.xml"/><Relationship Id="rId28" Type="http://schemas.openxmlformats.org/officeDocument/2006/relationships/slide" Target="slide56.xml"/><Relationship Id="rId36" Type="http://schemas.openxmlformats.org/officeDocument/2006/relationships/slide" Target="slide18.xml"/><Relationship Id="rId10" Type="http://schemas.openxmlformats.org/officeDocument/2006/relationships/slide" Target="slide20.xml"/><Relationship Id="rId19" Type="http://schemas.openxmlformats.org/officeDocument/2006/relationships/slide" Target="slide38.xml"/><Relationship Id="rId31" Type="http://schemas.openxmlformats.org/officeDocument/2006/relationships/slide" Target="slide61.xml"/><Relationship Id="rId4" Type="http://schemas.openxmlformats.org/officeDocument/2006/relationships/image" Target="../media/image3.png"/><Relationship Id="rId9" Type="http://schemas.openxmlformats.org/officeDocument/2006/relationships/slide" Target="slide16.xml"/><Relationship Id="rId14" Type="http://schemas.openxmlformats.org/officeDocument/2006/relationships/slide" Target="slide30.xml"/><Relationship Id="rId22" Type="http://schemas.openxmlformats.org/officeDocument/2006/relationships/slide" Target="slide44.xml"/><Relationship Id="rId27" Type="http://schemas.openxmlformats.org/officeDocument/2006/relationships/slide" Target="slide54.xml"/><Relationship Id="rId30" Type="http://schemas.openxmlformats.org/officeDocument/2006/relationships/slide" Target="slide59.xml"/><Relationship Id="rId35" Type="http://schemas.openxmlformats.org/officeDocument/2006/relationships/slide" Target="slide6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2"/>
          </p:nvPr>
        </p:nvSpPr>
        <p:spPr>
          <a:noFill/>
        </p:spPr>
        <p:txBody>
          <a:bodyPr/>
          <a:lstStyle/>
          <a:p>
            <a:fld id="{94DAEB51-4678-470C-9D6A-7F273AC100BF}" type="slidenum">
              <a:rPr lang="en-US" smtClean="0"/>
              <a:pPr/>
              <a:t>1</a:t>
            </a:fld>
            <a:endParaRPr lang="en-US" smtClean="0"/>
          </a:p>
        </p:txBody>
      </p:sp>
      <p:sp>
        <p:nvSpPr>
          <p:cNvPr id="4098" name="WordArt 2"/>
          <p:cNvSpPr>
            <a:spLocks noChangeArrowheads="1" noChangeShapeType="1" noTextEdit="1"/>
          </p:cNvSpPr>
          <p:nvPr/>
        </p:nvSpPr>
        <p:spPr bwMode="auto">
          <a:xfrm>
            <a:off x="762000" y="2438400"/>
            <a:ext cx="7772400" cy="22860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latin typeface="Times New Roman"/>
                <a:cs typeface="Times New Roman"/>
              </a:rPr>
              <a:t>STD Overview</a:t>
            </a:r>
          </a:p>
        </p:txBody>
      </p:sp>
      <p:pic>
        <p:nvPicPr>
          <p:cNvPr id="4099" name="WILL1318.WAV">
            <a:hlinkClick r:id="" action="ppaction://media"/>
          </p:cNvPr>
          <p:cNvPicPr>
            <a:picLocks noRot="1" noChangeAspect="1" noChangeArrowheads="1"/>
          </p:cNvPicPr>
          <p:nvPr>
            <a:wavAudioFile r:embed="rId1" name="WILLAPIR.WAV"/>
          </p:nvPr>
        </p:nvPicPr>
        <p:blipFill>
          <a:blip r:embed="rId4"/>
          <a:srcRect/>
          <a:stretch>
            <a:fillRect/>
          </a:stretch>
        </p:blipFill>
        <p:spPr bwMode="auto">
          <a:xfrm>
            <a:off x="9067800" y="6781800"/>
            <a:ext cx="76200" cy="76200"/>
          </a:xfrm>
          <a:prstGeom prst="rect">
            <a:avLst/>
          </a:prstGeom>
          <a:noFill/>
          <a:ln w="9525">
            <a:noFill/>
            <a:miter lim="800000"/>
            <a:headEnd/>
            <a:tailEnd/>
          </a:ln>
        </p:spPr>
      </p:pic>
    </p:spTree>
  </p:cSld>
  <p:clrMapOvr>
    <a:masterClrMapping/>
  </p:clrMapOvr>
  <p:transition advTm="6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867" fill="hold"/>
                                        <p:tgtEl>
                                          <p:spTgt spid="4099"/>
                                        </p:tgtEl>
                                      </p:cBhvr>
                                    </p:cmd>
                                  </p:childTnLst>
                                </p:cTn>
                              </p:par>
                            </p:childTnLst>
                          </p:cTn>
                        </p:par>
                        <p:par>
                          <p:cTn id="7" fill="hold" nodeType="afterGroup">
                            <p:stCondLst>
                              <p:cond delay="2867"/>
                            </p:stCondLst>
                            <p:childTnLst>
                              <p:par>
                                <p:cTn id="8" presetID="3" presetClass="entr" presetSubtype="0" fill="hold" grpId="0" nodeType="afterEffect">
                                  <p:stCondLst>
                                    <p:cond delay="500"/>
                                  </p:stCondLst>
                                  <p:childTnLst>
                                    <p:set>
                                      <p:cBhvr>
                                        <p:cTn id="9" dur="1" fill="hold">
                                          <p:stCondLst>
                                            <p:cond delay="499"/>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099"/>
                </p:tgtEl>
              </p:cMediaNode>
            </p:audio>
          </p:childTnLst>
        </p:cTn>
      </p:par>
    </p:tnLst>
    <p:bldLst>
      <p:bldP spid="409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p:spPr>
        <p:txBody>
          <a:bodyPr/>
          <a:lstStyle/>
          <a:p>
            <a:fld id="{D9F7BDC4-E144-4C75-AB7C-FB6879FEBAFF}" type="slidenum">
              <a:rPr lang="en-US" smtClean="0"/>
              <a:pPr/>
              <a:t>10</a:t>
            </a:fld>
            <a:endParaRPr lang="en-US" smtClean="0"/>
          </a:p>
        </p:txBody>
      </p:sp>
      <p:sp>
        <p:nvSpPr>
          <p:cNvPr id="11267" name="Text Box 5"/>
          <p:cNvSpPr txBox="1">
            <a:spLocks noChangeArrowheads="1"/>
          </p:cNvSpPr>
          <p:nvPr/>
        </p:nvSpPr>
        <p:spPr bwMode="auto">
          <a:xfrm>
            <a:off x="762000" y="1219200"/>
            <a:ext cx="7315200" cy="2308225"/>
          </a:xfrm>
          <a:prstGeom prst="rect">
            <a:avLst/>
          </a:prstGeom>
          <a:noFill/>
          <a:ln w="9525">
            <a:noFill/>
            <a:miter lim="800000"/>
            <a:headEnd/>
            <a:tailEnd/>
          </a:ln>
        </p:spPr>
        <p:txBody>
          <a:bodyPr>
            <a:spAutoFit/>
          </a:bodyPr>
          <a:lstStyle/>
          <a:p>
            <a:pPr algn="ctr"/>
            <a:endParaRPr lang="en-US" sz="4800" b="1">
              <a:solidFill>
                <a:schemeClr val="bg1"/>
              </a:solidFill>
            </a:endParaRPr>
          </a:p>
          <a:p>
            <a:pPr algn="ctr"/>
            <a:r>
              <a:rPr lang="en-US" sz="4800" b="1">
                <a:solidFill>
                  <a:schemeClr val="bg1"/>
                </a:solidFill>
              </a:rPr>
              <a:t>200</a:t>
            </a:r>
          </a:p>
          <a:p>
            <a:pPr algn="ctr"/>
            <a:r>
              <a:rPr lang="en-US" sz="4800" b="1">
                <a:solidFill>
                  <a:schemeClr val="bg1"/>
                </a:solidFill>
              </a:rPr>
              <a:t>Name one STD</a:t>
            </a:r>
            <a:endParaRPr lang="en-US">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p:spPr>
        <p:txBody>
          <a:bodyPr/>
          <a:lstStyle/>
          <a:p>
            <a:fld id="{A0568D2E-09FB-4EBD-ACDB-A30E9E66C111}" type="slidenum">
              <a:rPr lang="en-US" smtClean="0"/>
              <a:pPr/>
              <a:t>11</a:t>
            </a:fld>
            <a:endParaRPr lang="en-US" smtClean="0"/>
          </a:p>
        </p:txBody>
      </p:sp>
      <p:sp>
        <p:nvSpPr>
          <p:cNvPr id="12291" name="AutoShape 6">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12292" name="Rectangle 7"/>
          <p:cNvSpPr>
            <a:spLocks noChangeArrowheads="1"/>
          </p:cNvSpPr>
          <p:nvPr/>
        </p:nvSpPr>
        <p:spPr bwMode="auto">
          <a:xfrm>
            <a:off x="1219200" y="2274888"/>
            <a:ext cx="6781800" cy="2309812"/>
          </a:xfrm>
          <a:prstGeom prst="rect">
            <a:avLst/>
          </a:prstGeom>
          <a:noFill/>
          <a:ln w="9525">
            <a:noFill/>
            <a:miter lim="800000"/>
            <a:headEnd/>
            <a:tailEnd/>
          </a:ln>
        </p:spPr>
        <p:txBody>
          <a:bodyPr anchor="ctr">
            <a:spAutoFit/>
          </a:bodyPr>
          <a:lstStyle/>
          <a:p>
            <a:pPr algn="ctr"/>
            <a:r>
              <a:rPr lang="en-US" sz="4800" b="1">
                <a:solidFill>
                  <a:srgbClr val="FFCC00"/>
                </a:solidFill>
              </a:rPr>
              <a:t>HPV, Herpes, Syphilis HIV, Chlamydia, Gonorrhea</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p>
            <a:fld id="{FFD1CDE1-73AC-4569-AE00-3D08BD73922B}" type="slidenum">
              <a:rPr lang="en-US" smtClean="0"/>
              <a:pPr/>
              <a:t>12</a:t>
            </a:fld>
            <a:endParaRPr lang="en-US" smtClean="0"/>
          </a:p>
        </p:txBody>
      </p:sp>
      <p:sp>
        <p:nvSpPr>
          <p:cNvPr id="13315" name="Text Box 5"/>
          <p:cNvSpPr txBox="1">
            <a:spLocks noChangeArrowheads="1"/>
          </p:cNvSpPr>
          <p:nvPr/>
        </p:nvSpPr>
        <p:spPr bwMode="auto">
          <a:xfrm>
            <a:off x="762000" y="1219200"/>
            <a:ext cx="7315200" cy="3786188"/>
          </a:xfrm>
          <a:prstGeom prst="rect">
            <a:avLst/>
          </a:prstGeom>
          <a:noFill/>
          <a:ln w="9525">
            <a:noFill/>
            <a:miter lim="800000"/>
            <a:headEnd/>
            <a:tailEnd/>
          </a:ln>
        </p:spPr>
        <p:txBody>
          <a:bodyPr>
            <a:spAutoFit/>
          </a:bodyPr>
          <a:lstStyle/>
          <a:p>
            <a:pPr algn="ctr"/>
            <a:r>
              <a:rPr lang="en-US" sz="4800" b="1">
                <a:solidFill>
                  <a:schemeClr val="bg1"/>
                </a:solidFill>
              </a:rPr>
              <a:t>300</a:t>
            </a:r>
          </a:p>
          <a:p>
            <a:pPr algn="ctr"/>
            <a:r>
              <a:rPr lang="en-US" sz="4800" b="1">
                <a:solidFill>
                  <a:schemeClr val="bg1"/>
                </a:solidFill>
              </a:rPr>
              <a:t>True or False: </a:t>
            </a:r>
          </a:p>
          <a:p>
            <a:pPr algn="ctr"/>
            <a:r>
              <a:rPr lang="en-US" sz="4800" b="1">
                <a:solidFill>
                  <a:schemeClr val="bg1"/>
                </a:solidFill>
              </a:rPr>
              <a:t>STD’s are more easily passed from men to women than vice versa. </a:t>
            </a:r>
            <a:endParaRPr lang="en-US">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noFill/>
        </p:spPr>
        <p:txBody>
          <a:bodyPr/>
          <a:lstStyle/>
          <a:p>
            <a:fld id="{9D6FAAE3-B28C-404F-B3C1-10D912FA40BE}" type="slidenum">
              <a:rPr lang="en-US" smtClean="0"/>
              <a:pPr/>
              <a:t>13</a:t>
            </a:fld>
            <a:endParaRPr lang="en-US" smtClean="0"/>
          </a:p>
        </p:txBody>
      </p:sp>
      <p:sp>
        <p:nvSpPr>
          <p:cNvPr id="14339" name="AutoShape 6">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14340" name="Rectangle 7"/>
          <p:cNvSpPr>
            <a:spLocks noChangeArrowheads="1"/>
          </p:cNvSpPr>
          <p:nvPr/>
        </p:nvSpPr>
        <p:spPr bwMode="auto">
          <a:xfrm>
            <a:off x="3752850" y="3014663"/>
            <a:ext cx="1641475" cy="830262"/>
          </a:xfrm>
          <a:prstGeom prst="rect">
            <a:avLst/>
          </a:prstGeom>
          <a:noFill/>
          <a:ln w="9525">
            <a:noFill/>
            <a:miter lim="800000"/>
            <a:headEnd/>
            <a:tailEnd/>
          </a:ln>
        </p:spPr>
        <p:txBody>
          <a:bodyPr wrap="none" anchor="ctr">
            <a:spAutoFit/>
          </a:bodyPr>
          <a:lstStyle/>
          <a:p>
            <a:pPr algn="ctr"/>
            <a:r>
              <a:rPr lang="en-US" sz="4800" b="1">
                <a:solidFill>
                  <a:srgbClr val="FFCC00"/>
                </a:solidFill>
              </a:rPr>
              <a:t>True!</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p>
            <a:fld id="{9A599B13-5131-4499-878A-A208BC256CD0}" type="slidenum">
              <a:rPr lang="en-US" smtClean="0"/>
              <a:pPr/>
              <a:t>14</a:t>
            </a:fld>
            <a:endParaRPr lang="en-US" smtClean="0"/>
          </a:p>
        </p:txBody>
      </p:sp>
      <p:sp>
        <p:nvSpPr>
          <p:cNvPr id="15363" name="Text Box 5"/>
          <p:cNvSpPr txBox="1">
            <a:spLocks noChangeArrowheads="1"/>
          </p:cNvSpPr>
          <p:nvPr/>
        </p:nvSpPr>
        <p:spPr bwMode="auto">
          <a:xfrm>
            <a:off x="762000" y="1219200"/>
            <a:ext cx="7315200" cy="4400550"/>
          </a:xfrm>
          <a:prstGeom prst="rect">
            <a:avLst/>
          </a:prstGeom>
          <a:noFill/>
          <a:ln w="9525">
            <a:noFill/>
            <a:miter lim="800000"/>
            <a:headEnd/>
            <a:tailEnd/>
          </a:ln>
        </p:spPr>
        <p:txBody>
          <a:bodyPr>
            <a:spAutoFit/>
          </a:bodyPr>
          <a:lstStyle/>
          <a:p>
            <a:pPr algn="ctr"/>
            <a:r>
              <a:rPr lang="en-US" sz="4000" b="1">
                <a:solidFill>
                  <a:schemeClr val="bg1"/>
                </a:solidFill>
              </a:rPr>
              <a:t>400</a:t>
            </a:r>
          </a:p>
          <a:p>
            <a:pPr algn="ctr"/>
            <a:r>
              <a:rPr lang="en-US" sz="4000" b="1">
                <a:solidFill>
                  <a:schemeClr val="bg1"/>
                </a:solidFill>
              </a:rPr>
              <a:t>The country with the highest STD rates in the world is:</a:t>
            </a:r>
          </a:p>
          <a:p>
            <a:pPr algn="ctr"/>
            <a:endParaRPr lang="en-US" sz="4000" b="1">
              <a:solidFill>
                <a:schemeClr val="bg1"/>
              </a:solidFill>
            </a:endParaRPr>
          </a:p>
          <a:p>
            <a:r>
              <a:rPr lang="en-US" sz="4000" b="1">
                <a:solidFill>
                  <a:schemeClr val="bg1"/>
                </a:solidFill>
              </a:rPr>
              <a:t>A) Europe</a:t>
            </a:r>
          </a:p>
          <a:p>
            <a:r>
              <a:rPr lang="en-US" sz="4000" b="1">
                <a:solidFill>
                  <a:schemeClr val="bg1"/>
                </a:solidFill>
              </a:rPr>
              <a:t>B) United States</a:t>
            </a:r>
          </a:p>
          <a:p>
            <a:r>
              <a:rPr lang="en-US" sz="4000" b="1">
                <a:solidFill>
                  <a:schemeClr val="bg1"/>
                </a:solidFill>
              </a:rPr>
              <a:t>C) Africa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p:spPr>
        <p:txBody>
          <a:bodyPr/>
          <a:lstStyle/>
          <a:p>
            <a:fld id="{3DBE624C-A972-4A58-97EF-04689547762A}" type="slidenum">
              <a:rPr lang="en-US" smtClean="0"/>
              <a:pPr/>
              <a:t>15</a:t>
            </a:fld>
            <a:endParaRPr lang="en-US" smtClean="0"/>
          </a:p>
        </p:txBody>
      </p:sp>
      <p:sp>
        <p:nvSpPr>
          <p:cNvPr id="16387" name="AutoShape 6">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16388" name="Rectangle 7"/>
          <p:cNvSpPr>
            <a:spLocks noChangeArrowheads="1"/>
          </p:cNvSpPr>
          <p:nvPr/>
        </p:nvSpPr>
        <p:spPr bwMode="auto">
          <a:xfrm>
            <a:off x="3549650" y="2646363"/>
            <a:ext cx="2049463" cy="1568450"/>
          </a:xfrm>
          <a:prstGeom prst="rect">
            <a:avLst/>
          </a:prstGeom>
          <a:noFill/>
          <a:ln w="9525">
            <a:noFill/>
            <a:miter lim="800000"/>
            <a:headEnd/>
            <a:tailEnd/>
          </a:ln>
        </p:spPr>
        <p:txBody>
          <a:bodyPr wrap="none" anchor="ctr">
            <a:spAutoFit/>
          </a:bodyPr>
          <a:lstStyle/>
          <a:p>
            <a:pPr algn="ctr"/>
            <a:r>
              <a:rPr lang="en-US" sz="4800" b="1">
                <a:solidFill>
                  <a:srgbClr val="FFCC00"/>
                </a:solidFill>
              </a:rPr>
              <a:t>B) U.S.</a:t>
            </a:r>
          </a:p>
          <a:p>
            <a:pPr algn="ctr"/>
            <a:endParaRPr lang="en-US" sz="4800" b="1">
              <a:solidFill>
                <a:srgbClr val="FFCC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p:spPr>
        <p:txBody>
          <a:bodyPr/>
          <a:lstStyle/>
          <a:p>
            <a:fld id="{528B70EB-FE55-473C-BB10-74ED19E501FE}" type="slidenum">
              <a:rPr lang="en-US" smtClean="0"/>
              <a:pPr/>
              <a:t>16</a:t>
            </a:fld>
            <a:endParaRPr lang="en-US" smtClean="0"/>
          </a:p>
        </p:txBody>
      </p:sp>
      <p:sp>
        <p:nvSpPr>
          <p:cNvPr id="17411" name="Text Box 5"/>
          <p:cNvSpPr txBox="1">
            <a:spLocks noChangeArrowheads="1"/>
          </p:cNvSpPr>
          <p:nvPr/>
        </p:nvSpPr>
        <p:spPr bwMode="auto">
          <a:xfrm>
            <a:off x="762000" y="1219200"/>
            <a:ext cx="7315200" cy="3786188"/>
          </a:xfrm>
          <a:prstGeom prst="rect">
            <a:avLst/>
          </a:prstGeom>
          <a:noFill/>
          <a:ln w="9525">
            <a:noFill/>
            <a:miter lim="800000"/>
            <a:headEnd/>
            <a:tailEnd/>
          </a:ln>
        </p:spPr>
        <p:txBody>
          <a:bodyPr>
            <a:spAutoFit/>
          </a:bodyPr>
          <a:lstStyle/>
          <a:p>
            <a:pPr algn="ctr"/>
            <a:r>
              <a:rPr lang="en-US" sz="4000" b="1">
                <a:solidFill>
                  <a:schemeClr val="bg1"/>
                </a:solidFill>
              </a:rPr>
              <a:t>500</a:t>
            </a:r>
          </a:p>
          <a:p>
            <a:pPr algn="ctr"/>
            <a:r>
              <a:rPr lang="en-US" sz="4000" b="1">
                <a:solidFill>
                  <a:schemeClr val="bg1"/>
                </a:solidFill>
              </a:rPr>
              <a:t>True or False</a:t>
            </a:r>
          </a:p>
          <a:p>
            <a:pPr algn="ctr"/>
            <a:r>
              <a:rPr lang="en-US" sz="4000" b="1">
                <a:solidFill>
                  <a:schemeClr val="bg1"/>
                </a:solidFill>
              </a:rPr>
              <a:t>Out of 19 million new STD cases, 15-24 year olds make up</a:t>
            </a:r>
          </a:p>
          <a:p>
            <a:pPr algn="ctr"/>
            <a:r>
              <a:rPr lang="en-US" sz="4000" b="1">
                <a:solidFill>
                  <a:schemeClr val="bg1"/>
                </a:solidFill>
              </a:rPr>
              <a:t>Nearly ½ of population of people</a:t>
            </a:r>
          </a:p>
          <a:p>
            <a:pPr algn="ctr"/>
            <a:r>
              <a:rPr lang="en-US" sz="4000" b="1">
                <a:solidFill>
                  <a:schemeClr val="bg1"/>
                </a:solidFill>
              </a:rPr>
              <a:t>who are infected.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p:spPr>
        <p:txBody>
          <a:bodyPr/>
          <a:lstStyle/>
          <a:p>
            <a:fld id="{70035356-28A3-48EC-A333-E50503491A9A}" type="slidenum">
              <a:rPr lang="en-US" smtClean="0"/>
              <a:pPr/>
              <a:t>17</a:t>
            </a:fld>
            <a:endParaRPr lang="en-US" smtClean="0"/>
          </a:p>
        </p:txBody>
      </p:sp>
      <p:sp>
        <p:nvSpPr>
          <p:cNvPr id="18435" name="AutoShape 6">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18436" name="Rectangle 7"/>
          <p:cNvSpPr>
            <a:spLocks noChangeArrowheads="1"/>
          </p:cNvSpPr>
          <p:nvPr/>
        </p:nvSpPr>
        <p:spPr bwMode="auto">
          <a:xfrm>
            <a:off x="3143250" y="2709863"/>
            <a:ext cx="2857500" cy="1446212"/>
          </a:xfrm>
          <a:prstGeom prst="rect">
            <a:avLst/>
          </a:prstGeom>
          <a:noFill/>
          <a:ln w="9525">
            <a:noFill/>
            <a:miter lim="800000"/>
            <a:headEnd/>
            <a:tailEnd/>
          </a:ln>
        </p:spPr>
        <p:txBody>
          <a:bodyPr wrap="none" anchor="ctr">
            <a:spAutoFit/>
          </a:bodyPr>
          <a:lstStyle/>
          <a:p>
            <a:pPr algn="ctr"/>
            <a:r>
              <a:rPr lang="en-US" sz="8800" b="1">
                <a:solidFill>
                  <a:srgbClr val="FFCC00"/>
                </a:solidFill>
              </a:rPr>
              <a:t>True!</a:t>
            </a:r>
            <a:endParaRPr lang="en-US" sz="8800" b="1">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p:spPr>
        <p:txBody>
          <a:bodyPr/>
          <a:lstStyle/>
          <a:p>
            <a:fld id="{D05E6113-65E2-4A96-9096-54ECC1FD7328}" type="slidenum">
              <a:rPr lang="en-US" smtClean="0"/>
              <a:pPr/>
              <a:t>18</a:t>
            </a:fld>
            <a:endParaRPr lang="en-US" smtClean="0"/>
          </a:p>
        </p:txBody>
      </p:sp>
      <p:sp>
        <p:nvSpPr>
          <p:cNvPr id="19459" name="Text Box 2"/>
          <p:cNvSpPr txBox="1">
            <a:spLocks noChangeArrowheads="1"/>
          </p:cNvSpPr>
          <p:nvPr/>
        </p:nvSpPr>
        <p:spPr bwMode="auto">
          <a:xfrm>
            <a:off x="762000" y="1905000"/>
            <a:ext cx="7315200" cy="3046413"/>
          </a:xfrm>
          <a:prstGeom prst="rect">
            <a:avLst/>
          </a:prstGeom>
          <a:noFill/>
          <a:ln w="9525">
            <a:noFill/>
            <a:miter lim="800000"/>
            <a:headEnd/>
            <a:tailEnd/>
          </a:ln>
        </p:spPr>
        <p:txBody>
          <a:bodyPr>
            <a:spAutoFit/>
          </a:bodyPr>
          <a:lstStyle/>
          <a:p>
            <a:pPr marL="457200" indent="-457200" algn="ctr"/>
            <a:r>
              <a:rPr lang="en-US" sz="4800" b="1">
                <a:solidFill>
                  <a:schemeClr val="bg1"/>
                </a:solidFill>
              </a:rPr>
              <a:t>100</a:t>
            </a:r>
          </a:p>
          <a:p>
            <a:pPr marL="457200" indent="-457200" algn="ctr"/>
            <a:r>
              <a:rPr lang="en-US" sz="4800" b="1">
                <a:solidFill>
                  <a:schemeClr val="bg1"/>
                </a:solidFill>
              </a:rPr>
              <a:t>True or False: </a:t>
            </a:r>
          </a:p>
          <a:p>
            <a:pPr marL="457200" indent="-457200" algn="ctr"/>
            <a:r>
              <a:rPr lang="en-US" sz="4800" b="1">
                <a:solidFill>
                  <a:schemeClr val="bg1"/>
                </a:solidFill>
              </a:rPr>
              <a:t>Chlamydia is a bacterial infection. </a:t>
            </a:r>
            <a:endParaRPr lang="en-US" sz="360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a:noFill/>
        </p:spPr>
        <p:txBody>
          <a:bodyPr/>
          <a:lstStyle/>
          <a:p>
            <a:fld id="{EED820AF-4F1C-4154-BDE1-9E51BEC3E636}" type="slidenum">
              <a:rPr lang="en-US" smtClean="0"/>
              <a:pPr/>
              <a:t>19</a:t>
            </a:fld>
            <a:endParaRPr lang="en-US" smtClean="0"/>
          </a:p>
        </p:txBody>
      </p:sp>
      <p:sp>
        <p:nvSpPr>
          <p:cNvPr id="20483"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20484" name="Rectangle 3"/>
          <p:cNvSpPr>
            <a:spLocks noChangeArrowheads="1"/>
          </p:cNvSpPr>
          <p:nvPr/>
        </p:nvSpPr>
        <p:spPr bwMode="auto">
          <a:xfrm>
            <a:off x="3679825" y="2892425"/>
            <a:ext cx="1779588" cy="708025"/>
          </a:xfrm>
          <a:prstGeom prst="rect">
            <a:avLst/>
          </a:prstGeom>
          <a:noFill/>
          <a:ln w="9525">
            <a:noFill/>
            <a:miter lim="800000"/>
            <a:headEnd/>
            <a:tailEnd/>
          </a:ln>
        </p:spPr>
        <p:txBody>
          <a:bodyPr wrap="none" anchor="ctr">
            <a:spAutoFit/>
          </a:bodyPr>
          <a:lstStyle/>
          <a:p>
            <a:pPr algn="ctr"/>
            <a:r>
              <a:rPr lang="en-US" sz="4000" b="1">
                <a:solidFill>
                  <a:srgbClr val="FFCC00"/>
                </a:solidFill>
              </a:rPr>
              <a:t>TRUE!</a:t>
            </a:r>
            <a:endParaRPr lang="en-US" sz="4000" b="1">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p:spPr>
        <p:txBody>
          <a:bodyPr/>
          <a:lstStyle/>
          <a:p>
            <a:fld id="{2D2E530E-982E-40AA-9937-28764FAE3586}" type="slidenum">
              <a:rPr lang="en-US" smtClean="0"/>
              <a:pPr/>
              <a:t>2</a:t>
            </a:fld>
            <a:endParaRPr lang="en-US" smtClean="0"/>
          </a:p>
        </p:txBody>
      </p:sp>
      <p:sp>
        <p:nvSpPr>
          <p:cNvPr id="3075" name="WordArt 2"/>
          <p:cNvSpPr>
            <a:spLocks noChangeArrowheads="1" noChangeShapeType="1" noTextEdit="1"/>
          </p:cNvSpPr>
          <p:nvPr/>
        </p:nvSpPr>
        <p:spPr bwMode="auto">
          <a:xfrm>
            <a:off x="1143000" y="2514600"/>
            <a:ext cx="7086600" cy="20574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latin typeface="Times New Roman"/>
                <a:cs typeface="Times New Roman"/>
              </a:rPr>
              <a:t>Chlamydia </a:t>
            </a:r>
          </a:p>
        </p:txBody>
      </p:sp>
    </p:spTree>
  </p:cSld>
  <p:clrMapOvr>
    <a:masterClrMapping/>
  </p:clrMapOvr>
  <p:transition advTm="2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p:spPr>
        <p:txBody>
          <a:bodyPr/>
          <a:lstStyle/>
          <a:p>
            <a:fld id="{E9BCC67C-C1FF-423B-BB6B-3224B1D39F3F}" type="slidenum">
              <a:rPr lang="en-US" smtClean="0"/>
              <a:pPr/>
              <a:t>20</a:t>
            </a:fld>
            <a:endParaRPr lang="en-US" smtClean="0"/>
          </a:p>
        </p:txBody>
      </p:sp>
      <p:sp>
        <p:nvSpPr>
          <p:cNvPr id="21507" name="Text Box 2"/>
          <p:cNvSpPr txBox="1">
            <a:spLocks noChangeArrowheads="1"/>
          </p:cNvSpPr>
          <p:nvPr/>
        </p:nvSpPr>
        <p:spPr bwMode="auto">
          <a:xfrm>
            <a:off x="762000" y="1219200"/>
            <a:ext cx="7315200" cy="3786188"/>
          </a:xfrm>
          <a:prstGeom prst="rect">
            <a:avLst/>
          </a:prstGeom>
          <a:noFill/>
          <a:ln w="9525">
            <a:noFill/>
            <a:miter lim="800000"/>
            <a:headEnd/>
            <a:tailEnd/>
          </a:ln>
        </p:spPr>
        <p:txBody>
          <a:bodyPr>
            <a:spAutoFit/>
          </a:bodyPr>
          <a:lstStyle/>
          <a:p>
            <a:pPr algn="ctr"/>
            <a:r>
              <a:rPr lang="en-US" sz="4800" b="1">
                <a:solidFill>
                  <a:schemeClr val="bg1"/>
                </a:solidFill>
              </a:rPr>
              <a:t>200</a:t>
            </a:r>
          </a:p>
          <a:p>
            <a:pPr algn="ctr"/>
            <a:r>
              <a:rPr lang="en-US" sz="4800" b="1">
                <a:solidFill>
                  <a:schemeClr val="bg1"/>
                </a:solidFill>
              </a:rPr>
              <a:t>True or False: </a:t>
            </a:r>
          </a:p>
          <a:p>
            <a:pPr algn="ctr"/>
            <a:r>
              <a:rPr lang="en-US" sz="4800" b="1">
                <a:solidFill>
                  <a:schemeClr val="bg1"/>
                </a:solidFill>
              </a:rPr>
              <a:t>Chlamydia is currently the 2nd most common bacterial STD. </a:t>
            </a:r>
            <a:endParaRPr lang="en-US">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p:spPr>
        <p:txBody>
          <a:bodyPr/>
          <a:lstStyle/>
          <a:p>
            <a:fld id="{F4247747-3018-4F01-9E14-AB5025395EFA}" type="slidenum">
              <a:rPr lang="en-US" smtClean="0"/>
              <a:pPr/>
              <a:t>21</a:t>
            </a:fld>
            <a:endParaRPr lang="en-US" smtClean="0"/>
          </a:p>
        </p:txBody>
      </p:sp>
      <p:sp>
        <p:nvSpPr>
          <p:cNvPr id="22531"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22532" name="Rectangle 3"/>
          <p:cNvSpPr>
            <a:spLocks noChangeArrowheads="1"/>
          </p:cNvSpPr>
          <p:nvPr/>
        </p:nvSpPr>
        <p:spPr bwMode="auto">
          <a:xfrm>
            <a:off x="1089025" y="2274888"/>
            <a:ext cx="6973888" cy="2309812"/>
          </a:xfrm>
          <a:prstGeom prst="rect">
            <a:avLst/>
          </a:prstGeom>
          <a:noFill/>
          <a:ln w="9525">
            <a:noFill/>
            <a:miter lim="800000"/>
            <a:headEnd/>
            <a:tailEnd/>
          </a:ln>
        </p:spPr>
        <p:txBody>
          <a:bodyPr wrap="none" anchor="ctr">
            <a:spAutoFit/>
          </a:bodyPr>
          <a:lstStyle/>
          <a:p>
            <a:pPr algn="ctr"/>
            <a:r>
              <a:rPr lang="en-US" sz="4800" b="1">
                <a:solidFill>
                  <a:srgbClr val="FFCC00"/>
                </a:solidFill>
              </a:rPr>
              <a:t>False!</a:t>
            </a:r>
          </a:p>
          <a:p>
            <a:pPr algn="ctr"/>
            <a:r>
              <a:rPr lang="en-US" sz="4800" b="1">
                <a:solidFill>
                  <a:srgbClr val="FFCC00"/>
                </a:solidFill>
              </a:rPr>
              <a:t>Chlamydia is the #1 most </a:t>
            </a:r>
          </a:p>
          <a:p>
            <a:pPr algn="ctr"/>
            <a:r>
              <a:rPr lang="en-US" sz="4800" b="1">
                <a:solidFill>
                  <a:srgbClr val="FFCC00"/>
                </a:solidFill>
              </a:rPr>
              <a:t>common STD</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a:noFill/>
        </p:spPr>
        <p:txBody>
          <a:bodyPr/>
          <a:lstStyle/>
          <a:p>
            <a:fld id="{C7F552B7-FDDC-45AB-AEC8-8ACC914E2EF1}" type="slidenum">
              <a:rPr lang="en-US" smtClean="0"/>
              <a:pPr/>
              <a:t>22</a:t>
            </a:fld>
            <a:endParaRPr lang="en-US" smtClean="0"/>
          </a:p>
        </p:txBody>
      </p:sp>
      <p:sp>
        <p:nvSpPr>
          <p:cNvPr id="24579" name="Text Box 2"/>
          <p:cNvSpPr txBox="1">
            <a:spLocks noChangeArrowheads="1"/>
          </p:cNvSpPr>
          <p:nvPr/>
        </p:nvSpPr>
        <p:spPr bwMode="auto">
          <a:xfrm>
            <a:off x="762000" y="1219200"/>
            <a:ext cx="7315200" cy="5632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sz="4800" b="1" dirty="0" smtClean="0">
                <a:solidFill>
                  <a:schemeClr val="bg1"/>
                </a:solidFill>
              </a:rPr>
              <a:t>300</a:t>
            </a:r>
          </a:p>
          <a:p>
            <a:pPr algn="ctr">
              <a:defRPr/>
            </a:pPr>
            <a:r>
              <a:rPr lang="en-US" sz="4800" b="1" dirty="0" smtClean="0">
                <a:solidFill>
                  <a:schemeClr val="bg1"/>
                </a:solidFill>
              </a:rPr>
              <a:t>Chlamydia symptoms usually:</a:t>
            </a:r>
          </a:p>
          <a:p>
            <a:pPr>
              <a:defRPr/>
            </a:pPr>
            <a:r>
              <a:rPr lang="en-US" sz="4800" b="1" dirty="0" smtClean="0">
                <a:solidFill>
                  <a:schemeClr val="bg1"/>
                </a:solidFill>
              </a:rPr>
              <a:t>A)  cause open lesions or sores</a:t>
            </a:r>
          </a:p>
          <a:p>
            <a:pPr>
              <a:defRPr/>
            </a:pPr>
            <a:r>
              <a:rPr lang="en-US" sz="4800" b="1" dirty="0" smtClean="0">
                <a:solidFill>
                  <a:schemeClr val="bg1"/>
                </a:solidFill>
              </a:rPr>
              <a:t>B)  are asymptomatic</a:t>
            </a:r>
          </a:p>
          <a:p>
            <a:pPr>
              <a:defRPr/>
            </a:pPr>
            <a:r>
              <a:rPr lang="en-US" sz="4800" b="1" dirty="0" smtClean="0">
                <a:solidFill>
                  <a:schemeClr val="bg1"/>
                </a:solidFill>
              </a:rPr>
              <a:t>C) lead to death </a:t>
            </a:r>
          </a:p>
          <a:p>
            <a:pPr marL="457200" indent="-457200" algn="ctr">
              <a:buFontTx/>
              <a:buAutoNum type="alphaLcParenR"/>
              <a:defRPr/>
            </a:pP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a:noFill/>
        </p:spPr>
        <p:txBody>
          <a:bodyPr/>
          <a:lstStyle/>
          <a:p>
            <a:fld id="{D8E7D094-5E33-4D95-BFBB-7D355A8BC491}" type="slidenum">
              <a:rPr lang="en-US" smtClean="0"/>
              <a:pPr/>
              <a:t>23</a:t>
            </a:fld>
            <a:endParaRPr lang="en-US" smtClean="0"/>
          </a:p>
        </p:txBody>
      </p:sp>
      <p:sp>
        <p:nvSpPr>
          <p:cNvPr id="24579"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24580" name="Rectangle 3"/>
          <p:cNvSpPr>
            <a:spLocks noChangeArrowheads="1"/>
          </p:cNvSpPr>
          <p:nvPr/>
        </p:nvSpPr>
        <p:spPr bwMode="auto">
          <a:xfrm>
            <a:off x="2149475" y="2663825"/>
            <a:ext cx="4902200" cy="830263"/>
          </a:xfrm>
          <a:prstGeom prst="rect">
            <a:avLst/>
          </a:prstGeom>
          <a:noFill/>
          <a:ln w="9525">
            <a:noFill/>
            <a:miter lim="800000"/>
            <a:headEnd/>
            <a:tailEnd/>
          </a:ln>
        </p:spPr>
        <p:txBody>
          <a:bodyPr wrap="none" anchor="ctr">
            <a:spAutoFit/>
          </a:bodyPr>
          <a:lstStyle/>
          <a:p>
            <a:pPr algn="ctr"/>
            <a:r>
              <a:rPr lang="en-US" sz="4800" b="1">
                <a:solidFill>
                  <a:srgbClr val="FFCC00"/>
                </a:solidFill>
              </a:rPr>
              <a:t>B) Asymptomatic </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2"/>
          </p:nvPr>
        </p:nvSpPr>
        <p:spPr>
          <a:noFill/>
        </p:spPr>
        <p:txBody>
          <a:bodyPr/>
          <a:lstStyle/>
          <a:p>
            <a:fld id="{4586D552-B2EE-4CBA-830A-948A44970642}" type="slidenum">
              <a:rPr lang="en-US" smtClean="0"/>
              <a:pPr/>
              <a:t>24</a:t>
            </a:fld>
            <a:endParaRPr lang="en-US" smtClean="0"/>
          </a:p>
        </p:txBody>
      </p:sp>
      <p:sp>
        <p:nvSpPr>
          <p:cNvPr id="25603" name="Text Box 2"/>
          <p:cNvSpPr txBox="1">
            <a:spLocks noChangeArrowheads="1"/>
          </p:cNvSpPr>
          <p:nvPr/>
        </p:nvSpPr>
        <p:spPr bwMode="auto">
          <a:xfrm>
            <a:off x="762000" y="1219200"/>
            <a:ext cx="7315200" cy="2124075"/>
          </a:xfrm>
          <a:prstGeom prst="rect">
            <a:avLst/>
          </a:prstGeom>
          <a:noFill/>
          <a:ln w="9525">
            <a:noFill/>
            <a:miter lim="800000"/>
            <a:headEnd/>
            <a:tailEnd/>
          </a:ln>
        </p:spPr>
        <p:txBody>
          <a:bodyPr>
            <a:spAutoFit/>
          </a:bodyPr>
          <a:lstStyle/>
          <a:p>
            <a:pPr algn="ctr"/>
            <a:r>
              <a:rPr lang="en-US" sz="4400" b="1">
                <a:solidFill>
                  <a:schemeClr val="bg1"/>
                </a:solidFill>
              </a:rPr>
              <a:t>400</a:t>
            </a:r>
          </a:p>
          <a:p>
            <a:pPr algn="ctr"/>
            <a:r>
              <a:rPr lang="en-US" sz="4400" b="1">
                <a:solidFill>
                  <a:schemeClr val="bg1"/>
                </a:solidFill>
              </a:rPr>
              <a:t>Name at least one outcome </a:t>
            </a:r>
            <a:br>
              <a:rPr lang="en-US" sz="4400" b="1">
                <a:solidFill>
                  <a:schemeClr val="bg1"/>
                </a:solidFill>
              </a:rPr>
            </a:br>
            <a:r>
              <a:rPr lang="en-US" sz="4400" b="1">
                <a:solidFill>
                  <a:schemeClr val="bg1"/>
                </a:solidFill>
              </a:rPr>
              <a:t>of not treating Chlamydia: </a:t>
            </a:r>
            <a:endParaRPr lang="en-US" sz="440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p:spPr>
        <p:txBody>
          <a:bodyPr/>
          <a:lstStyle/>
          <a:p>
            <a:fld id="{D7066AC3-CFE3-4698-9AC2-B6CE8FC0151D}" type="slidenum">
              <a:rPr lang="en-US" smtClean="0"/>
              <a:pPr/>
              <a:t>25</a:t>
            </a:fld>
            <a:endParaRPr lang="en-US" smtClean="0"/>
          </a:p>
        </p:txBody>
      </p:sp>
      <p:sp>
        <p:nvSpPr>
          <p:cNvPr id="26627"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26628" name="Rectangle 3"/>
          <p:cNvSpPr>
            <a:spLocks noChangeArrowheads="1"/>
          </p:cNvSpPr>
          <p:nvPr/>
        </p:nvSpPr>
        <p:spPr bwMode="auto">
          <a:xfrm>
            <a:off x="914400" y="2646363"/>
            <a:ext cx="7391400" cy="1570037"/>
          </a:xfrm>
          <a:prstGeom prst="rect">
            <a:avLst/>
          </a:prstGeom>
          <a:noFill/>
          <a:ln w="9525">
            <a:noFill/>
            <a:miter lim="800000"/>
            <a:headEnd/>
            <a:tailEnd/>
          </a:ln>
        </p:spPr>
        <p:txBody>
          <a:bodyPr anchor="ctr">
            <a:spAutoFit/>
          </a:bodyPr>
          <a:lstStyle/>
          <a:p>
            <a:pPr algn="ctr"/>
            <a:r>
              <a:rPr lang="en-US" sz="4800" b="1">
                <a:solidFill>
                  <a:srgbClr val="FFCC00"/>
                </a:solidFill>
              </a:rPr>
              <a:t>Becoming sterile or infertile </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noFill/>
        </p:spPr>
        <p:txBody>
          <a:bodyPr/>
          <a:lstStyle/>
          <a:p>
            <a:fld id="{7F684BCB-B56A-48E0-A161-1F86518DCC77}" type="slidenum">
              <a:rPr lang="en-US" smtClean="0"/>
              <a:pPr/>
              <a:t>26</a:t>
            </a:fld>
            <a:endParaRPr lang="en-US" smtClean="0"/>
          </a:p>
        </p:txBody>
      </p:sp>
      <p:sp>
        <p:nvSpPr>
          <p:cNvPr id="27651" name="Text Box 2"/>
          <p:cNvSpPr txBox="1">
            <a:spLocks noChangeArrowheads="1"/>
          </p:cNvSpPr>
          <p:nvPr/>
        </p:nvSpPr>
        <p:spPr bwMode="auto">
          <a:xfrm>
            <a:off x="762000" y="1219200"/>
            <a:ext cx="7315200" cy="4832350"/>
          </a:xfrm>
          <a:prstGeom prst="rect">
            <a:avLst/>
          </a:prstGeom>
          <a:noFill/>
          <a:ln w="9525">
            <a:noFill/>
            <a:miter lim="800000"/>
            <a:headEnd/>
            <a:tailEnd/>
          </a:ln>
        </p:spPr>
        <p:txBody>
          <a:bodyPr>
            <a:spAutoFit/>
          </a:bodyPr>
          <a:lstStyle/>
          <a:p>
            <a:pPr algn="ctr"/>
            <a:r>
              <a:rPr lang="en-US" sz="4400" b="1">
                <a:solidFill>
                  <a:schemeClr val="bg1"/>
                </a:solidFill>
              </a:rPr>
              <a:t>500</a:t>
            </a:r>
          </a:p>
          <a:p>
            <a:pPr algn="ctr"/>
            <a:r>
              <a:rPr lang="en-US" sz="4400" b="1">
                <a:solidFill>
                  <a:schemeClr val="bg1"/>
                </a:solidFill>
              </a:rPr>
              <a:t>How do you transmit Chlamydia:</a:t>
            </a:r>
          </a:p>
          <a:p>
            <a:pPr algn="ctr"/>
            <a:endParaRPr lang="en-US" sz="4400" b="1">
              <a:solidFill>
                <a:schemeClr val="bg1"/>
              </a:solidFill>
            </a:endParaRPr>
          </a:p>
          <a:p>
            <a:r>
              <a:rPr lang="en-US" sz="4400" b="1">
                <a:solidFill>
                  <a:schemeClr val="bg1"/>
                </a:solidFill>
              </a:rPr>
              <a:t>A) Dirty needles</a:t>
            </a:r>
          </a:p>
          <a:p>
            <a:r>
              <a:rPr lang="en-US" sz="4400" b="1">
                <a:solidFill>
                  <a:schemeClr val="bg1"/>
                </a:solidFill>
              </a:rPr>
              <a:t>B) Kissing</a:t>
            </a:r>
          </a:p>
          <a:p>
            <a:r>
              <a:rPr lang="en-US" sz="4400" b="1">
                <a:solidFill>
                  <a:schemeClr val="bg1"/>
                </a:solidFill>
              </a:rPr>
              <a:t>C) Bodily fluids</a:t>
            </a:r>
            <a:endParaRPr lang="en-US" sz="440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a:noFill/>
        </p:spPr>
        <p:txBody>
          <a:bodyPr/>
          <a:lstStyle/>
          <a:p>
            <a:fld id="{2B726F78-7FB4-4FCA-8058-552CEAC5EDE3}" type="slidenum">
              <a:rPr lang="en-US" smtClean="0"/>
              <a:pPr/>
              <a:t>27</a:t>
            </a:fld>
            <a:endParaRPr lang="en-US" smtClean="0"/>
          </a:p>
        </p:txBody>
      </p:sp>
      <p:sp>
        <p:nvSpPr>
          <p:cNvPr id="28675"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28676" name="Rectangle 3"/>
          <p:cNvSpPr>
            <a:spLocks noChangeArrowheads="1"/>
          </p:cNvSpPr>
          <p:nvPr/>
        </p:nvSpPr>
        <p:spPr bwMode="auto">
          <a:xfrm>
            <a:off x="700088" y="2709863"/>
            <a:ext cx="7743825" cy="1446212"/>
          </a:xfrm>
          <a:prstGeom prst="rect">
            <a:avLst/>
          </a:prstGeom>
          <a:noFill/>
          <a:ln w="9525">
            <a:noFill/>
            <a:miter lim="800000"/>
            <a:headEnd/>
            <a:tailEnd/>
          </a:ln>
        </p:spPr>
        <p:txBody>
          <a:bodyPr wrap="none" anchor="ctr">
            <a:spAutoFit/>
          </a:bodyPr>
          <a:lstStyle/>
          <a:p>
            <a:pPr algn="ctr"/>
            <a:r>
              <a:rPr lang="en-US" sz="8800" b="1">
                <a:solidFill>
                  <a:srgbClr val="FFCC00"/>
                </a:solidFill>
              </a:rPr>
              <a:t>c) Bodily fluids </a:t>
            </a:r>
            <a:endParaRPr lang="en-US" sz="8800" b="1">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2"/>
          </p:nvPr>
        </p:nvSpPr>
        <p:spPr>
          <a:noFill/>
        </p:spPr>
        <p:txBody>
          <a:bodyPr/>
          <a:lstStyle/>
          <a:p>
            <a:fld id="{64F8DA7F-D0E0-4EF0-9266-18544D2C03E4}" type="slidenum">
              <a:rPr lang="en-US" smtClean="0"/>
              <a:pPr/>
              <a:t>28</a:t>
            </a:fld>
            <a:endParaRPr lang="en-US" smtClean="0"/>
          </a:p>
        </p:txBody>
      </p:sp>
      <p:sp>
        <p:nvSpPr>
          <p:cNvPr id="29699" name="Text Box 2"/>
          <p:cNvSpPr txBox="1">
            <a:spLocks noChangeArrowheads="1"/>
          </p:cNvSpPr>
          <p:nvPr/>
        </p:nvSpPr>
        <p:spPr bwMode="auto">
          <a:xfrm>
            <a:off x="762000" y="1219200"/>
            <a:ext cx="7315200" cy="3046413"/>
          </a:xfrm>
          <a:prstGeom prst="rect">
            <a:avLst/>
          </a:prstGeom>
          <a:noFill/>
          <a:ln w="9525">
            <a:noFill/>
            <a:miter lim="800000"/>
            <a:headEnd/>
            <a:tailEnd/>
          </a:ln>
        </p:spPr>
        <p:txBody>
          <a:bodyPr>
            <a:spAutoFit/>
          </a:bodyPr>
          <a:lstStyle/>
          <a:p>
            <a:pPr algn="ctr"/>
            <a:endParaRPr lang="en-US" sz="4800" b="1">
              <a:solidFill>
                <a:schemeClr val="bg1"/>
              </a:solidFill>
            </a:endParaRPr>
          </a:p>
          <a:p>
            <a:pPr algn="ctr"/>
            <a:r>
              <a:rPr lang="en-US" sz="4800" b="1">
                <a:solidFill>
                  <a:schemeClr val="bg1"/>
                </a:solidFill>
              </a:rPr>
              <a:t>100</a:t>
            </a:r>
          </a:p>
          <a:p>
            <a:pPr algn="ctr"/>
            <a:r>
              <a:rPr lang="en-US" sz="4800" b="1">
                <a:solidFill>
                  <a:schemeClr val="bg1"/>
                </a:solidFill>
              </a:rPr>
              <a:t>Is Gonorrhea a bacterial or viral infection? </a:t>
            </a:r>
            <a:endParaRPr lang="en-US">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a:noFill/>
        </p:spPr>
        <p:txBody>
          <a:bodyPr/>
          <a:lstStyle/>
          <a:p>
            <a:fld id="{E5FF746D-D1C6-4B78-88C5-050C782A64D7}" type="slidenum">
              <a:rPr lang="en-US" smtClean="0"/>
              <a:pPr/>
              <a:t>29</a:t>
            </a:fld>
            <a:endParaRPr lang="en-US" smtClean="0"/>
          </a:p>
        </p:txBody>
      </p:sp>
      <p:sp>
        <p:nvSpPr>
          <p:cNvPr id="30723"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30724" name="Rectangle 3"/>
          <p:cNvSpPr>
            <a:spLocks noChangeArrowheads="1"/>
          </p:cNvSpPr>
          <p:nvPr/>
        </p:nvSpPr>
        <p:spPr bwMode="auto">
          <a:xfrm>
            <a:off x="3284538" y="3014663"/>
            <a:ext cx="2574925" cy="830262"/>
          </a:xfrm>
          <a:prstGeom prst="rect">
            <a:avLst/>
          </a:prstGeom>
          <a:noFill/>
          <a:ln w="9525">
            <a:noFill/>
            <a:miter lim="800000"/>
            <a:headEnd/>
            <a:tailEnd/>
          </a:ln>
        </p:spPr>
        <p:txBody>
          <a:bodyPr wrap="none" anchor="ctr">
            <a:spAutoFit/>
          </a:bodyPr>
          <a:lstStyle/>
          <a:p>
            <a:pPr algn="ctr"/>
            <a:r>
              <a:rPr lang="en-US" sz="4800" b="1">
                <a:solidFill>
                  <a:srgbClr val="FFCC00"/>
                </a:solidFill>
              </a:rPr>
              <a:t>Bacterial</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p>
            <a:fld id="{695924C9-7414-4154-B1EE-DB1CE0436CA6}" type="slidenum">
              <a:rPr lang="en-US" smtClean="0"/>
              <a:pPr/>
              <a:t>3</a:t>
            </a:fld>
            <a:endParaRPr lang="en-US" smtClean="0"/>
          </a:p>
        </p:txBody>
      </p:sp>
      <p:sp>
        <p:nvSpPr>
          <p:cNvPr id="4099" name="WordArt 2"/>
          <p:cNvSpPr>
            <a:spLocks noChangeArrowheads="1" noChangeShapeType="1" noTextEdit="1"/>
          </p:cNvSpPr>
          <p:nvPr/>
        </p:nvSpPr>
        <p:spPr bwMode="auto">
          <a:xfrm>
            <a:off x="1905000" y="2514600"/>
            <a:ext cx="5257800" cy="22098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latin typeface="Times New Roman"/>
                <a:cs typeface="Times New Roman"/>
              </a:rPr>
              <a:t>Gonorrhea</a:t>
            </a:r>
          </a:p>
        </p:txBody>
      </p:sp>
    </p:spTree>
  </p:cSld>
  <p:clrMapOvr>
    <a:masterClrMapping/>
  </p:clrMapOvr>
  <p:transition advTm="2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2"/>
          </p:nvPr>
        </p:nvSpPr>
        <p:spPr>
          <a:noFill/>
        </p:spPr>
        <p:txBody>
          <a:bodyPr/>
          <a:lstStyle/>
          <a:p>
            <a:fld id="{2D14EDE3-548B-40A0-8CFB-E4FA972F7F60}" type="slidenum">
              <a:rPr lang="en-US" smtClean="0"/>
              <a:pPr/>
              <a:t>30</a:t>
            </a:fld>
            <a:endParaRPr lang="en-US" smtClean="0"/>
          </a:p>
        </p:txBody>
      </p:sp>
      <p:sp>
        <p:nvSpPr>
          <p:cNvPr id="31747" name="Text Box 2"/>
          <p:cNvSpPr txBox="1">
            <a:spLocks noChangeArrowheads="1"/>
          </p:cNvSpPr>
          <p:nvPr/>
        </p:nvSpPr>
        <p:spPr bwMode="auto">
          <a:xfrm>
            <a:off x="762000" y="1219200"/>
            <a:ext cx="7315200" cy="6002338"/>
          </a:xfrm>
          <a:prstGeom prst="rect">
            <a:avLst/>
          </a:prstGeom>
          <a:noFill/>
          <a:ln w="9525">
            <a:noFill/>
            <a:miter lim="800000"/>
            <a:headEnd/>
            <a:tailEnd/>
          </a:ln>
        </p:spPr>
        <p:txBody>
          <a:bodyPr>
            <a:spAutoFit/>
          </a:bodyPr>
          <a:lstStyle/>
          <a:p>
            <a:pPr algn="ctr"/>
            <a:r>
              <a:rPr lang="en-US" sz="4800" b="1">
                <a:solidFill>
                  <a:schemeClr val="bg1"/>
                </a:solidFill>
              </a:rPr>
              <a:t>200</a:t>
            </a:r>
          </a:p>
          <a:p>
            <a:pPr algn="ctr"/>
            <a:r>
              <a:rPr lang="en-US" sz="4800" b="1">
                <a:solidFill>
                  <a:schemeClr val="bg1"/>
                </a:solidFill>
              </a:rPr>
              <a:t>Gonorrhea is most similar to which other STD:</a:t>
            </a:r>
          </a:p>
          <a:p>
            <a:pPr algn="ctr"/>
            <a:endParaRPr lang="en-US" sz="4800" b="1">
              <a:solidFill>
                <a:schemeClr val="bg1"/>
              </a:solidFill>
            </a:endParaRPr>
          </a:p>
          <a:p>
            <a:r>
              <a:rPr lang="en-US" sz="4800" b="1">
                <a:solidFill>
                  <a:schemeClr val="bg1"/>
                </a:solidFill>
              </a:rPr>
              <a:t>A) HPV</a:t>
            </a:r>
          </a:p>
          <a:p>
            <a:r>
              <a:rPr lang="en-US" sz="4800" b="1">
                <a:solidFill>
                  <a:schemeClr val="bg1"/>
                </a:solidFill>
              </a:rPr>
              <a:t>B) Chlamydia</a:t>
            </a:r>
          </a:p>
          <a:p>
            <a:r>
              <a:rPr lang="en-US" sz="4800" b="1">
                <a:solidFill>
                  <a:schemeClr val="bg1"/>
                </a:solidFill>
              </a:rPr>
              <a:t>C) HIV</a:t>
            </a:r>
          </a:p>
          <a:p>
            <a:pPr algn="ctr"/>
            <a:endParaRPr lang="en-US" sz="4800" b="1">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2"/>
          </p:nvPr>
        </p:nvSpPr>
        <p:spPr>
          <a:noFill/>
        </p:spPr>
        <p:txBody>
          <a:bodyPr/>
          <a:lstStyle/>
          <a:p>
            <a:fld id="{FE070A6F-3474-435D-B1F7-B0C67BC6A996}" type="slidenum">
              <a:rPr lang="en-US" smtClean="0"/>
              <a:pPr/>
              <a:t>31</a:t>
            </a:fld>
            <a:endParaRPr lang="en-US" smtClean="0"/>
          </a:p>
        </p:txBody>
      </p:sp>
      <p:sp>
        <p:nvSpPr>
          <p:cNvPr id="32771"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32772" name="Rectangle 3"/>
          <p:cNvSpPr>
            <a:spLocks noChangeArrowheads="1"/>
          </p:cNvSpPr>
          <p:nvPr/>
        </p:nvSpPr>
        <p:spPr bwMode="auto">
          <a:xfrm>
            <a:off x="2630488" y="2679700"/>
            <a:ext cx="3863975" cy="830263"/>
          </a:xfrm>
          <a:prstGeom prst="rect">
            <a:avLst/>
          </a:prstGeom>
          <a:noFill/>
          <a:ln w="9525">
            <a:noFill/>
            <a:miter lim="800000"/>
            <a:headEnd/>
            <a:tailEnd/>
          </a:ln>
        </p:spPr>
        <p:txBody>
          <a:bodyPr wrap="none" anchor="ctr">
            <a:spAutoFit/>
          </a:bodyPr>
          <a:lstStyle/>
          <a:p>
            <a:pPr algn="ctr"/>
            <a:r>
              <a:rPr lang="en-US" sz="4800" b="1">
                <a:solidFill>
                  <a:srgbClr val="FFCC00"/>
                </a:solidFill>
              </a:rPr>
              <a:t>B) Chlamydia</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a:noFill/>
        </p:spPr>
        <p:txBody>
          <a:bodyPr/>
          <a:lstStyle/>
          <a:p>
            <a:fld id="{4863FB71-540E-4BA6-AA5D-7AA8F3DA4C71}" type="slidenum">
              <a:rPr lang="en-US" smtClean="0"/>
              <a:pPr/>
              <a:t>32</a:t>
            </a:fld>
            <a:endParaRPr lang="en-US" smtClean="0"/>
          </a:p>
        </p:txBody>
      </p:sp>
      <p:sp>
        <p:nvSpPr>
          <p:cNvPr id="33795" name="Text Box 2"/>
          <p:cNvSpPr txBox="1">
            <a:spLocks noChangeArrowheads="1"/>
          </p:cNvSpPr>
          <p:nvPr/>
        </p:nvSpPr>
        <p:spPr bwMode="auto">
          <a:xfrm>
            <a:off x="762000" y="1219200"/>
            <a:ext cx="7315200" cy="4094163"/>
          </a:xfrm>
          <a:prstGeom prst="rect">
            <a:avLst/>
          </a:prstGeom>
          <a:noFill/>
          <a:ln w="9525">
            <a:noFill/>
            <a:miter lim="800000"/>
            <a:headEnd/>
            <a:tailEnd/>
          </a:ln>
        </p:spPr>
        <p:txBody>
          <a:bodyPr>
            <a:spAutoFit/>
          </a:bodyPr>
          <a:lstStyle/>
          <a:p>
            <a:pPr algn="ctr"/>
            <a:r>
              <a:rPr lang="en-US" sz="6000">
                <a:solidFill>
                  <a:schemeClr val="bg1"/>
                </a:solidFill>
              </a:rPr>
              <a:t>300</a:t>
            </a:r>
          </a:p>
          <a:p>
            <a:pPr algn="ctr"/>
            <a:r>
              <a:rPr lang="en-US" sz="4000">
                <a:solidFill>
                  <a:schemeClr val="bg1"/>
                </a:solidFill>
              </a:rPr>
              <a:t>How many new cases of Gonorrhea annually:</a:t>
            </a:r>
          </a:p>
          <a:p>
            <a:r>
              <a:rPr lang="en-US" sz="4000">
                <a:solidFill>
                  <a:schemeClr val="bg1"/>
                </a:solidFill>
              </a:rPr>
              <a:t>A) 25,000</a:t>
            </a:r>
          </a:p>
          <a:p>
            <a:r>
              <a:rPr lang="en-US" sz="4000">
                <a:solidFill>
                  <a:schemeClr val="bg1"/>
                </a:solidFill>
              </a:rPr>
              <a:t>B) 100,000</a:t>
            </a:r>
          </a:p>
          <a:p>
            <a:r>
              <a:rPr lang="en-US" sz="4000">
                <a:solidFill>
                  <a:schemeClr val="bg1"/>
                </a:solidFill>
              </a:rPr>
              <a:t>C) More than 300,000</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2"/>
          </p:nvPr>
        </p:nvSpPr>
        <p:spPr>
          <a:noFill/>
        </p:spPr>
        <p:txBody>
          <a:bodyPr/>
          <a:lstStyle/>
          <a:p>
            <a:fld id="{9A2472D0-A3C4-4EF8-84FA-2E1717CF7BAA}" type="slidenum">
              <a:rPr lang="en-US" sz="2400" smtClean="0"/>
              <a:pPr/>
              <a:t>33</a:t>
            </a:fld>
            <a:endParaRPr lang="en-US" sz="2400" smtClean="0"/>
          </a:p>
        </p:txBody>
      </p:sp>
      <p:sp>
        <p:nvSpPr>
          <p:cNvPr id="34819"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2"/>
          </p:nvPr>
        </p:nvSpPr>
        <p:spPr>
          <a:noFill/>
        </p:spPr>
        <p:txBody>
          <a:bodyPr/>
          <a:lstStyle/>
          <a:p>
            <a:fld id="{32C9D481-A0BC-4FEB-BB8A-3769370D8D86}" type="slidenum">
              <a:rPr lang="en-US" smtClean="0"/>
              <a:pPr/>
              <a:t>34</a:t>
            </a:fld>
            <a:endParaRPr lang="en-US" smtClean="0"/>
          </a:p>
        </p:txBody>
      </p:sp>
      <p:sp>
        <p:nvSpPr>
          <p:cNvPr id="35843" name="Text Box 2"/>
          <p:cNvSpPr txBox="1">
            <a:spLocks noChangeArrowheads="1"/>
          </p:cNvSpPr>
          <p:nvPr/>
        </p:nvSpPr>
        <p:spPr bwMode="auto">
          <a:xfrm>
            <a:off x="762000" y="1219200"/>
            <a:ext cx="7315200" cy="3786188"/>
          </a:xfrm>
          <a:prstGeom prst="rect">
            <a:avLst/>
          </a:prstGeom>
          <a:noFill/>
          <a:ln w="9525">
            <a:noFill/>
            <a:miter lim="800000"/>
            <a:headEnd/>
            <a:tailEnd/>
          </a:ln>
        </p:spPr>
        <p:txBody>
          <a:bodyPr>
            <a:spAutoFit/>
          </a:bodyPr>
          <a:lstStyle/>
          <a:p>
            <a:pPr algn="ctr"/>
            <a:r>
              <a:rPr lang="en-US" sz="4800" b="1">
                <a:solidFill>
                  <a:schemeClr val="bg1"/>
                </a:solidFill>
              </a:rPr>
              <a:t>400</a:t>
            </a:r>
          </a:p>
          <a:p>
            <a:pPr algn="ctr"/>
            <a:r>
              <a:rPr lang="en-US" sz="4800" b="1">
                <a:solidFill>
                  <a:schemeClr val="bg1"/>
                </a:solidFill>
              </a:rPr>
              <a:t>True or False: </a:t>
            </a:r>
          </a:p>
          <a:p>
            <a:pPr algn="ctr"/>
            <a:r>
              <a:rPr lang="en-US" sz="4800" b="1">
                <a:solidFill>
                  <a:schemeClr val="bg1"/>
                </a:solidFill>
              </a:rPr>
              <a:t>Gonorrhea can lead to an increase chance at conceiving for women. </a:t>
            </a:r>
            <a:endParaRPr lang="en-US">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a:noFill/>
        </p:spPr>
        <p:txBody>
          <a:bodyPr/>
          <a:lstStyle/>
          <a:p>
            <a:fld id="{E7B2EF08-9A98-4B3C-9190-F1FD4E266667}" type="slidenum">
              <a:rPr lang="en-US" smtClean="0"/>
              <a:pPr/>
              <a:t>35</a:t>
            </a:fld>
            <a:endParaRPr lang="en-US" smtClean="0"/>
          </a:p>
        </p:txBody>
      </p:sp>
      <p:sp>
        <p:nvSpPr>
          <p:cNvPr id="36867"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36868" name="Rectangle 3"/>
          <p:cNvSpPr>
            <a:spLocks noChangeArrowheads="1"/>
          </p:cNvSpPr>
          <p:nvPr/>
        </p:nvSpPr>
        <p:spPr bwMode="auto">
          <a:xfrm>
            <a:off x="3695700" y="3014663"/>
            <a:ext cx="1755775" cy="830262"/>
          </a:xfrm>
          <a:prstGeom prst="rect">
            <a:avLst/>
          </a:prstGeom>
          <a:noFill/>
          <a:ln w="9525">
            <a:noFill/>
            <a:miter lim="800000"/>
            <a:headEnd/>
            <a:tailEnd/>
          </a:ln>
        </p:spPr>
        <p:txBody>
          <a:bodyPr wrap="none" anchor="ctr">
            <a:spAutoFit/>
          </a:bodyPr>
          <a:lstStyle/>
          <a:p>
            <a:pPr algn="ctr"/>
            <a:r>
              <a:rPr lang="en-US" sz="4800" b="1">
                <a:solidFill>
                  <a:srgbClr val="FFCC00"/>
                </a:solidFill>
              </a:rPr>
              <a:t>False!</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2"/>
          </p:nvPr>
        </p:nvSpPr>
        <p:spPr>
          <a:noFill/>
        </p:spPr>
        <p:txBody>
          <a:bodyPr/>
          <a:lstStyle/>
          <a:p>
            <a:fld id="{C823ECB5-7454-4FAA-92A3-61DCBF24552F}" type="slidenum">
              <a:rPr lang="en-US" smtClean="0"/>
              <a:pPr/>
              <a:t>36</a:t>
            </a:fld>
            <a:endParaRPr lang="en-US" smtClean="0"/>
          </a:p>
        </p:txBody>
      </p:sp>
      <p:sp>
        <p:nvSpPr>
          <p:cNvPr id="38915" name="Text Box 2"/>
          <p:cNvSpPr txBox="1">
            <a:spLocks noChangeArrowheads="1"/>
          </p:cNvSpPr>
          <p:nvPr/>
        </p:nvSpPr>
        <p:spPr bwMode="auto">
          <a:xfrm>
            <a:off x="762000" y="1219200"/>
            <a:ext cx="7315200" cy="4770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sz="4000" b="1" dirty="0" smtClean="0">
                <a:solidFill>
                  <a:schemeClr val="bg1"/>
                </a:solidFill>
              </a:rPr>
              <a:t>500</a:t>
            </a:r>
          </a:p>
          <a:p>
            <a:pPr algn="ctr">
              <a:defRPr/>
            </a:pPr>
            <a:r>
              <a:rPr lang="en-US" sz="4000" b="1" dirty="0" smtClean="0">
                <a:solidFill>
                  <a:schemeClr val="bg1"/>
                </a:solidFill>
              </a:rPr>
              <a:t>Of the following, which are symptoms of Gonorrhea:</a:t>
            </a:r>
          </a:p>
          <a:p>
            <a:pPr>
              <a:defRPr/>
            </a:pPr>
            <a:r>
              <a:rPr lang="en-US" sz="4000" b="1" dirty="0" smtClean="0">
                <a:solidFill>
                  <a:schemeClr val="bg1"/>
                </a:solidFill>
              </a:rPr>
              <a:t>A) White or yellow discharge and painful urination</a:t>
            </a:r>
          </a:p>
          <a:p>
            <a:pPr>
              <a:defRPr/>
            </a:pPr>
            <a:r>
              <a:rPr lang="en-US" sz="4000" b="1" dirty="0" smtClean="0">
                <a:solidFill>
                  <a:schemeClr val="bg1"/>
                </a:solidFill>
              </a:rPr>
              <a:t>B) A painless open sore </a:t>
            </a:r>
          </a:p>
          <a:p>
            <a:pPr>
              <a:defRPr/>
            </a:pPr>
            <a:r>
              <a:rPr lang="en-US" sz="4000" b="1" dirty="0" smtClean="0">
                <a:solidFill>
                  <a:schemeClr val="bg1"/>
                </a:solidFill>
              </a:rPr>
              <a:t>C) Extreme fatigue </a:t>
            </a:r>
          </a:p>
          <a:p>
            <a:pPr marL="457200" indent="-457200" algn="ctr">
              <a:buFontTx/>
              <a:buAutoNum type="alphaLcParenR"/>
              <a:defRPr/>
            </a:pP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a:noFill/>
        </p:spPr>
        <p:txBody>
          <a:bodyPr/>
          <a:lstStyle/>
          <a:p>
            <a:fld id="{9037C1D5-EAAB-4C18-91D6-047885C424EA}" type="slidenum">
              <a:rPr lang="en-US" smtClean="0"/>
              <a:pPr/>
              <a:t>37</a:t>
            </a:fld>
            <a:endParaRPr lang="en-US" smtClean="0"/>
          </a:p>
        </p:txBody>
      </p:sp>
      <p:sp>
        <p:nvSpPr>
          <p:cNvPr id="38915"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38916" name="Rectangle 3"/>
          <p:cNvSpPr>
            <a:spLocks noChangeArrowheads="1"/>
          </p:cNvSpPr>
          <p:nvPr/>
        </p:nvSpPr>
        <p:spPr bwMode="auto">
          <a:xfrm>
            <a:off x="990600" y="2276475"/>
            <a:ext cx="7162800" cy="2308225"/>
          </a:xfrm>
          <a:prstGeom prst="rect">
            <a:avLst/>
          </a:prstGeom>
          <a:noFill/>
          <a:ln w="9525">
            <a:noFill/>
            <a:miter lim="800000"/>
            <a:headEnd/>
            <a:tailEnd/>
          </a:ln>
        </p:spPr>
        <p:txBody>
          <a:bodyPr anchor="ctr">
            <a:spAutoFit/>
          </a:bodyPr>
          <a:lstStyle/>
          <a:p>
            <a:pPr algn="ctr"/>
            <a:r>
              <a:rPr lang="en-US" sz="4800" b="1">
                <a:solidFill>
                  <a:srgbClr val="FFCC00"/>
                </a:solidFill>
              </a:rPr>
              <a:t>A) White or yellowish discharge and painful urination </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p:spPr>
        <p:txBody>
          <a:bodyPr/>
          <a:lstStyle/>
          <a:p>
            <a:fld id="{682A9080-DF01-4878-8138-713A119E2B2E}" type="slidenum">
              <a:rPr lang="en-US" smtClean="0"/>
              <a:pPr/>
              <a:t>38</a:t>
            </a:fld>
            <a:endParaRPr lang="en-US" smtClean="0"/>
          </a:p>
        </p:txBody>
      </p:sp>
      <p:sp>
        <p:nvSpPr>
          <p:cNvPr id="39939" name="Text Box 2"/>
          <p:cNvSpPr txBox="1">
            <a:spLocks noChangeArrowheads="1"/>
          </p:cNvSpPr>
          <p:nvPr/>
        </p:nvSpPr>
        <p:spPr bwMode="auto">
          <a:xfrm>
            <a:off x="762000" y="1219200"/>
            <a:ext cx="7315200" cy="2308225"/>
          </a:xfrm>
          <a:prstGeom prst="rect">
            <a:avLst/>
          </a:prstGeom>
          <a:noFill/>
          <a:ln w="9525">
            <a:noFill/>
            <a:miter lim="800000"/>
            <a:headEnd/>
            <a:tailEnd/>
          </a:ln>
        </p:spPr>
        <p:txBody>
          <a:bodyPr>
            <a:spAutoFit/>
          </a:bodyPr>
          <a:lstStyle/>
          <a:p>
            <a:pPr algn="ctr"/>
            <a:endParaRPr lang="en-US" sz="4800" b="1">
              <a:solidFill>
                <a:schemeClr val="bg1"/>
              </a:solidFill>
            </a:endParaRPr>
          </a:p>
          <a:p>
            <a:pPr algn="ctr"/>
            <a:r>
              <a:rPr lang="en-US" sz="4800" b="1">
                <a:solidFill>
                  <a:schemeClr val="bg1"/>
                </a:solidFill>
              </a:rPr>
              <a:t>100</a:t>
            </a:r>
          </a:p>
          <a:p>
            <a:pPr algn="ctr"/>
            <a:r>
              <a:rPr lang="en-US" sz="4800" b="1">
                <a:solidFill>
                  <a:schemeClr val="bg1"/>
                </a:solidFill>
              </a:rPr>
              <a:t>HPV stands for: </a:t>
            </a:r>
            <a:endParaRPr lang="en-US">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2"/>
          </p:nvPr>
        </p:nvSpPr>
        <p:spPr>
          <a:noFill/>
        </p:spPr>
        <p:txBody>
          <a:bodyPr/>
          <a:lstStyle/>
          <a:p>
            <a:fld id="{6F11319E-0971-4283-9942-727CAA885021}" type="slidenum">
              <a:rPr lang="en-US" smtClean="0"/>
              <a:pPr/>
              <a:t>39</a:t>
            </a:fld>
            <a:endParaRPr lang="en-US" smtClean="0"/>
          </a:p>
        </p:txBody>
      </p:sp>
      <p:sp>
        <p:nvSpPr>
          <p:cNvPr id="40963"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40964" name="Rectangle 3"/>
          <p:cNvSpPr>
            <a:spLocks noChangeArrowheads="1"/>
          </p:cNvSpPr>
          <p:nvPr/>
        </p:nvSpPr>
        <p:spPr bwMode="auto">
          <a:xfrm>
            <a:off x="903288" y="3019425"/>
            <a:ext cx="7253287" cy="830263"/>
          </a:xfrm>
          <a:prstGeom prst="rect">
            <a:avLst/>
          </a:prstGeom>
          <a:noFill/>
          <a:ln w="9525">
            <a:noFill/>
            <a:miter lim="800000"/>
            <a:headEnd/>
            <a:tailEnd/>
          </a:ln>
        </p:spPr>
        <p:txBody>
          <a:bodyPr wrap="none" anchor="ctr">
            <a:spAutoFit/>
          </a:bodyPr>
          <a:lstStyle/>
          <a:p>
            <a:pPr algn="ctr"/>
            <a:r>
              <a:rPr lang="en-US" sz="4800" b="1">
                <a:solidFill>
                  <a:srgbClr val="FFCC00"/>
                </a:solidFill>
              </a:rPr>
              <a:t>B) Human Papillomavirus</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p:spPr>
        <p:txBody>
          <a:bodyPr/>
          <a:lstStyle/>
          <a:p>
            <a:fld id="{E08605B2-68EE-4302-86AD-81F1BEE2F800}" type="slidenum">
              <a:rPr lang="en-US" smtClean="0"/>
              <a:pPr/>
              <a:t>4</a:t>
            </a:fld>
            <a:endParaRPr lang="en-US" smtClean="0"/>
          </a:p>
        </p:txBody>
      </p:sp>
      <p:sp>
        <p:nvSpPr>
          <p:cNvPr id="5123" name="WordArt 2"/>
          <p:cNvSpPr>
            <a:spLocks noChangeArrowheads="1" noChangeShapeType="1" noTextEdit="1"/>
          </p:cNvSpPr>
          <p:nvPr/>
        </p:nvSpPr>
        <p:spPr bwMode="auto">
          <a:xfrm>
            <a:off x="1752600" y="2514600"/>
            <a:ext cx="5257800" cy="28194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latin typeface="Times New Roman"/>
                <a:cs typeface="Times New Roman"/>
              </a:rPr>
              <a:t>HPV</a:t>
            </a:r>
          </a:p>
        </p:txBody>
      </p:sp>
    </p:spTree>
  </p:cSld>
  <p:clrMapOvr>
    <a:masterClrMapping/>
  </p:clrMapOvr>
  <p:transition advTm="200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2"/>
          </p:nvPr>
        </p:nvSpPr>
        <p:spPr>
          <a:noFill/>
        </p:spPr>
        <p:txBody>
          <a:bodyPr/>
          <a:lstStyle/>
          <a:p>
            <a:fld id="{037E75D0-A105-4B40-88E2-8F2B7D0CB7F4}" type="slidenum">
              <a:rPr lang="en-US" smtClean="0"/>
              <a:pPr/>
              <a:t>40</a:t>
            </a:fld>
            <a:endParaRPr lang="en-US" smtClean="0"/>
          </a:p>
        </p:txBody>
      </p:sp>
      <p:sp>
        <p:nvSpPr>
          <p:cNvPr id="41987" name="Text Box 2"/>
          <p:cNvSpPr txBox="1">
            <a:spLocks noChangeArrowheads="1"/>
          </p:cNvSpPr>
          <p:nvPr/>
        </p:nvSpPr>
        <p:spPr bwMode="auto">
          <a:xfrm>
            <a:off x="762000" y="1219200"/>
            <a:ext cx="7315200" cy="3478213"/>
          </a:xfrm>
          <a:prstGeom prst="rect">
            <a:avLst/>
          </a:prstGeom>
          <a:noFill/>
          <a:ln w="9525">
            <a:noFill/>
            <a:miter lim="800000"/>
            <a:headEnd/>
            <a:tailEnd/>
          </a:ln>
        </p:spPr>
        <p:txBody>
          <a:bodyPr>
            <a:spAutoFit/>
          </a:bodyPr>
          <a:lstStyle/>
          <a:p>
            <a:pPr algn="ctr"/>
            <a:endParaRPr lang="en-US" sz="4400" b="1">
              <a:solidFill>
                <a:schemeClr val="bg1"/>
              </a:solidFill>
            </a:endParaRPr>
          </a:p>
          <a:p>
            <a:pPr algn="ctr"/>
            <a:r>
              <a:rPr lang="en-US" sz="4400" b="1">
                <a:solidFill>
                  <a:schemeClr val="bg1"/>
                </a:solidFill>
              </a:rPr>
              <a:t>200</a:t>
            </a:r>
          </a:p>
          <a:p>
            <a:pPr algn="ctr"/>
            <a:r>
              <a:rPr lang="en-US" sz="4400" b="1">
                <a:solidFill>
                  <a:schemeClr val="bg1"/>
                </a:solidFill>
              </a:rPr>
              <a:t>True or False: </a:t>
            </a:r>
          </a:p>
          <a:p>
            <a:pPr algn="ctr"/>
            <a:r>
              <a:rPr lang="en-US" sz="4400" b="1">
                <a:solidFill>
                  <a:schemeClr val="bg1"/>
                </a:solidFill>
              </a:rPr>
              <a:t>HPV may lead to genital warts. </a:t>
            </a:r>
            <a:endParaRPr lang="en-US" sz="4400">
              <a:solidFill>
                <a:schemeClr val="bg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2"/>
          </p:nvPr>
        </p:nvSpPr>
        <p:spPr>
          <a:noFill/>
        </p:spPr>
        <p:txBody>
          <a:bodyPr/>
          <a:lstStyle/>
          <a:p>
            <a:fld id="{6C921BA0-DFDD-41C4-8708-78EA7A05CAB7}" type="slidenum">
              <a:rPr lang="en-US" smtClean="0"/>
              <a:pPr/>
              <a:t>41</a:t>
            </a:fld>
            <a:endParaRPr lang="en-US" smtClean="0"/>
          </a:p>
        </p:txBody>
      </p:sp>
      <p:sp>
        <p:nvSpPr>
          <p:cNvPr id="43011"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43012" name="Rectangle 3"/>
          <p:cNvSpPr>
            <a:spLocks noChangeArrowheads="1"/>
          </p:cNvSpPr>
          <p:nvPr/>
        </p:nvSpPr>
        <p:spPr bwMode="auto">
          <a:xfrm>
            <a:off x="3751263" y="3014663"/>
            <a:ext cx="1643062" cy="830262"/>
          </a:xfrm>
          <a:prstGeom prst="rect">
            <a:avLst/>
          </a:prstGeom>
          <a:noFill/>
          <a:ln w="9525">
            <a:noFill/>
            <a:miter lim="800000"/>
            <a:headEnd/>
            <a:tailEnd/>
          </a:ln>
        </p:spPr>
        <p:txBody>
          <a:bodyPr wrap="none" anchor="ctr">
            <a:spAutoFit/>
          </a:bodyPr>
          <a:lstStyle/>
          <a:p>
            <a:pPr algn="ctr"/>
            <a:r>
              <a:rPr lang="en-US" sz="4800" b="1">
                <a:solidFill>
                  <a:srgbClr val="FFCC00"/>
                </a:solidFill>
              </a:rPr>
              <a:t>True!</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2"/>
          </p:nvPr>
        </p:nvSpPr>
        <p:spPr>
          <a:noFill/>
        </p:spPr>
        <p:txBody>
          <a:bodyPr/>
          <a:lstStyle/>
          <a:p>
            <a:fld id="{BC1F007E-1F6C-4355-BAAF-434CE082E21C}" type="slidenum">
              <a:rPr lang="en-US" sz="2400" smtClean="0"/>
              <a:pPr/>
              <a:t>42</a:t>
            </a:fld>
            <a:endParaRPr lang="en-US" sz="2400" smtClean="0"/>
          </a:p>
        </p:txBody>
      </p:sp>
      <p:sp>
        <p:nvSpPr>
          <p:cNvPr id="4" name="TextBox 3"/>
          <p:cNvSpPr txBox="1"/>
          <p:nvPr/>
        </p:nvSpPr>
        <p:spPr>
          <a:xfrm>
            <a:off x="1143000" y="1143000"/>
            <a:ext cx="6934200" cy="5508625"/>
          </a:xfrm>
          <a:prstGeom prst="rect">
            <a:avLst/>
          </a:prstGeom>
          <a:noFill/>
        </p:spPr>
        <p:txBody>
          <a:bodyPr>
            <a:spAutoFit/>
          </a:bodyPr>
          <a:lstStyle/>
          <a:p>
            <a:pPr algn="ctr">
              <a:defRPr/>
            </a:pPr>
            <a:r>
              <a:rPr lang="en-US" sz="4400" b="1" dirty="0">
                <a:solidFill>
                  <a:schemeClr val="bg1"/>
                </a:solidFill>
              </a:rPr>
              <a:t>300</a:t>
            </a:r>
          </a:p>
          <a:p>
            <a:pPr>
              <a:defRPr/>
            </a:pPr>
            <a:r>
              <a:rPr lang="en-US" sz="4400" b="1" dirty="0">
                <a:solidFill>
                  <a:schemeClr val="bg1"/>
                </a:solidFill>
              </a:rPr>
              <a:t>HPV is transmitted by:</a:t>
            </a:r>
          </a:p>
          <a:p>
            <a:pPr marL="457200" indent="-457200">
              <a:buFontTx/>
              <a:buAutoNum type="alphaUcParenR"/>
              <a:defRPr/>
            </a:pPr>
            <a:r>
              <a:rPr lang="en-US" sz="4400" b="1" dirty="0">
                <a:solidFill>
                  <a:schemeClr val="bg1"/>
                </a:solidFill>
              </a:rPr>
              <a:t>Intimate sexual contact with an infected person.</a:t>
            </a:r>
          </a:p>
          <a:p>
            <a:pPr marL="457200" indent="-457200">
              <a:buFontTx/>
              <a:buAutoNum type="alphaUcParenR"/>
              <a:defRPr/>
            </a:pPr>
            <a:r>
              <a:rPr lang="en-US" sz="4400" b="1" dirty="0">
                <a:solidFill>
                  <a:schemeClr val="bg1"/>
                </a:solidFill>
              </a:rPr>
              <a:t>Hand or genital contact with the rash-covered, infected areas of the body.</a:t>
            </a:r>
          </a:p>
          <a:p>
            <a:pPr marL="457200" indent="-457200">
              <a:buFontTx/>
              <a:buAutoNum type="alphaUcParenR"/>
              <a:defRPr/>
            </a:pPr>
            <a:r>
              <a:rPr lang="en-US" sz="4400" b="1" dirty="0">
                <a:solidFill>
                  <a:schemeClr val="bg1"/>
                </a:solidFill>
              </a:rPr>
              <a:t>All the above.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2"/>
          </p:nvPr>
        </p:nvSpPr>
        <p:spPr>
          <a:noFill/>
        </p:spPr>
        <p:txBody>
          <a:bodyPr/>
          <a:lstStyle/>
          <a:p>
            <a:fld id="{C24A002B-86CC-41FA-AA10-A5DC123672D5}" type="slidenum">
              <a:rPr lang="en-US" smtClean="0"/>
              <a:pPr/>
              <a:t>43</a:t>
            </a:fld>
            <a:endParaRPr lang="en-US" smtClean="0"/>
          </a:p>
        </p:txBody>
      </p:sp>
      <p:sp>
        <p:nvSpPr>
          <p:cNvPr id="45059"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45060" name="Rectangle 3"/>
          <p:cNvSpPr>
            <a:spLocks noChangeArrowheads="1"/>
          </p:cNvSpPr>
          <p:nvPr/>
        </p:nvSpPr>
        <p:spPr bwMode="auto">
          <a:xfrm>
            <a:off x="1957388" y="3014663"/>
            <a:ext cx="5229225" cy="830262"/>
          </a:xfrm>
          <a:prstGeom prst="rect">
            <a:avLst/>
          </a:prstGeom>
          <a:noFill/>
          <a:ln w="9525">
            <a:noFill/>
            <a:miter lim="800000"/>
            <a:headEnd/>
            <a:tailEnd/>
          </a:ln>
        </p:spPr>
        <p:txBody>
          <a:bodyPr wrap="none" anchor="ctr">
            <a:spAutoFit/>
          </a:bodyPr>
          <a:lstStyle/>
          <a:p>
            <a:pPr algn="ctr"/>
            <a:r>
              <a:rPr lang="en-US" sz="4800" b="1">
                <a:solidFill>
                  <a:srgbClr val="FFCC00"/>
                </a:solidFill>
              </a:rPr>
              <a:t>C)  All of the above</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2"/>
          </p:nvPr>
        </p:nvSpPr>
        <p:spPr>
          <a:noFill/>
        </p:spPr>
        <p:txBody>
          <a:bodyPr/>
          <a:lstStyle/>
          <a:p>
            <a:fld id="{4DA171B1-0AB3-4177-878F-BF0EB49626F9}" type="slidenum">
              <a:rPr lang="en-US" smtClean="0"/>
              <a:pPr/>
              <a:t>44</a:t>
            </a:fld>
            <a:endParaRPr lang="en-US" smtClean="0"/>
          </a:p>
        </p:txBody>
      </p:sp>
      <p:sp>
        <p:nvSpPr>
          <p:cNvPr id="47107" name="Text Box 2"/>
          <p:cNvSpPr txBox="1">
            <a:spLocks noChangeArrowheads="1"/>
          </p:cNvSpPr>
          <p:nvPr/>
        </p:nvSpPr>
        <p:spPr bwMode="auto">
          <a:xfrm>
            <a:off x="762000" y="609600"/>
            <a:ext cx="7315200" cy="6002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en-US" sz="4800" b="1" dirty="0" smtClean="0">
              <a:solidFill>
                <a:schemeClr val="bg1"/>
              </a:solidFill>
            </a:endParaRPr>
          </a:p>
          <a:p>
            <a:pPr algn="ctr">
              <a:defRPr/>
            </a:pPr>
            <a:r>
              <a:rPr lang="en-US" sz="4800" b="1" dirty="0" smtClean="0">
                <a:solidFill>
                  <a:schemeClr val="bg1"/>
                </a:solidFill>
              </a:rPr>
              <a:t>400</a:t>
            </a:r>
          </a:p>
          <a:p>
            <a:pPr algn="ctr">
              <a:defRPr/>
            </a:pPr>
            <a:r>
              <a:rPr lang="en-US" sz="4800" b="1" dirty="0" smtClean="0">
                <a:solidFill>
                  <a:schemeClr val="bg1"/>
                </a:solidFill>
              </a:rPr>
              <a:t>There are currently how many known strains of HPV:</a:t>
            </a:r>
          </a:p>
          <a:p>
            <a:pPr marL="914400" indent="-914400">
              <a:buFontTx/>
              <a:buAutoNum type="alphaUcParenR"/>
              <a:defRPr/>
            </a:pPr>
            <a:r>
              <a:rPr lang="en-US" sz="4800" b="1" dirty="0" smtClean="0">
                <a:solidFill>
                  <a:schemeClr val="bg1"/>
                </a:solidFill>
              </a:rPr>
              <a:t>4</a:t>
            </a:r>
            <a:endParaRPr lang="en-US" sz="4800" b="1" dirty="0">
              <a:solidFill>
                <a:schemeClr val="bg1"/>
              </a:solidFill>
            </a:endParaRPr>
          </a:p>
          <a:p>
            <a:pPr marL="914400" indent="-914400">
              <a:buFontTx/>
              <a:buAutoNum type="alphaUcParenR" startAt="2"/>
              <a:defRPr/>
            </a:pPr>
            <a:r>
              <a:rPr lang="en-US" sz="4800" b="1" dirty="0" smtClean="0">
                <a:solidFill>
                  <a:schemeClr val="bg1"/>
                </a:solidFill>
              </a:rPr>
              <a:t>25 to 50</a:t>
            </a:r>
            <a:endParaRPr lang="en-US" sz="4800" b="1" dirty="0">
              <a:solidFill>
                <a:schemeClr val="bg1"/>
              </a:solidFill>
            </a:endParaRPr>
          </a:p>
          <a:p>
            <a:pPr>
              <a:defRPr/>
            </a:pPr>
            <a:r>
              <a:rPr lang="en-US" sz="4800" b="1" dirty="0" smtClean="0">
                <a:solidFill>
                  <a:schemeClr val="bg1"/>
                </a:solidFill>
              </a:rPr>
              <a:t>C) More than 80</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2"/>
          </p:nvPr>
        </p:nvSpPr>
        <p:spPr>
          <a:noFill/>
        </p:spPr>
        <p:txBody>
          <a:bodyPr/>
          <a:lstStyle/>
          <a:p>
            <a:fld id="{3E400BB4-9F5A-418A-8A6B-61771D0FCD2E}" type="slidenum">
              <a:rPr lang="en-US" smtClean="0"/>
              <a:pPr/>
              <a:t>45</a:t>
            </a:fld>
            <a:endParaRPr lang="en-US" smtClean="0"/>
          </a:p>
        </p:txBody>
      </p:sp>
      <p:sp>
        <p:nvSpPr>
          <p:cNvPr id="47107"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47108" name="Rectangle 3"/>
          <p:cNvSpPr>
            <a:spLocks noChangeArrowheads="1"/>
          </p:cNvSpPr>
          <p:nvPr/>
        </p:nvSpPr>
        <p:spPr bwMode="auto">
          <a:xfrm>
            <a:off x="2322513" y="3014663"/>
            <a:ext cx="4618037" cy="830262"/>
          </a:xfrm>
          <a:prstGeom prst="rect">
            <a:avLst/>
          </a:prstGeom>
          <a:noFill/>
          <a:ln w="9525">
            <a:noFill/>
            <a:miter lim="800000"/>
            <a:headEnd/>
            <a:tailEnd/>
          </a:ln>
        </p:spPr>
        <p:txBody>
          <a:bodyPr wrap="none" anchor="ctr">
            <a:spAutoFit/>
          </a:bodyPr>
          <a:lstStyle/>
          <a:p>
            <a:pPr algn="ctr"/>
            <a:r>
              <a:rPr lang="en-US" sz="4800" b="1">
                <a:solidFill>
                  <a:srgbClr val="FFCC00"/>
                </a:solidFill>
              </a:rPr>
              <a:t>C.) more than 80</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2"/>
          </p:nvPr>
        </p:nvSpPr>
        <p:spPr>
          <a:noFill/>
        </p:spPr>
        <p:txBody>
          <a:bodyPr/>
          <a:lstStyle/>
          <a:p>
            <a:fld id="{E5236A01-B3E8-4707-83ED-F3D2043BA0F2}" type="slidenum">
              <a:rPr lang="en-US" smtClean="0"/>
              <a:pPr/>
              <a:t>46</a:t>
            </a:fld>
            <a:endParaRPr lang="en-US" smtClean="0"/>
          </a:p>
        </p:txBody>
      </p:sp>
      <p:sp>
        <p:nvSpPr>
          <p:cNvPr id="48131" name="Text Box 2"/>
          <p:cNvSpPr txBox="1">
            <a:spLocks noChangeArrowheads="1"/>
          </p:cNvSpPr>
          <p:nvPr/>
        </p:nvSpPr>
        <p:spPr bwMode="auto">
          <a:xfrm>
            <a:off x="838200" y="609600"/>
            <a:ext cx="7315200" cy="3046413"/>
          </a:xfrm>
          <a:prstGeom prst="rect">
            <a:avLst/>
          </a:prstGeom>
          <a:noFill/>
          <a:ln w="9525">
            <a:noFill/>
            <a:miter lim="800000"/>
            <a:headEnd/>
            <a:tailEnd/>
          </a:ln>
        </p:spPr>
        <p:txBody>
          <a:bodyPr>
            <a:spAutoFit/>
          </a:bodyPr>
          <a:lstStyle/>
          <a:p>
            <a:pPr algn="ctr"/>
            <a:endParaRPr lang="en-US" sz="4800" b="1">
              <a:solidFill>
                <a:schemeClr val="bg1"/>
              </a:solidFill>
            </a:endParaRPr>
          </a:p>
          <a:p>
            <a:pPr algn="ctr"/>
            <a:r>
              <a:rPr lang="en-US" sz="4800" b="1">
                <a:solidFill>
                  <a:schemeClr val="bg1"/>
                </a:solidFill>
              </a:rPr>
              <a:t>500</a:t>
            </a:r>
          </a:p>
          <a:p>
            <a:pPr algn="ctr"/>
            <a:r>
              <a:rPr lang="en-US" sz="4800" b="1">
                <a:solidFill>
                  <a:schemeClr val="bg1"/>
                </a:solidFill>
              </a:rPr>
              <a:t>Name the vaccine that can prevent HPV</a:t>
            </a:r>
            <a:endParaRPr lang="en-US">
              <a:solidFill>
                <a:schemeClr val="bg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2"/>
          </p:nvPr>
        </p:nvSpPr>
        <p:spPr>
          <a:noFill/>
        </p:spPr>
        <p:txBody>
          <a:bodyPr/>
          <a:lstStyle/>
          <a:p>
            <a:fld id="{521720FA-E73C-406D-9246-20D258593708}" type="slidenum">
              <a:rPr lang="en-US" smtClean="0"/>
              <a:pPr/>
              <a:t>47</a:t>
            </a:fld>
            <a:endParaRPr lang="en-US" smtClean="0"/>
          </a:p>
        </p:txBody>
      </p:sp>
      <p:sp>
        <p:nvSpPr>
          <p:cNvPr id="49155"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49156" name="Rectangle 3"/>
          <p:cNvSpPr>
            <a:spLocks noChangeArrowheads="1"/>
          </p:cNvSpPr>
          <p:nvPr/>
        </p:nvSpPr>
        <p:spPr bwMode="auto">
          <a:xfrm>
            <a:off x="2366963" y="2938463"/>
            <a:ext cx="4579937" cy="830262"/>
          </a:xfrm>
          <a:prstGeom prst="rect">
            <a:avLst/>
          </a:prstGeom>
          <a:noFill/>
          <a:ln w="9525">
            <a:noFill/>
            <a:miter lim="800000"/>
            <a:headEnd/>
            <a:tailEnd/>
          </a:ln>
        </p:spPr>
        <p:txBody>
          <a:bodyPr wrap="none" anchor="ctr">
            <a:spAutoFit/>
          </a:bodyPr>
          <a:lstStyle/>
          <a:p>
            <a:pPr algn="ctr"/>
            <a:r>
              <a:rPr lang="en-US" sz="4800" b="1">
                <a:solidFill>
                  <a:srgbClr val="FFCC00"/>
                </a:solidFill>
              </a:rPr>
              <a:t>Gardasil vaccine</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2"/>
          </p:nvPr>
        </p:nvSpPr>
        <p:spPr>
          <a:noFill/>
        </p:spPr>
        <p:txBody>
          <a:bodyPr/>
          <a:lstStyle/>
          <a:p>
            <a:fld id="{6E77D524-1CE3-49C4-BDC9-435EE6014DDA}" type="slidenum">
              <a:rPr lang="en-US" smtClean="0"/>
              <a:pPr/>
              <a:t>48</a:t>
            </a:fld>
            <a:endParaRPr lang="en-US" smtClean="0"/>
          </a:p>
        </p:txBody>
      </p:sp>
      <p:sp>
        <p:nvSpPr>
          <p:cNvPr id="50179" name="Text Box 2"/>
          <p:cNvSpPr txBox="1">
            <a:spLocks noChangeArrowheads="1"/>
          </p:cNvSpPr>
          <p:nvPr/>
        </p:nvSpPr>
        <p:spPr bwMode="auto">
          <a:xfrm>
            <a:off x="762000" y="1219200"/>
            <a:ext cx="7315200" cy="2308225"/>
          </a:xfrm>
          <a:prstGeom prst="rect">
            <a:avLst/>
          </a:prstGeom>
          <a:noFill/>
          <a:ln w="9525">
            <a:noFill/>
            <a:miter lim="800000"/>
            <a:headEnd/>
            <a:tailEnd/>
          </a:ln>
        </p:spPr>
        <p:txBody>
          <a:bodyPr>
            <a:spAutoFit/>
          </a:bodyPr>
          <a:lstStyle/>
          <a:p>
            <a:pPr algn="ctr"/>
            <a:r>
              <a:rPr lang="en-US" sz="4800" b="1">
                <a:solidFill>
                  <a:schemeClr val="bg1"/>
                </a:solidFill>
              </a:rPr>
              <a:t>100</a:t>
            </a:r>
          </a:p>
          <a:p>
            <a:pPr algn="ctr"/>
            <a:r>
              <a:rPr lang="en-US" sz="4800" b="1">
                <a:solidFill>
                  <a:schemeClr val="bg1"/>
                </a:solidFill>
              </a:rPr>
              <a:t>True or False: There are 3 types of Herpes.</a:t>
            </a:r>
            <a:endParaRPr lang="en-US">
              <a:solidFill>
                <a:schemeClr val="bg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2"/>
          </p:nvPr>
        </p:nvSpPr>
        <p:spPr>
          <a:noFill/>
        </p:spPr>
        <p:txBody>
          <a:bodyPr/>
          <a:lstStyle/>
          <a:p>
            <a:fld id="{5617E6EE-5687-4662-A103-E0291F6359A2}" type="slidenum">
              <a:rPr lang="en-US" smtClean="0"/>
              <a:pPr/>
              <a:t>49</a:t>
            </a:fld>
            <a:endParaRPr lang="en-US" smtClean="0"/>
          </a:p>
        </p:txBody>
      </p:sp>
      <p:sp>
        <p:nvSpPr>
          <p:cNvPr id="51203"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51204" name="Rectangle 3"/>
          <p:cNvSpPr>
            <a:spLocks noChangeArrowheads="1"/>
          </p:cNvSpPr>
          <p:nvPr/>
        </p:nvSpPr>
        <p:spPr bwMode="auto">
          <a:xfrm>
            <a:off x="3697288" y="3016250"/>
            <a:ext cx="1755775" cy="830263"/>
          </a:xfrm>
          <a:prstGeom prst="rect">
            <a:avLst/>
          </a:prstGeom>
          <a:noFill/>
          <a:ln w="9525">
            <a:noFill/>
            <a:miter lim="800000"/>
            <a:headEnd/>
            <a:tailEnd/>
          </a:ln>
        </p:spPr>
        <p:txBody>
          <a:bodyPr wrap="none" anchor="ctr">
            <a:spAutoFit/>
          </a:bodyPr>
          <a:lstStyle/>
          <a:p>
            <a:pPr algn="ctr"/>
            <a:r>
              <a:rPr lang="en-US" sz="4800" b="1">
                <a:solidFill>
                  <a:srgbClr val="FFCC00"/>
                </a:solidFill>
              </a:rPr>
              <a:t>False!</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p:spPr>
        <p:txBody>
          <a:bodyPr/>
          <a:lstStyle/>
          <a:p>
            <a:fld id="{EA431521-1FF8-4CBB-8CDF-5BEF1C77323B}" type="slidenum">
              <a:rPr lang="en-US" smtClean="0"/>
              <a:pPr/>
              <a:t>5</a:t>
            </a:fld>
            <a:endParaRPr lang="en-US" smtClean="0"/>
          </a:p>
        </p:txBody>
      </p:sp>
      <p:sp>
        <p:nvSpPr>
          <p:cNvPr id="6147" name="WordArt 2"/>
          <p:cNvSpPr>
            <a:spLocks noChangeArrowheads="1" noChangeShapeType="1" noTextEdit="1"/>
          </p:cNvSpPr>
          <p:nvPr/>
        </p:nvSpPr>
        <p:spPr bwMode="auto">
          <a:xfrm>
            <a:off x="1524000" y="2362200"/>
            <a:ext cx="6019800" cy="29718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latin typeface="Times New Roman"/>
                <a:cs typeface="Times New Roman"/>
              </a:rPr>
              <a:t>Herpes </a:t>
            </a:r>
          </a:p>
        </p:txBody>
      </p:sp>
    </p:spTree>
  </p:cSld>
  <p:clrMapOvr>
    <a:masterClrMapping/>
  </p:clrMapOvr>
  <p:transition advTm="200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2"/>
          </p:nvPr>
        </p:nvSpPr>
        <p:spPr>
          <a:noFill/>
        </p:spPr>
        <p:txBody>
          <a:bodyPr/>
          <a:lstStyle/>
          <a:p>
            <a:fld id="{51878D1D-C522-4456-94F4-53129D84B95F}" type="slidenum">
              <a:rPr lang="en-US" smtClean="0"/>
              <a:pPr/>
              <a:t>50</a:t>
            </a:fld>
            <a:endParaRPr lang="en-US" smtClean="0"/>
          </a:p>
        </p:txBody>
      </p:sp>
      <p:sp>
        <p:nvSpPr>
          <p:cNvPr id="52227" name="Text Box 2"/>
          <p:cNvSpPr txBox="1">
            <a:spLocks noChangeArrowheads="1"/>
          </p:cNvSpPr>
          <p:nvPr/>
        </p:nvSpPr>
        <p:spPr bwMode="auto">
          <a:xfrm>
            <a:off x="762000" y="1219200"/>
            <a:ext cx="7315200" cy="2308225"/>
          </a:xfrm>
          <a:prstGeom prst="rect">
            <a:avLst/>
          </a:prstGeom>
          <a:noFill/>
          <a:ln w="9525">
            <a:noFill/>
            <a:miter lim="800000"/>
            <a:headEnd/>
            <a:tailEnd/>
          </a:ln>
        </p:spPr>
        <p:txBody>
          <a:bodyPr>
            <a:spAutoFit/>
          </a:bodyPr>
          <a:lstStyle/>
          <a:p>
            <a:pPr algn="ctr"/>
            <a:endParaRPr lang="en-US" sz="4800" b="1">
              <a:solidFill>
                <a:schemeClr val="bg1"/>
              </a:solidFill>
            </a:endParaRPr>
          </a:p>
          <a:p>
            <a:pPr algn="ctr"/>
            <a:r>
              <a:rPr lang="en-US" sz="4800" b="1">
                <a:solidFill>
                  <a:schemeClr val="bg1"/>
                </a:solidFill>
              </a:rPr>
              <a:t>200</a:t>
            </a:r>
          </a:p>
          <a:p>
            <a:pPr algn="ctr"/>
            <a:r>
              <a:rPr lang="en-US" sz="4800" b="1">
                <a:solidFill>
                  <a:schemeClr val="bg1"/>
                </a:solidFill>
              </a:rPr>
              <a:t>There is a cure for Herpes. </a:t>
            </a:r>
            <a:endParaRPr lang="en-US">
              <a:solidFill>
                <a:schemeClr val="bg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2"/>
          </p:nvPr>
        </p:nvSpPr>
        <p:spPr>
          <a:noFill/>
        </p:spPr>
        <p:txBody>
          <a:bodyPr/>
          <a:lstStyle/>
          <a:p>
            <a:fld id="{BB9482F6-1C60-440D-A625-AE933FE60D11}" type="slidenum">
              <a:rPr lang="en-US" smtClean="0"/>
              <a:pPr/>
              <a:t>51</a:t>
            </a:fld>
            <a:endParaRPr lang="en-US" smtClean="0"/>
          </a:p>
        </p:txBody>
      </p:sp>
      <p:sp>
        <p:nvSpPr>
          <p:cNvPr id="53251"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53252" name="Rectangle 3"/>
          <p:cNvSpPr>
            <a:spLocks noChangeArrowheads="1"/>
          </p:cNvSpPr>
          <p:nvPr/>
        </p:nvSpPr>
        <p:spPr bwMode="auto">
          <a:xfrm>
            <a:off x="4186238" y="3014663"/>
            <a:ext cx="1141412" cy="830262"/>
          </a:xfrm>
          <a:prstGeom prst="rect">
            <a:avLst/>
          </a:prstGeom>
          <a:noFill/>
          <a:ln w="9525">
            <a:noFill/>
            <a:miter lim="800000"/>
            <a:headEnd/>
            <a:tailEnd/>
          </a:ln>
        </p:spPr>
        <p:txBody>
          <a:bodyPr wrap="none" anchor="ctr">
            <a:spAutoFit/>
          </a:bodyPr>
          <a:lstStyle/>
          <a:p>
            <a:pPr algn="ctr"/>
            <a:r>
              <a:rPr lang="en-US" sz="4800" b="1">
                <a:solidFill>
                  <a:srgbClr val="FFCC00"/>
                </a:solidFill>
              </a:rPr>
              <a:t>No!</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2"/>
          </p:nvPr>
        </p:nvSpPr>
        <p:spPr>
          <a:noFill/>
        </p:spPr>
        <p:txBody>
          <a:bodyPr/>
          <a:lstStyle/>
          <a:p>
            <a:fld id="{6ADA8A24-BDEB-4CCC-A52B-9E5D5C629542}" type="slidenum">
              <a:rPr lang="en-US" smtClean="0"/>
              <a:pPr/>
              <a:t>52</a:t>
            </a:fld>
            <a:endParaRPr lang="en-US" smtClean="0"/>
          </a:p>
        </p:txBody>
      </p:sp>
      <p:sp>
        <p:nvSpPr>
          <p:cNvPr id="54275" name="Text Box 2"/>
          <p:cNvSpPr txBox="1">
            <a:spLocks noChangeArrowheads="1"/>
          </p:cNvSpPr>
          <p:nvPr/>
        </p:nvSpPr>
        <p:spPr bwMode="auto">
          <a:xfrm>
            <a:off x="762000" y="1219200"/>
            <a:ext cx="7315200" cy="4400550"/>
          </a:xfrm>
          <a:prstGeom prst="rect">
            <a:avLst/>
          </a:prstGeom>
          <a:noFill/>
          <a:ln w="9525">
            <a:noFill/>
            <a:miter lim="800000"/>
            <a:headEnd/>
            <a:tailEnd/>
          </a:ln>
        </p:spPr>
        <p:txBody>
          <a:bodyPr>
            <a:spAutoFit/>
          </a:bodyPr>
          <a:lstStyle/>
          <a:p>
            <a:pPr algn="ctr"/>
            <a:r>
              <a:rPr lang="en-US" sz="4000" b="1">
                <a:solidFill>
                  <a:schemeClr val="bg1"/>
                </a:solidFill>
              </a:rPr>
              <a:t>300</a:t>
            </a:r>
          </a:p>
          <a:p>
            <a:pPr algn="ctr"/>
            <a:r>
              <a:rPr lang="en-US" sz="4000" b="1">
                <a:solidFill>
                  <a:schemeClr val="bg1"/>
                </a:solidFill>
              </a:rPr>
              <a:t>Symptoms of Herpes:</a:t>
            </a:r>
          </a:p>
          <a:p>
            <a:r>
              <a:rPr lang="en-US" sz="4000" b="1">
                <a:solidFill>
                  <a:schemeClr val="bg1"/>
                </a:solidFill>
              </a:rPr>
              <a:t>A)  Abdominal pain</a:t>
            </a:r>
          </a:p>
          <a:p>
            <a:r>
              <a:rPr lang="en-US" sz="4000" b="1">
                <a:solidFill>
                  <a:schemeClr val="bg1"/>
                </a:solidFill>
              </a:rPr>
              <a:t>B)  Open sores/blisters where contact was made</a:t>
            </a:r>
          </a:p>
          <a:p>
            <a:r>
              <a:rPr lang="en-US" sz="4000" b="1">
                <a:solidFill>
                  <a:schemeClr val="bg1"/>
                </a:solidFill>
              </a:rPr>
              <a:t>C)  Itching and burning in the area where sores will develop. </a:t>
            </a:r>
            <a:endParaRPr lang="en-US" sz="4000">
              <a:solidFill>
                <a:schemeClr val="bg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2"/>
          </p:nvPr>
        </p:nvSpPr>
        <p:spPr>
          <a:noFill/>
        </p:spPr>
        <p:txBody>
          <a:bodyPr/>
          <a:lstStyle/>
          <a:p>
            <a:fld id="{6FA074AE-B658-410B-A978-1D5C28740C57}" type="slidenum">
              <a:rPr lang="en-US" smtClean="0"/>
              <a:pPr/>
              <a:t>53</a:t>
            </a:fld>
            <a:endParaRPr lang="en-US" smtClean="0"/>
          </a:p>
        </p:txBody>
      </p:sp>
      <p:sp>
        <p:nvSpPr>
          <p:cNvPr id="55299"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55300" name="Rectangle 3"/>
          <p:cNvSpPr>
            <a:spLocks noChangeArrowheads="1"/>
          </p:cNvSpPr>
          <p:nvPr/>
        </p:nvSpPr>
        <p:spPr bwMode="auto">
          <a:xfrm>
            <a:off x="1406525" y="2274888"/>
            <a:ext cx="6329363" cy="2309812"/>
          </a:xfrm>
          <a:prstGeom prst="rect">
            <a:avLst/>
          </a:prstGeom>
          <a:noFill/>
          <a:ln w="9525">
            <a:noFill/>
            <a:miter lim="800000"/>
            <a:headEnd/>
            <a:tailEnd/>
          </a:ln>
        </p:spPr>
        <p:txBody>
          <a:bodyPr wrap="none" anchor="ctr">
            <a:spAutoFit/>
          </a:bodyPr>
          <a:lstStyle/>
          <a:p>
            <a:pPr algn="ctr"/>
            <a:r>
              <a:rPr lang="en-US" sz="4800" b="1">
                <a:solidFill>
                  <a:srgbClr val="FFCC00"/>
                </a:solidFill>
              </a:rPr>
              <a:t>B and C</a:t>
            </a:r>
          </a:p>
          <a:p>
            <a:pPr algn="ctr"/>
            <a:r>
              <a:rPr lang="en-US" sz="4800" b="1">
                <a:solidFill>
                  <a:srgbClr val="FFCC00"/>
                </a:solidFill>
              </a:rPr>
              <a:t>Open sores/blisters and</a:t>
            </a:r>
          </a:p>
          <a:p>
            <a:pPr algn="ctr"/>
            <a:r>
              <a:rPr lang="en-US" sz="4800" b="1">
                <a:solidFill>
                  <a:srgbClr val="FFCC00"/>
                </a:solidFill>
              </a:rPr>
              <a:t>Itching and burning</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2"/>
          </p:nvPr>
        </p:nvSpPr>
        <p:spPr>
          <a:noFill/>
        </p:spPr>
        <p:txBody>
          <a:bodyPr/>
          <a:lstStyle/>
          <a:p>
            <a:fld id="{29165646-9FA7-47DD-802F-00572CF100BF}" type="slidenum">
              <a:rPr lang="en-US" smtClean="0"/>
              <a:pPr/>
              <a:t>54</a:t>
            </a:fld>
            <a:endParaRPr lang="en-US" smtClean="0"/>
          </a:p>
        </p:txBody>
      </p:sp>
      <p:sp>
        <p:nvSpPr>
          <p:cNvPr id="56323" name="Text Box 2"/>
          <p:cNvSpPr txBox="1">
            <a:spLocks noChangeArrowheads="1"/>
          </p:cNvSpPr>
          <p:nvPr/>
        </p:nvSpPr>
        <p:spPr bwMode="auto">
          <a:xfrm>
            <a:off x="762000" y="1219200"/>
            <a:ext cx="7315200" cy="5262563"/>
          </a:xfrm>
          <a:prstGeom prst="rect">
            <a:avLst/>
          </a:prstGeom>
          <a:noFill/>
          <a:ln w="9525">
            <a:noFill/>
            <a:miter lim="800000"/>
            <a:headEnd/>
            <a:tailEnd/>
          </a:ln>
        </p:spPr>
        <p:txBody>
          <a:bodyPr>
            <a:spAutoFit/>
          </a:bodyPr>
          <a:lstStyle/>
          <a:p>
            <a:pPr algn="ctr"/>
            <a:r>
              <a:rPr lang="en-US" sz="4800" b="1">
                <a:solidFill>
                  <a:schemeClr val="bg1"/>
                </a:solidFill>
              </a:rPr>
              <a:t>400</a:t>
            </a:r>
          </a:p>
          <a:p>
            <a:pPr algn="ctr"/>
            <a:r>
              <a:rPr lang="en-US" sz="4800" b="1">
                <a:solidFill>
                  <a:schemeClr val="bg1"/>
                </a:solidFill>
              </a:rPr>
              <a:t>How many people will contract Herpes in their lifetime:</a:t>
            </a:r>
          </a:p>
          <a:p>
            <a:r>
              <a:rPr lang="en-US" sz="4800" b="1">
                <a:solidFill>
                  <a:schemeClr val="bg1"/>
                </a:solidFill>
              </a:rPr>
              <a:t>A)  1 in 4</a:t>
            </a:r>
          </a:p>
          <a:p>
            <a:r>
              <a:rPr lang="en-US" sz="4800" b="1">
                <a:solidFill>
                  <a:schemeClr val="bg1"/>
                </a:solidFill>
              </a:rPr>
              <a:t>B)  1 in 6</a:t>
            </a:r>
          </a:p>
          <a:p>
            <a:r>
              <a:rPr lang="en-US" sz="4800" b="1">
                <a:solidFill>
                  <a:schemeClr val="bg1"/>
                </a:solidFill>
              </a:rPr>
              <a:t>C)  1 in 10 </a:t>
            </a:r>
            <a:endParaRPr lang="en-US">
              <a:solidFill>
                <a:schemeClr val="bg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2"/>
          </p:nvPr>
        </p:nvSpPr>
        <p:spPr>
          <a:noFill/>
        </p:spPr>
        <p:txBody>
          <a:bodyPr/>
          <a:lstStyle/>
          <a:p>
            <a:fld id="{AC274A19-160B-4BA4-B372-E47C54CAD968}" type="slidenum">
              <a:rPr lang="en-US" smtClean="0"/>
              <a:pPr/>
              <a:t>55</a:t>
            </a:fld>
            <a:endParaRPr lang="en-US" smtClean="0"/>
          </a:p>
        </p:txBody>
      </p:sp>
      <p:sp>
        <p:nvSpPr>
          <p:cNvPr id="57347"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57348" name="Rectangle 3"/>
          <p:cNvSpPr>
            <a:spLocks noChangeArrowheads="1"/>
          </p:cNvSpPr>
          <p:nvPr/>
        </p:nvSpPr>
        <p:spPr bwMode="auto">
          <a:xfrm>
            <a:off x="3298825" y="3014663"/>
            <a:ext cx="2546350" cy="830262"/>
          </a:xfrm>
          <a:prstGeom prst="rect">
            <a:avLst/>
          </a:prstGeom>
          <a:noFill/>
          <a:ln w="9525">
            <a:noFill/>
            <a:miter lim="800000"/>
            <a:headEnd/>
            <a:tailEnd/>
          </a:ln>
        </p:spPr>
        <p:txBody>
          <a:bodyPr wrap="none" anchor="ctr">
            <a:spAutoFit/>
          </a:bodyPr>
          <a:lstStyle/>
          <a:p>
            <a:pPr algn="ctr"/>
            <a:r>
              <a:rPr lang="en-US" sz="4800" b="1">
                <a:solidFill>
                  <a:srgbClr val="FFCC00"/>
                </a:solidFill>
              </a:rPr>
              <a:t>B.) 1 in 6</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2"/>
          </p:nvPr>
        </p:nvSpPr>
        <p:spPr>
          <a:noFill/>
        </p:spPr>
        <p:txBody>
          <a:bodyPr/>
          <a:lstStyle/>
          <a:p>
            <a:fld id="{3EEBF442-9FE6-47CA-ABCF-1404E6212E74}" type="slidenum">
              <a:rPr lang="en-US" smtClean="0"/>
              <a:pPr/>
              <a:t>56</a:t>
            </a:fld>
            <a:endParaRPr lang="en-US" smtClean="0"/>
          </a:p>
        </p:txBody>
      </p:sp>
      <p:sp>
        <p:nvSpPr>
          <p:cNvPr id="58371" name="Text Box 2"/>
          <p:cNvSpPr txBox="1">
            <a:spLocks noChangeArrowheads="1"/>
          </p:cNvSpPr>
          <p:nvPr/>
        </p:nvSpPr>
        <p:spPr bwMode="auto">
          <a:xfrm>
            <a:off x="762000" y="1219200"/>
            <a:ext cx="7315200" cy="3786188"/>
          </a:xfrm>
          <a:prstGeom prst="rect">
            <a:avLst/>
          </a:prstGeom>
          <a:noFill/>
          <a:ln w="9525">
            <a:noFill/>
            <a:miter lim="800000"/>
            <a:headEnd/>
            <a:tailEnd/>
          </a:ln>
        </p:spPr>
        <p:txBody>
          <a:bodyPr>
            <a:spAutoFit/>
          </a:bodyPr>
          <a:lstStyle/>
          <a:p>
            <a:pPr algn="ctr"/>
            <a:r>
              <a:rPr lang="en-US" sz="4800" b="1">
                <a:solidFill>
                  <a:schemeClr val="bg1"/>
                </a:solidFill>
              </a:rPr>
              <a:t>500</a:t>
            </a:r>
          </a:p>
          <a:p>
            <a:pPr algn="ctr"/>
            <a:r>
              <a:rPr lang="en-US" sz="4800" b="1">
                <a:solidFill>
                  <a:schemeClr val="bg1"/>
                </a:solidFill>
              </a:rPr>
              <a:t>Herpes is transmitted: </a:t>
            </a:r>
          </a:p>
          <a:p>
            <a:r>
              <a:rPr lang="en-US" sz="4800" b="1">
                <a:solidFill>
                  <a:schemeClr val="bg1"/>
                </a:solidFill>
              </a:rPr>
              <a:t>A)  Skin-to-Skin contact</a:t>
            </a:r>
          </a:p>
          <a:p>
            <a:r>
              <a:rPr lang="en-US" sz="4800" b="1">
                <a:solidFill>
                  <a:schemeClr val="bg1"/>
                </a:solidFill>
              </a:rPr>
              <a:t>B)  Body fluids </a:t>
            </a:r>
          </a:p>
          <a:p>
            <a:r>
              <a:rPr lang="en-US" sz="4800" b="1">
                <a:solidFill>
                  <a:schemeClr val="bg1"/>
                </a:solidFill>
              </a:rPr>
              <a:t>C)  Using unsafe needles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2"/>
          </p:nvPr>
        </p:nvSpPr>
        <p:spPr>
          <a:noFill/>
        </p:spPr>
        <p:txBody>
          <a:bodyPr/>
          <a:lstStyle/>
          <a:p>
            <a:fld id="{0DD31948-E966-4AA6-B923-FD691CD5F95E}" type="slidenum">
              <a:rPr lang="en-US" smtClean="0"/>
              <a:pPr/>
              <a:t>57</a:t>
            </a:fld>
            <a:endParaRPr lang="en-US" smtClean="0"/>
          </a:p>
        </p:txBody>
      </p:sp>
      <p:sp>
        <p:nvSpPr>
          <p:cNvPr id="59395"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59396" name="Rectangle 3"/>
          <p:cNvSpPr>
            <a:spLocks noChangeArrowheads="1"/>
          </p:cNvSpPr>
          <p:nvPr/>
        </p:nvSpPr>
        <p:spPr bwMode="auto">
          <a:xfrm>
            <a:off x="1506538" y="3014663"/>
            <a:ext cx="6140450" cy="830262"/>
          </a:xfrm>
          <a:prstGeom prst="rect">
            <a:avLst/>
          </a:prstGeom>
          <a:noFill/>
          <a:ln w="9525">
            <a:noFill/>
            <a:miter lim="800000"/>
            <a:headEnd/>
            <a:tailEnd/>
          </a:ln>
        </p:spPr>
        <p:txBody>
          <a:bodyPr wrap="none" anchor="ctr">
            <a:spAutoFit/>
          </a:bodyPr>
          <a:lstStyle/>
          <a:p>
            <a:pPr algn="ctr"/>
            <a:r>
              <a:rPr lang="en-US" sz="4800" b="1">
                <a:solidFill>
                  <a:srgbClr val="FFCC00"/>
                </a:solidFill>
              </a:rPr>
              <a:t>a) Skin-to-skin contact</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2"/>
          </p:nvPr>
        </p:nvSpPr>
        <p:spPr>
          <a:noFill/>
        </p:spPr>
        <p:txBody>
          <a:bodyPr/>
          <a:lstStyle/>
          <a:p>
            <a:fld id="{EFC4A0F7-283C-4A22-89E5-18E1F443D262}" type="slidenum">
              <a:rPr lang="en-US" smtClean="0"/>
              <a:pPr/>
              <a:t>58</a:t>
            </a:fld>
            <a:endParaRPr lang="en-US" smtClean="0"/>
          </a:p>
        </p:txBody>
      </p:sp>
      <p:sp>
        <p:nvSpPr>
          <p:cNvPr id="60419" name="Rectangle 3"/>
          <p:cNvSpPr>
            <a:spLocks noChangeArrowheads="1"/>
          </p:cNvSpPr>
          <p:nvPr/>
        </p:nvSpPr>
        <p:spPr bwMode="auto">
          <a:xfrm>
            <a:off x="1295400" y="1219200"/>
            <a:ext cx="6858000" cy="3786188"/>
          </a:xfrm>
          <a:prstGeom prst="rect">
            <a:avLst/>
          </a:prstGeom>
          <a:noFill/>
          <a:ln w="9525">
            <a:noFill/>
            <a:miter lim="800000"/>
            <a:headEnd/>
            <a:tailEnd/>
          </a:ln>
        </p:spPr>
        <p:txBody>
          <a:bodyPr>
            <a:spAutoFit/>
          </a:bodyPr>
          <a:lstStyle/>
          <a:p>
            <a:pPr algn="ctr"/>
            <a:r>
              <a:rPr lang="en-US" sz="4800" b="1">
                <a:solidFill>
                  <a:schemeClr val="bg1"/>
                </a:solidFill>
              </a:rPr>
              <a:t>100</a:t>
            </a:r>
          </a:p>
          <a:p>
            <a:pPr algn="ctr"/>
            <a:r>
              <a:rPr lang="en-US" sz="4800" b="1">
                <a:solidFill>
                  <a:schemeClr val="bg1"/>
                </a:solidFill>
              </a:rPr>
              <a:t>True or false: </a:t>
            </a:r>
          </a:p>
          <a:p>
            <a:pPr algn="ctr"/>
            <a:r>
              <a:rPr lang="en-US" sz="4800" b="1">
                <a:solidFill>
                  <a:schemeClr val="bg1"/>
                </a:solidFill>
              </a:rPr>
              <a:t>By age 18, half of all sexually active young people get an STD</a:t>
            </a:r>
            <a:endParaRPr lang="en-US" sz="4800">
              <a:solidFill>
                <a:schemeClr val="bg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p:cNvSpPr>
            <a:spLocks noGrp="1"/>
          </p:cNvSpPr>
          <p:nvPr>
            <p:ph type="sldNum" sz="quarter" idx="12"/>
          </p:nvPr>
        </p:nvSpPr>
        <p:spPr>
          <a:noFill/>
        </p:spPr>
        <p:txBody>
          <a:bodyPr/>
          <a:lstStyle/>
          <a:p>
            <a:fld id="{0F759F65-33C5-46F4-BBCD-A82A07A2AF85}" type="slidenum">
              <a:rPr lang="en-US" smtClean="0"/>
              <a:pPr/>
              <a:t>59</a:t>
            </a:fld>
            <a:endParaRPr lang="en-US" smtClean="0"/>
          </a:p>
        </p:txBody>
      </p:sp>
      <p:sp>
        <p:nvSpPr>
          <p:cNvPr id="61443"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61444" name="Rectangle 3"/>
          <p:cNvSpPr>
            <a:spLocks noChangeArrowheads="1"/>
          </p:cNvSpPr>
          <p:nvPr/>
        </p:nvSpPr>
        <p:spPr bwMode="auto">
          <a:xfrm>
            <a:off x="-4289425" y="2909888"/>
            <a:ext cx="17738725" cy="830262"/>
          </a:xfrm>
          <a:prstGeom prst="rect">
            <a:avLst/>
          </a:prstGeom>
          <a:noFill/>
          <a:ln w="9525">
            <a:noFill/>
            <a:miter lim="800000"/>
            <a:headEnd/>
            <a:tailEnd/>
          </a:ln>
        </p:spPr>
        <p:txBody>
          <a:bodyPr anchor="ctr">
            <a:spAutoFit/>
          </a:bodyPr>
          <a:lstStyle/>
          <a:p>
            <a:pPr algn="ctr"/>
            <a:r>
              <a:rPr lang="en-US" sz="4800" b="1">
                <a:solidFill>
                  <a:srgbClr val="FFCC00"/>
                </a:solidFill>
              </a:rPr>
              <a:t>False!</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p:spPr>
        <p:txBody>
          <a:bodyPr/>
          <a:lstStyle/>
          <a:p>
            <a:fld id="{2A91CEE5-46DC-4395-9B7F-B89A34F0B63E}" type="slidenum">
              <a:rPr lang="en-US" smtClean="0"/>
              <a:pPr/>
              <a:t>6</a:t>
            </a:fld>
            <a:endParaRPr lang="en-US" smtClean="0"/>
          </a:p>
        </p:txBody>
      </p:sp>
      <p:sp>
        <p:nvSpPr>
          <p:cNvPr id="7171" name="WordArt 2"/>
          <p:cNvSpPr>
            <a:spLocks noChangeArrowheads="1" noChangeShapeType="1" noTextEdit="1"/>
          </p:cNvSpPr>
          <p:nvPr/>
        </p:nvSpPr>
        <p:spPr bwMode="auto">
          <a:xfrm>
            <a:off x="990600" y="2590800"/>
            <a:ext cx="7239000" cy="22860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latin typeface="Times New Roman"/>
                <a:cs typeface="Times New Roman"/>
              </a:rPr>
              <a:t>Teenage Stats </a:t>
            </a:r>
          </a:p>
        </p:txBody>
      </p:sp>
    </p:spTree>
  </p:cSld>
  <p:clrMapOvr>
    <a:masterClrMapping/>
  </p:clrMapOvr>
  <p:transition advTm="2000"/>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2"/>
          </p:nvPr>
        </p:nvSpPr>
        <p:spPr>
          <a:noFill/>
        </p:spPr>
        <p:txBody>
          <a:bodyPr/>
          <a:lstStyle/>
          <a:p>
            <a:fld id="{21933574-C02D-4651-8D4A-C862C86E48F4}" type="slidenum">
              <a:rPr lang="en-US" smtClean="0"/>
              <a:pPr/>
              <a:t>60</a:t>
            </a:fld>
            <a:endParaRPr lang="en-US" smtClean="0"/>
          </a:p>
        </p:txBody>
      </p:sp>
      <p:sp>
        <p:nvSpPr>
          <p:cNvPr id="62467" name="Rectangle 3"/>
          <p:cNvSpPr>
            <a:spLocks noChangeArrowheads="1"/>
          </p:cNvSpPr>
          <p:nvPr/>
        </p:nvSpPr>
        <p:spPr bwMode="auto">
          <a:xfrm>
            <a:off x="1295400" y="1219200"/>
            <a:ext cx="6858000" cy="5262563"/>
          </a:xfrm>
          <a:prstGeom prst="rect">
            <a:avLst/>
          </a:prstGeom>
          <a:noFill/>
          <a:ln w="9525">
            <a:noFill/>
            <a:miter lim="800000"/>
            <a:headEnd/>
            <a:tailEnd/>
          </a:ln>
        </p:spPr>
        <p:txBody>
          <a:bodyPr>
            <a:spAutoFit/>
          </a:bodyPr>
          <a:lstStyle/>
          <a:p>
            <a:pPr algn="ctr"/>
            <a:r>
              <a:rPr lang="en-US" sz="4800" b="1">
                <a:solidFill>
                  <a:schemeClr val="bg1"/>
                </a:solidFill>
              </a:rPr>
              <a:t>200</a:t>
            </a:r>
          </a:p>
          <a:p>
            <a:pPr algn="ctr"/>
            <a:r>
              <a:rPr lang="en-US" sz="4800" b="1">
                <a:solidFill>
                  <a:schemeClr val="bg1"/>
                </a:solidFill>
              </a:rPr>
              <a:t>True or False: Over the past decade, the % of high school students (9</a:t>
            </a:r>
            <a:r>
              <a:rPr lang="en-US" sz="4800" b="1" baseline="30000">
                <a:solidFill>
                  <a:schemeClr val="bg1"/>
                </a:solidFill>
              </a:rPr>
              <a:t>th</a:t>
            </a:r>
            <a:r>
              <a:rPr lang="en-US" sz="4800" b="1">
                <a:solidFill>
                  <a:schemeClr val="bg1"/>
                </a:solidFill>
              </a:rPr>
              <a:t>-12</a:t>
            </a:r>
            <a:r>
              <a:rPr lang="en-US" sz="4800" b="1" baseline="30000">
                <a:solidFill>
                  <a:schemeClr val="bg1"/>
                </a:solidFill>
              </a:rPr>
              <a:t>th</a:t>
            </a:r>
            <a:r>
              <a:rPr lang="en-US" sz="4800" b="1">
                <a:solidFill>
                  <a:schemeClr val="bg1"/>
                </a:solidFill>
              </a:rPr>
              <a:t> grade) who reported ever having sex has declined</a:t>
            </a:r>
            <a:endParaRPr lang="en-US" sz="4800">
              <a:solidFill>
                <a:schemeClr val="bg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3"/>
          <p:cNvSpPr>
            <a:spLocks noGrp="1"/>
          </p:cNvSpPr>
          <p:nvPr>
            <p:ph type="sldNum" sz="quarter" idx="12"/>
          </p:nvPr>
        </p:nvSpPr>
        <p:spPr>
          <a:noFill/>
        </p:spPr>
        <p:txBody>
          <a:bodyPr/>
          <a:lstStyle/>
          <a:p>
            <a:fld id="{69746843-322A-49B1-8895-2CCA65F84566}" type="slidenum">
              <a:rPr lang="en-US" smtClean="0"/>
              <a:pPr/>
              <a:t>61</a:t>
            </a:fld>
            <a:endParaRPr lang="en-US" smtClean="0"/>
          </a:p>
        </p:txBody>
      </p:sp>
      <p:sp>
        <p:nvSpPr>
          <p:cNvPr id="63491"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63492" name="Rectangle 3"/>
          <p:cNvSpPr>
            <a:spLocks noChangeArrowheads="1"/>
          </p:cNvSpPr>
          <p:nvPr/>
        </p:nvSpPr>
        <p:spPr bwMode="auto">
          <a:xfrm>
            <a:off x="3671888" y="3014663"/>
            <a:ext cx="1797050" cy="830262"/>
          </a:xfrm>
          <a:prstGeom prst="rect">
            <a:avLst/>
          </a:prstGeom>
          <a:noFill/>
          <a:ln w="9525">
            <a:noFill/>
            <a:miter lim="800000"/>
            <a:headEnd/>
            <a:tailEnd/>
          </a:ln>
        </p:spPr>
        <p:txBody>
          <a:bodyPr wrap="none" anchor="ctr">
            <a:spAutoFit/>
          </a:bodyPr>
          <a:lstStyle/>
          <a:p>
            <a:pPr algn="ctr"/>
            <a:r>
              <a:rPr lang="en-US" sz="4800" b="1">
                <a:solidFill>
                  <a:srgbClr val="FFCC00"/>
                </a:solidFill>
              </a:rPr>
              <a:t>True! </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2"/>
          </p:nvPr>
        </p:nvSpPr>
        <p:spPr>
          <a:noFill/>
        </p:spPr>
        <p:txBody>
          <a:bodyPr/>
          <a:lstStyle/>
          <a:p>
            <a:fld id="{F57778D2-EB10-435C-8A22-7C478F900EEE}" type="slidenum">
              <a:rPr lang="en-US" smtClean="0"/>
              <a:pPr/>
              <a:t>62</a:t>
            </a:fld>
            <a:endParaRPr lang="en-US" smtClean="0"/>
          </a:p>
        </p:txBody>
      </p:sp>
      <p:sp>
        <p:nvSpPr>
          <p:cNvPr id="64515" name="Text Box 2"/>
          <p:cNvSpPr txBox="1">
            <a:spLocks noChangeArrowheads="1"/>
          </p:cNvSpPr>
          <p:nvPr/>
        </p:nvSpPr>
        <p:spPr bwMode="auto">
          <a:xfrm>
            <a:off x="838200" y="1828800"/>
            <a:ext cx="7315200" cy="3786188"/>
          </a:xfrm>
          <a:prstGeom prst="rect">
            <a:avLst/>
          </a:prstGeom>
          <a:noFill/>
          <a:ln w="9525">
            <a:noFill/>
            <a:miter lim="800000"/>
            <a:headEnd/>
            <a:tailEnd/>
          </a:ln>
        </p:spPr>
        <p:txBody>
          <a:bodyPr>
            <a:spAutoFit/>
          </a:bodyPr>
          <a:lstStyle/>
          <a:p>
            <a:pPr algn="ctr"/>
            <a:r>
              <a:rPr lang="en-US" sz="4800" b="1">
                <a:solidFill>
                  <a:schemeClr val="bg1"/>
                </a:solidFill>
              </a:rPr>
              <a:t>300</a:t>
            </a:r>
          </a:p>
          <a:p>
            <a:pPr algn="ctr"/>
            <a:r>
              <a:rPr lang="en-US" sz="4800" b="1">
                <a:solidFill>
                  <a:schemeClr val="bg1"/>
                </a:solidFill>
              </a:rPr>
              <a:t>True or False: </a:t>
            </a:r>
          </a:p>
          <a:p>
            <a:pPr algn="ctr"/>
            <a:r>
              <a:rPr lang="en-US" sz="4800" b="1">
                <a:solidFill>
                  <a:schemeClr val="bg1"/>
                </a:solidFill>
              </a:rPr>
              <a:t>18% of TN teens drank alcohol the last time they had sex. </a:t>
            </a:r>
            <a:endParaRPr lang="en-US">
              <a:solidFill>
                <a:schemeClr val="bg1"/>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3"/>
          <p:cNvSpPr>
            <a:spLocks noGrp="1"/>
          </p:cNvSpPr>
          <p:nvPr>
            <p:ph type="sldNum" sz="quarter" idx="12"/>
          </p:nvPr>
        </p:nvSpPr>
        <p:spPr>
          <a:noFill/>
        </p:spPr>
        <p:txBody>
          <a:bodyPr/>
          <a:lstStyle/>
          <a:p>
            <a:fld id="{AFC7C736-F485-4CA8-9849-C1A5EB04BEF5}" type="slidenum">
              <a:rPr lang="en-US" smtClean="0"/>
              <a:pPr/>
              <a:t>63</a:t>
            </a:fld>
            <a:endParaRPr lang="en-US" smtClean="0"/>
          </a:p>
        </p:txBody>
      </p:sp>
      <p:sp>
        <p:nvSpPr>
          <p:cNvPr id="65539" name="AutoShape 2">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65540" name="Rectangle 3"/>
          <p:cNvSpPr>
            <a:spLocks noChangeArrowheads="1"/>
          </p:cNvSpPr>
          <p:nvPr/>
        </p:nvSpPr>
        <p:spPr bwMode="auto">
          <a:xfrm>
            <a:off x="3673475" y="2644775"/>
            <a:ext cx="1797050" cy="1570038"/>
          </a:xfrm>
          <a:prstGeom prst="rect">
            <a:avLst/>
          </a:prstGeom>
          <a:noFill/>
          <a:ln w="9525">
            <a:noFill/>
            <a:miter lim="800000"/>
            <a:headEnd/>
            <a:tailEnd/>
          </a:ln>
        </p:spPr>
        <p:txBody>
          <a:bodyPr wrap="none" anchor="ctr">
            <a:spAutoFit/>
          </a:bodyPr>
          <a:lstStyle/>
          <a:p>
            <a:pPr algn="ctr"/>
            <a:r>
              <a:rPr lang="en-US" sz="4800" b="1">
                <a:solidFill>
                  <a:srgbClr val="FFCC00"/>
                </a:solidFill>
              </a:rPr>
              <a:t>True: </a:t>
            </a:r>
          </a:p>
          <a:p>
            <a:pPr algn="ctr"/>
            <a:r>
              <a:rPr lang="en-US" sz="4800" b="1">
                <a:solidFill>
                  <a:srgbClr val="FFCC00"/>
                </a:solidFill>
              </a:rPr>
              <a:t>18%</a:t>
            </a:r>
            <a:endParaRPr lang="en-US" sz="4800" b="1">
              <a:solidFill>
                <a:schemeClr val="bg1"/>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3"/>
          <p:cNvSpPr>
            <a:spLocks noGrp="1"/>
          </p:cNvSpPr>
          <p:nvPr>
            <p:ph type="sldNum" sz="quarter" idx="12"/>
          </p:nvPr>
        </p:nvSpPr>
        <p:spPr>
          <a:noFill/>
        </p:spPr>
        <p:txBody>
          <a:bodyPr/>
          <a:lstStyle/>
          <a:p>
            <a:fld id="{12AA4F1D-9071-421F-88A9-3257517283B7}" type="slidenum">
              <a:rPr lang="en-US" smtClean="0"/>
              <a:pPr/>
              <a:t>64</a:t>
            </a:fld>
            <a:endParaRPr lang="en-US" smtClean="0"/>
          </a:p>
        </p:txBody>
      </p:sp>
      <p:sp>
        <p:nvSpPr>
          <p:cNvPr id="66563" name="WordArt 2"/>
          <p:cNvSpPr>
            <a:spLocks noChangeArrowheads="1" noChangeShapeType="1" noTextEdit="1"/>
          </p:cNvSpPr>
          <p:nvPr/>
        </p:nvSpPr>
        <p:spPr bwMode="auto">
          <a:xfrm>
            <a:off x="2057400" y="1295400"/>
            <a:ext cx="4724400" cy="2271713"/>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FFFF"/>
                </a:solidFill>
                <a:latin typeface="Times New Roman"/>
                <a:cs typeface="Times New Roman"/>
              </a:rPr>
              <a:t>Final</a:t>
            </a:r>
          </a:p>
          <a:p>
            <a:pPr algn="ctr"/>
            <a:r>
              <a:rPr lang="en-US" sz="3600" b="1" kern="10">
                <a:ln w="9525">
                  <a:noFill/>
                  <a:round/>
                  <a:headEnd/>
                  <a:tailEnd/>
                </a:ln>
                <a:solidFill>
                  <a:srgbClr val="FFFFFF"/>
                </a:solidFill>
                <a:latin typeface="Times New Roman"/>
                <a:cs typeface="Times New Roman"/>
              </a:rPr>
              <a:t>Jeopardy</a:t>
            </a:r>
          </a:p>
        </p:txBody>
      </p:sp>
      <p:sp>
        <p:nvSpPr>
          <p:cNvPr id="66564" name="Text Box 5"/>
          <p:cNvSpPr txBox="1">
            <a:spLocks noChangeArrowheads="1"/>
          </p:cNvSpPr>
          <p:nvPr/>
        </p:nvSpPr>
        <p:spPr bwMode="auto">
          <a:xfrm>
            <a:off x="762000" y="4038600"/>
            <a:ext cx="7315200" cy="1570038"/>
          </a:xfrm>
          <a:prstGeom prst="rect">
            <a:avLst/>
          </a:prstGeom>
          <a:noFill/>
          <a:ln w="9525">
            <a:noFill/>
            <a:miter lim="800000"/>
            <a:headEnd/>
            <a:tailEnd/>
          </a:ln>
        </p:spPr>
        <p:txBody>
          <a:bodyPr>
            <a:spAutoFit/>
          </a:bodyPr>
          <a:lstStyle/>
          <a:p>
            <a:pPr algn="ctr"/>
            <a:r>
              <a:rPr lang="en-US" sz="4800" b="1">
                <a:solidFill>
                  <a:schemeClr val="bg1"/>
                </a:solidFill>
              </a:rPr>
              <a:t>Subject: </a:t>
            </a:r>
          </a:p>
          <a:p>
            <a:pPr algn="ctr"/>
            <a:r>
              <a:rPr lang="en-US" sz="4800" b="1">
                <a:solidFill>
                  <a:schemeClr val="bg1"/>
                </a:solidFill>
              </a:rPr>
              <a:t>Protection!</a:t>
            </a:r>
            <a:endParaRPr lang="en-US">
              <a:solidFill>
                <a:schemeClr val="bg1"/>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3"/>
          <p:cNvSpPr>
            <a:spLocks noGrp="1"/>
          </p:cNvSpPr>
          <p:nvPr>
            <p:ph type="sldNum" sz="quarter" idx="12"/>
          </p:nvPr>
        </p:nvSpPr>
        <p:spPr>
          <a:noFill/>
        </p:spPr>
        <p:txBody>
          <a:bodyPr/>
          <a:lstStyle/>
          <a:p>
            <a:fld id="{EDA261E5-6DA0-443E-A6EE-AA152397CCDA}" type="slidenum">
              <a:rPr lang="en-US" smtClean="0"/>
              <a:pPr/>
              <a:t>65</a:t>
            </a:fld>
            <a:endParaRPr lang="en-US" smtClean="0"/>
          </a:p>
        </p:txBody>
      </p:sp>
      <p:pic>
        <p:nvPicPr>
          <p:cNvPr id="78854" name="jeop1396.wav">
            <a:hlinkClick r:id="" action="ppaction://media"/>
          </p:cNvPr>
          <p:cNvPicPr>
            <a:picLocks noRot="1" noChangeAspect="1" noChangeArrowheads="1"/>
          </p:cNvPicPr>
          <p:nvPr>
            <a:wavAudioFile r:embed="rId1" name="jeopardy-full.wav"/>
          </p:nvPr>
        </p:nvPicPr>
        <p:blipFill>
          <a:blip r:embed="rId4"/>
          <a:srcRect/>
          <a:stretch>
            <a:fillRect/>
          </a:stretch>
        </p:blipFill>
        <p:spPr bwMode="auto">
          <a:xfrm>
            <a:off x="381000" y="6400800"/>
            <a:ext cx="76200" cy="76200"/>
          </a:xfrm>
          <a:prstGeom prst="rect">
            <a:avLst/>
          </a:prstGeom>
          <a:noFill/>
          <a:ln w="9525">
            <a:noFill/>
            <a:miter lim="800000"/>
            <a:headEnd/>
            <a:tailEnd/>
          </a:ln>
        </p:spPr>
      </p:pic>
      <p:sp>
        <p:nvSpPr>
          <p:cNvPr id="67588" name="Rectangle 12"/>
          <p:cNvSpPr>
            <a:spLocks noChangeArrowheads="1"/>
          </p:cNvSpPr>
          <p:nvPr/>
        </p:nvSpPr>
        <p:spPr bwMode="auto">
          <a:xfrm>
            <a:off x="685800" y="2120900"/>
            <a:ext cx="7696200" cy="2309813"/>
          </a:xfrm>
          <a:prstGeom prst="rect">
            <a:avLst/>
          </a:prstGeom>
          <a:noFill/>
          <a:ln w="9525">
            <a:noFill/>
            <a:miter lim="800000"/>
            <a:headEnd/>
            <a:tailEnd/>
          </a:ln>
        </p:spPr>
        <p:txBody>
          <a:bodyPr anchor="ctr">
            <a:spAutoFit/>
          </a:bodyPr>
          <a:lstStyle/>
          <a:p>
            <a:pPr algn="ctr"/>
            <a:r>
              <a:rPr lang="en-US" sz="4800" b="1">
                <a:solidFill>
                  <a:srgbClr val="FFCC00"/>
                </a:solidFill>
              </a:rPr>
              <a:t>Name the one way to fully protect yourself from an STD or Pregnancy.</a:t>
            </a:r>
            <a:endParaRPr lang="en-US" sz="48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4320" fill="hold"/>
                                        <p:tgtEl>
                                          <p:spTgt spid="7885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8854"/>
                </p:tgtEl>
              </p:cMediaNode>
            </p:audio>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p:spPr>
        <p:txBody>
          <a:bodyPr/>
          <a:lstStyle/>
          <a:p>
            <a:fld id="{8A2BD56B-BCFE-4621-88E0-2D4FA6B4098F}" type="slidenum">
              <a:rPr lang="en-US" smtClean="0"/>
              <a:pPr/>
              <a:t>66</a:t>
            </a:fld>
            <a:endParaRPr lang="en-US" smtClean="0"/>
          </a:p>
        </p:txBody>
      </p:sp>
      <p:sp>
        <p:nvSpPr>
          <p:cNvPr id="68611" name="Content Placeholder 1"/>
          <p:cNvSpPr>
            <a:spLocks noGrp="1"/>
          </p:cNvSpPr>
          <p:nvPr>
            <p:ph idx="1"/>
          </p:nvPr>
        </p:nvSpPr>
        <p:spPr/>
        <p:txBody>
          <a:bodyPr/>
          <a:lstStyle/>
          <a:p>
            <a:pPr marL="0" indent="0" algn="ctr">
              <a:buFontTx/>
              <a:buNone/>
            </a:pPr>
            <a:r>
              <a:rPr lang="en-US" sz="4400" smtClean="0">
                <a:solidFill>
                  <a:srgbClr val="FFCC00"/>
                </a:solidFill>
              </a:rPr>
              <a:t>Abstinence!!!</a:t>
            </a:r>
          </a:p>
          <a:p>
            <a:pPr marL="0" indent="0">
              <a:buFontTx/>
              <a:buNone/>
            </a:pPr>
            <a:endParaRPr lang="en-US" smtClean="0"/>
          </a:p>
          <a:p>
            <a:pPr marL="0" indent="0" algn="ctr">
              <a:buFontTx/>
              <a:buNone/>
            </a:pPr>
            <a:r>
              <a:rPr lang="en-US" sz="4400" smtClean="0">
                <a:solidFill>
                  <a:srgbClr val="FFCC00"/>
                </a:solidFill>
              </a:rPr>
              <a:t>Thanks for Playing!!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p>
            <a:fld id="{52194A1A-0BF4-429D-A958-7F8330F42F18}" type="slidenum">
              <a:rPr lang="en-US" smtClean="0"/>
              <a:pPr/>
              <a:t>7</a:t>
            </a:fld>
            <a:endParaRPr lang="en-US" smtClean="0"/>
          </a:p>
        </p:txBody>
      </p:sp>
      <p:sp>
        <p:nvSpPr>
          <p:cNvPr id="8195" name="WordArt 2"/>
          <p:cNvSpPr>
            <a:spLocks noChangeArrowheads="1" noChangeShapeType="1" noTextEdit="1"/>
          </p:cNvSpPr>
          <p:nvPr/>
        </p:nvSpPr>
        <p:spPr bwMode="auto">
          <a:xfrm>
            <a:off x="228600" y="304800"/>
            <a:ext cx="1143000" cy="5334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chemeClr val="bg1"/>
                </a:solidFill>
                <a:latin typeface="Times New Roman"/>
                <a:cs typeface="Times New Roman"/>
              </a:rPr>
              <a:t>STD Overview</a:t>
            </a:r>
          </a:p>
        </p:txBody>
      </p:sp>
      <p:sp>
        <p:nvSpPr>
          <p:cNvPr id="8196" name="WordArt 3"/>
          <p:cNvSpPr>
            <a:spLocks noChangeArrowheads="1" noChangeShapeType="1" noTextEdit="1"/>
          </p:cNvSpPr>
          <p:nvPr/>
        </p:nvSpPr>
        <p:spPr bwMode="auto">
          <a:xfrm>
            <a:off x="1752600" y="304800"/>
            <a:ext cx="1143000" cy="6096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FFFF"/>
                </a:solidFill>
                <a:latin typeface="Times New Roman"/>
                <a:cs typeface="Times New Roman"/>
              </a:rPr>
              <a:t>Chlamydia</a:t>
            </a:r>
          </a:p>
        </p:txBody>
      </p:sp>
      <p:sp>
        <p:nvSpPr>
          <p:cNvPr id="8197" name="WordArt 4"/>
          <p:cNvSpPr>
            <a:spLocks noChangeArrowheads="1" noChangeShapeType="1" noTextEdit="1"/>
          </p:cNvSpPr>
          <p:nvPr/>
        </p:nvSpPr>
        <p:spPr bwMode="auto">
          <a:xfrm>
            <a:off x="3276600" y="304800"/>
            <a:ext cx="1143000" cy="6096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FFFF"/>
                </a:solidFill>
                <a:latin typeface="Times New Roman"/>
                <a:cs typeface="Times New Roman"/>
              </a:rPr>
              <a:t>Gonorrhea</a:t>
            </a:r>
          </a:p>
        </p:txBody>
      </p:sp>
      <p:sp>
        <p:nvSpPr>
          <p:cNvPr id="8198" name="WordArt 5"/>
          <p:cNvSpPr>
            <a:spLocks noChangeArrowheads="1" noChangeShapeType="1" noTextEdit="1"/>
          </p:cNvSpPr>
          <p:nvPr/>
        </p:nvSpPr>
        <p:spPr bwMode="auto">
          <a:xfrm>
            <a:off x="4724400" y="304800"/>
            <a:ext cx="1143000" cy="6096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FFFF"/>
                </a:solidFill>
                <a:latin typeface="Times New Roman"/>
                <a:cs typeface="Times New Roman"/>
              </a:rPr>
              <a:t>HPV</a:t>
            </a:r>
          </a:p>
        </p:txBody>
      </p:sp>
      <p:sp>
        <p:nvSpPr>
          <p:cNvPr id="8199" name="WordArt 6"/>
          <p:cNvSpPr>
            <a:spLocks noChangeArrowheads="1" noChangeShapeType="1" noTextEdit="1"/>
          </p:cNvSpPr>
          <p:nvPr/>
        </p:nvSpPr>
        <p:spPr bwMode="auto">
          <a:xfrm>
            <a:off x="6248400" y="304800"/>
            <a:ext cx="1143000" cy="6096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FFFF"/>
                </a:solidFill>
                <a:latin typeface="Times New Roman"/>
                <a:cs typeface="Times New Roman"/>
              </a:rPr>
              <a:t>Herpes</a:t>
            </a:r>
          </a:p>
        </p:txBody>
      </p:sp>
      <p:sp>
        <p:nvSpPr>
          <p:cNvPr id="8200" name="WordArt 7"/>
          <p:cNvSpPr>
            <a:spLocks noChangeArrowheads="1" noChangeShapeType="1" noTextEdit="1"/>
          </p:cNvSpPr>
          <p:nvPr/>
        </p:nvSpPr>
        <p:spPr bwMode="auto">
          <a:xfrm>
            <a:off x="7848600" y="304800"/>
            <a:ext cx="1143000" cy="6096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FFFF"/>
                </a:solidFill>
                <a:latin typeface="Times New Roman"/>
                <a:cs typeface="Times New Roman"/>
              </a:rPr>
              <a:t>Teenage Stats</a:t>
            </a:r>
          </a:p>
        </p:txBody>
      </p:sp>
      <p:sp>
        <p:nvSpPr>
          <p:cNvPr id="8201" name="Text Box 42"/>
          <p:cNvSpPr txBox="1">
            <a:spLocks noChangeArrowheads="1"/>
          </p:cNvSpPr>
          <p:nvPr/>
        </p:nvSpPr>
        <p:spPr bwMode="auto">
          <a:xfrm>
            <a:off x="161925" y="1295400"/>
            <a:ext cx="1200150" cy="701675"/>
          </a:xfrm>
          <a:prstGeom prst="rect">
            <a:avLst/>
          </a:prstGeom>
          <a:noFill/>
          <a:ln w="9525">
            <a:noFill/>
            <a:miter lim="800000"/>
            <a:headEnd/>
            <a:tailEnd/>
          </a:ln>
        </p:spPr>
        <p:txBody>
          <a:bodyPr wrap="none">
            <a:spAutoFit/>
          </a:bodyPr>
          <a:lstStyle/>
          <a:p>
            <a:pPr algn="ctr"/>
            <a:r>
              <a:rPr lang="en-US" sz="4000" b="1">
                <a:solidFill>
                  <a:srgbClr val="FFFF66"/>
                </a:solidFill>
                <a:hlinkClick r:id="rId5" action="ppaction://hlinksldjump"/>
              </a:rPr>
              <a:t>$100</a:t>
            </a:r>
            <a:endParaRPr lang="en-US" sz="4000" b="1">
              <a:solidFill>
                <a:srgbClr val="FFFF66"/>
              </a:solidFill>
            </a:endParaRPr>
          </a:p>
        </p:txBody>
      </p:sp>
      <p:sp>
        <p:nvSpPr>
          <p:cNvPr id="8202" name="Text Box 43"/>
          <p:cNvSpPr txBox="1">
            <a:spLocks noChangeArrowheads="1"/>
          </p:cNvSpPr>
          <p:nvPr/>
        </p:nvSpPr>
        <p:spPr bwMode="auto">
          <a:xfrm>
            <a:off x="161925" y="2438400"/>
            <a:ext cx="1200150" cy="701675"/>
          </a:xfrm>
          <a:prstGeom prst="rect">
            <a:avLst/>
          </a:prstGeom>
          <a:noFill/>
          <a:ln w="9525">
            <a:noFill/>
            <a:miter lim="800000"/>
            <a:headEnd/>
            <a:tailEnd/>
          </a:ln>
        </p:spPr>
        <p:txBody>
          <a:bodyPr wrap="none">
            <a:spAutoFit/>
          </a:bodyPr>
          <a:lstStyle/>
          <a:p>
            <a:pPr algn="ctr"/>
            <a:r>
              <a:rPr lang="en-US" sz="4000" b="1">
                <a:hlinkClick r:id="rId6" action="ppaction://hlinksldjump"/>
              </a:rPr>
              <a:t>$200</a:t>
            </a:r>
            <a:endParaRPr lang="en-US" sz="4000" b="1"/>
          </a:p>
        </p:txBody>
      </p:sp>
      <p:sp>
        <p:nvSpPr>
          <p:cNvPr id="8203" name="Text Box 44"/>
          <p:cNvSpPr txBox="1">
            <a:spLocks noChangeArrowheads="1"/>
          </p:cNvSpPr>
          <p:nvPr/>
        </p:nvSpPr>
        <p:spPr bwMode="auto">
          <a:xfrm>
            <a:off x="161925" y="3581400"/>
            <a:ext cx="1200150" cy="701675"/>
          </a:xfrm>
          <a:prstGeom prst="rect">
            <a:avLst/>
          </a:prstGeom>
          <a:noFill/>
          <a:ln w="9525">
            <a:noFill/>
            <a:miter lim="800000"/>
            <a:headEnd/>
            <a:tailEnd/>
          </a:ln>
        </p:spPr>
        <p:txBody>
          <a:bodyPr wrap="none">
            <a:spAutoFit/>
          </a:bodyPr>
          <a:lstStyle/>
          <a:p>
            <a:pPr algn="ctr"/>
            <a:r>
              <a:rPr lang="en-US" sz="4000" b="1">
                <a:hlinkClick r:id="rId7" action="ppaction://hlinksldjump"/>
              </a:rPr>
              <a:t>$300</a:t>
            </a:r>
            <a:endParaRPr lang="en-US" sz="4000" b="1"/>
          </a:p>
        </p:txBody>
      </p:sp>
      <p:sp>
        <p:nvSpPr>
          <p:cNvPr id="8204" name="Text Box 45"/>
          <p:cNvSpPr txBox="1">
            <a:spLocks noChangeArrowheads="1"/>
          </p:cNvSpPr>
          <p:nvPr/>
        </p:nvSpPr>
        <p:spPr bwMode="auto">
          <a:xfrm>
            <a:off x="161925" y="4724400"/>
            <a:ext cx="1200150" cy="701675"/>
          </a:xfrm>
          <a:prstGeom prst="rect">
            <a:avLst/>
          </a:prstGeom>
          <a:noFill/>
          <a:ln w="9525">
            <a:noFill/>
            <a:miter lim="800000"/>
            <a:headEnd/>
            <a:tailEnd/>
          </a:ln>
        </p:spPr>
        <p:txBody>
          <a:bodyPr wrap="none">
            <a:spAutoFit/>
          </a:bodyPr>
          <a:lstStyle/>
          <a:p>
            <a:pPr algn="ctr"/>
            <a:r>
              <a:rPr lang="en-US" sz="4000" b="1">
                <a:hlinkClick r:id="rId8" action="ppaction://hlinksldjump"/>
              </a:rPr>
              <a:t>$400</a:t>
            </a:r>
            <a:endParaRPr lang="en-US" sz="4000" b="1"/>
          </a:p>
        </p:txBody>
      </p:sp>
      <p:sp>
        <p:nvSpPr>
          <p:cNvPr id="8205" name="Text Box 46"/>
          <p:cNvSpPr txBox="1">
            <a:spLocks noChangeArrowheads="1"/>
          </p:cNvSpPr>
          <p:nvPr/>
        </p:nvSpPr>
        <p:spPr bwMode="auto">
          <a:xfrm>
            <a:off x="161925" y="5867400"/>
            <a:ext cx="1200150" cy="701675"/>
          </a:xfrm>
          <a:prstGeom prst="rect">
            <a:avLst/>
          </a:prstGeom>
          <a:noFill/>
          <a:ln w="9525">
            <a:noFill/>
            <a:miter lim="800000"/>
            <a:headEnd/>
            <a:tailEnd/>
          </a:ln>
        </p:spPr>
        <p:txBody>
          <a:bodyPr wrap="none">
            <a:spAutoFit/>
          </a:bodyPr>
          <a:lstStyle/>
          <a:p>
            <a:pPr algn="ctr"/>
            <a:r>
              <a:rPr lang="en-US" sz="4000" b="1">
                <a:hlinkClick r:id="rId9" action="ppaction://hlinksldjump"/>
              </a:rPr>
              <a:t>$500</a:t>
            </a:r>
            <a:endParaRPr lang="en-US" sz="4000" b="1"/>
          </a:p>
        </p:txBody>
      </p:sp>
      <p:sp>
        <p:nvSpPr>
          <p:cNvPr id="8206" name="Text Box 49">
            <a:hlinkClick r:id="rId6" action="ppaction://hlinksldjump"/>
          </p:cNvPr>
          <p:cNvSpPr txBox="1">
            <a:spLocks noChangeArrowheads="1"/>
          </p:cNvSpPr>
          <p:nvPr/>
        </p:nvSpPr>
        <p:spPr bwMode="auto">
          <a:xfrm>
            <a:off x="1695450" y="2435225"/>
            <a:ext cx="1200150" cy="701675"/>
          </a:xfrm>
          <a:prstGeom prst="rect">
            <a:avLst/>
          </a:prstGeom>
          <a:noFill/>
          <a:ln w="9525">
            <a:noFill/>
            <a:miter lim="800000"/>
            <a:headEnd/>
            <a:tailEnd/>
          </a:ln>
        </p:spPr>
        <p:txBody>
          <a:bodyPr wrap="none">
            <a:spAutoFit/>
          </a:bodyPr>
          <a:lstStyle/>
          <a:p>
            <a:pPr algn="ctr"/>
            <a:r>
              <a:rPr lang="en-US" sz="4000" b="1">
                <a:hlinkClick r:id="rId10" action="ppaction://hlinksldjump"/>
              </a:rPr>
              <a:t>$200</a:t>
            </a:r>
            <a:endParaRPr lang="en-US" sz="4000" b="1"/>
          </a:p>
        </p:txBody>
      </p:sp>
      <p:sp>
        <p:nvSpPr>
          <p:cNvPr id="8207" name="Text Box 50">
            <a:hlinkClick r:id="rId11" action="ppaction://hlinksldjump"/>
          </p:cNvPr>
          <p:cNvSpPr txBox="1">
            <a:spLocks noChangeArrowheads="1"/>
          </p:cNvSpPr>
          <p:nvPr/>
        </p:nvSpPr>
        <p:spPr bwMode="auto">
          <a:xfrm>
            <a:off x="1685925" y="3578225"/>
            <a:ext cx="1200150" cy="701675"/>
          </a:xfrm>
          <a:prstGeom prst="rect">
            <a:avLst/>
          </a:prstGeom>
          <a:noFill/>
          <a:ln w="9525">
            <a:noFill/>
            <a:miter lim="800000"/>
            <a:headEnd/>
            <a:tailEnd/>
          </a:ln>
        </p:spPr>
        <p:txBody>
          <a:bodyPr wrap="none">
            <a:spAutoFit/>
          </a:bodyPr>
          <a:lstStyle/>
          <a:p>
            <a:pPr algn="ctr"/>
            <a:r>
              <a:rPr lang="en-US" sz="4000" b="1">
                <a:hlinkClick r:id="rId11" action="ppaction://hlinksldjump"/>
              </a:rPr>
              <a:t>$300</a:t>
            </a:r>
            <a:endParaRPr lang="en-US" sz="4000" b="1"/>
          </a:p>
        </p:txBody>
      </p:sp>
      <p:sp>
        <p:nvSpPr>
          <p:cNvPr id="8208" name="Text Box 51">
            <a:hlinkClick r:id="rId10" action="ppaction://hlinksldjump"/>
          </p:cNvPr>
          <p:cNvSpPr txBox="1">
            <a:spLocks noChangeArrowheads="1"/>
          </p:cNvSpPr>
          <p:nvPr/>
        </p:nvSpPr>
        <p:spPr bwMode="auto">
          <a:xfrm>
            <a:off x="1685925" y="4721225"/>
            <a:ext cx="1200150" cy="701675"/>
          </a:xfrm>
          <a:prstGeom prst="rect">
            <a:avLst/>
          </a:prstGeom>
          <a:noFill/>
          <a:ln w="9525">
            <a:noFill/>
            <a:miter lim="800000"/>
            <a:headEnd/>
            <a:tailEnd/>
          </a:ln>
        </p:spPr>
        <p:txBody>
          <a:bodyPr wrap="none">
            <a:spAutoFit/>
          </a:bodyPr>
          <a:lstStyle/>
          <a:p>
            <a:pPr algn="ctr"/>
            <a:r>
              <a:rPr lang="en-US" sz="4000" b="1">
                <a:hlinkClick r:id="rId12" action="ppaction://hlinksldjump"/>
              </a:rPr>
              <a:t>$400</a:t>
            </a:r>
            <a:endParaRPr lang="en-US" sz="4000" b="1"/>
          </a:p>
        </p:txBody>
      </p:sp>
      <p:sp>
        <p:nvSpPr>
          <p:cNvPr id="8209" name="Text Box 52">
            <a:hlinkClick r:id="rId10" action="ppaction://hlinksldjump"/>
          </p:cNvPr>
          <p:cNvSpPr txBox="1">
            <a:spLocks noChangeArrowheads="1"/>
          </p:cNvSpPr>
          <p:nvPr/>
        </p:nvSpPr>
        <p:spPr bwMode="auto">
          <a:xfrm>
            <a:off x="1685925" y="5864225"/>
            <a:ext cx="1200150" cy="701675"/>
          </a:xfrm>
          <a:prstGeom prst="rect">
            <a:avLst/>
          </a:prstGeom>
          <a:noFill/>
          <a:ln w="9525">
            <a:noFill/>
            <a:miter lim="800000"/>
            <a:headEnd/>
            <a:tailEnd/>
          </a:ln>
        </p:spPr>
        <p:txBody>
          <a:bodyPr wrap="none">
            <a:spAutoFit/>
          </a:bodyPr>
          <a:lstStyle/>
          <a:p>
            <a:pPr algn="ctr"/>
            <a:r>
              <a:rPr lang="en-US" sz="4000" b="1">
                <a:hlinkClick r:id="rId13" action="ppaction://hlinksldjump"/>
              </a:rPr>
              <a:t>$500</a:t>
            </a:r>
            <a:endParaRPr lang="en-US" sz="4000" b="1"/>
          </a:p>
        </p:txBody>
      </p:sp>
      <p:sp>
        <p:nvSpPr>
          <p:cNvPr id="8210" name="Text Box 53">
            <a:hlinkClick r:id="rId14" action="ppaction://hlinksldjump"/>
          </p:cNvPr>
          <p:cNvSpPr txBox="1">
            <a:spLocks noChangeArrowheads="1"/>
          </p:cNvSpPr>
          <p:nvPr/>
        </p:nvSpPr>
        <p:spPr bwMode="auto">
          <a:xfrm>
            <a:off x="3209925" y="1279525"/>
            <a:ext cx="1200150" cy="701675"/>
          </a:xfrm>
          <a:prstGeom prst="rect">
            <a:avLst/>
          </a:prstGeom>
          <a:noFill/>
          <a:ln w="9525">
            <a:noFill/>
            <a:miter lim="800000"/>
            <a:headEnd/>
            <a:tailEnd/>
          </a:ln>
        </p:spPr>
        <p:txBody>
          <a:bodyPr wrap="none">
            <a:spAutoFit/>
          </a:bodyPr>
          <a:lstStyle/>
          <a:p>
            <a:pPr algn="ctr"/>
            <a:r>
              <a:rPr lang="en-US" sz="4000" b="1">
                <a:hlinkClick r:id="rId15" action="ppaction://hlinksldjump"/>
              </a:rPr>
              <a:t>$100</a:t>
            </a:r>
            <a:endParaRPr lang="en-US" sz="4000" b="1"/>
          </a:p>
        </p:txBody>
      </p:sp>
      <p:sp>
        <p:nvSpPr>
          <p:cNvPr id="8211" name="Text Box 54">
            <a:hlinkClick r:id="rId16" action="ppaction://hlinksldjump"/>
          </p:cNvPr>
          <p:cNvSpPr txBox="1">
            <a:spLocks noChangeArrowheads="1"/>
          </p:cNvSpPr>
          <p:nvPr/>
        </p:nvSpPr>
        <p:spPr bwMode="auto">
          <a:xfrm>
            <a:off x="3209925" y="2438400"/>
            <a:ext cx="1200150" cy="701675"/>
          </a:xfrm>
          <a:prstGeom prst="rect">
            <a:avLst/>
          </a:prstGeom>
          <a:noFill/>
          <a:ln w="9525">
            <a:noFill/>
            <a:miter lim="800000"/>
            <a:headEnd/>
            <a:tailEnd/>
          </a:ln>
        </p:spPr>
        <p:txBody>
          <a:bodyPr wrap="none">
            <a:spAutoFit/>
          </a:bodyPr>
          <a:lstStyle/>
          <a:p>
            <a:pPr algn="ctr"/>
            <a:r>
              <a:rPr lang="en-US" sz="4000" b="1">
                <a:hlinkClick r:id="rId14" action="ppaction://hlinksldjump"/>
              </a:rPr>
              <a:t>$200</a:t>
            </a:r>
            <a:endParaRPr lang="en-US" sz="4000" b="1"/>
          </a:p>
        </p:txBody>
      </p:sp>
      <p:sp>
        <p:nvSpPr>
          <p:cNvPr id="8212" name="Text Box 55">
            <a:hlinkClick r:id="rId17" action="ppaction://hlinksldjump"/>
          </p:cNvPr>
          <p:cNvSpPr txBox="1">
            <a:spLocks noChangeArrowheads="1"/>
          </p:cNvSpPr>
          <p:nvPr/>
        </p:nvSpPr>
        <p:spPr bwMode="auto">
          <a:xfrm>
            <a:off x="3200400" y="3565525"/>
            <a:ext cx="1200150" cy="701675"/>
          </a:xfrm>
          <a:prstGeom prst="rect">
            <a:avLst/>
          </a:prstGeom>
          <a:noFill/>
          <a:ln w="9525">
            <a:noFill/>
            <a:miter lim="800000"/>
            <a:headEnd/>
            <a:tailEnd/>
          </a:ln>
        </p:spPr>
        <p:txBody>
          <a:bodyPr wrap="none">
            <a:spAutoFit/>
          </a:bodyPr>
          <a:lstStyle/>
          <a:p>
            <a:pPr algn="ctr"/>
            <a:r>
              <a:rPr lang="en-US" sz="4000" b="1">
                <a:hlinkClick r:id="rId16" action="ppaction://hlinksldjump"/>
              </a:rPr>
              <a:t>$300</a:t>
            </a:r>
            <a:endParaRPr lang="en-US" sz="4000" b="1"/>
          </a:p>
        </p:txBody>
      </p:sp>
      <p:sp>
        <p:nvSpPr>
          <p:cNvPr id="8213" name="Text Box 56">
            <a:hlinkClick r:id="rId18" action="ppaction://hlinksldjump"/>
          </p:cNvPr>
          <p:cNvSpPr txBox="1">
            <a:spLocks noChangeArrowheads="1"/>
          </p:cNvSpPr>
          <p:nvPr/>
        </p:nvSpPr>
        <p:spPr bwMode="auto">
          <a:xfrm>
            <a:off x="3209925" y="4721225"/>
            <a:ext cx="1200150" cy="701675"/>
          </a:xfrm>
          <a:prstGeom prst="rect">
            <a:avLst/>
          </a:prstGeom>
          <a:noFill/>
          <a:ln w="9525">
            <a:noFill/>
            <a:miter lim="800000"/>
            <a:headEnd/>
            <a:tailEnd/>
          </a:ln>
        </p:spPr>
        <p:txBody>
          <a:bodyPr wrap="none">
            <a:spAutoFit/>
          </a:bodyPr>
          <a:lstStyle/>
          <a:p>
            <a:pPr algn="ctr"/>
            <a:r>
              <a:rPr lang="en-US" sz="4000" b="1">
                <a:hlinkClick r:id="rId17" action="ppaction://hlinksldjump"/>
              </a:rPr>
              <a:t>$400</a:t>
            </a:r>
            <a:endParaRPr lang="en-US" sz="4000" b="1"/>
          </a:p>
        </p:txBody>
      </p:sp>
      <p:sp>
        <p:nvSpPr>
          <p:cNvPr id="8214" name="Text Box 57">
            <a:hlinkClick r:id="rId15" action="ppaction://hlinksldjump"/>
          </p:cNvPr>
          <p:cNvSpPr txBox="1">
            <a:spLocks noChangeArrowheads="1"/>
          </p:cNvSpPr>
          <p:nvPr/>
        </p:nvSpPr>
        <p:spPr bwMode="auto">
          <a:xfrm>
            <a:off x="3209925" y="5864225"/>
            <a:ext cx="1200150" cy="701675"/>
          </a:xfrm>
          <a:prstGeom prst="rect">
            <a:avLst/>
          </a:prstGeom>
          <a:noFill/>
          <a:ln w="9525">
            <a:noFill/>
            <a:miter lim="800000"/>
            <a:headEnd/>
            <a:tailEnd/>
          </a:ln>
        </p:spPr>
        <p:txBody>
          <a:bodyPr wrap="none">
            <a:spAutoFit/>
          </a:bodyPr>
          <a:lstStyle/>
          <a:p>
            <a:pPr algn="ctr"/>
            <a:r>
              <a:rPr lang="en-US" sz="4000" b="1">
                <a:hlinkClick r:id="rId18" action="ppaction://hlinksldjump"/>
              </a:rPr>
              <a:t>$500</a:t>
            </a:r>
            <a:endParaRPr lang="en-US" sz="4000" b="1"/>
          </a:p>
        </p:txBody>
      </p:sp>
      <p:sp>
        <p:nvSpPr>
          <p:cNvPr id="8215" name="Text Box 58">
            <a:hlinkClick r:id="rId19" action="ppaction://hlinksldjump"/>
          </p:cNvPr>
          <p:cNvSpPr txBox="1">
            <a:spLocks noChangeArrowheads="1"/>
          </p:cNvSpPr>
          <p:nvPr/>
        </p:nvSpPr>
        <p:spPr bwMode="auto">
          <a:xfrm>
            <a:off x="4724400" y="1292225"/>
            <a:ext cx="1200150" cy="701675"/>
          </a:xfrm>
          <a:prstGeom prst="rect">
            <a:avLst/>
          </a:prstGeom>
          <a:noFill/>
          <a:ln w="9525">
            <a:noFill/>
            <a:miter lim="800000"/>
            <a:headEnd/>
            <a:tailEnd/>
          </a:ln>
        </p:spPr>
        <p:txBody>
          <a:bodyPr wrap="none">
            <a:spAutoFit/>
          </a:bodyPr>
          <a:lstStyle/>
          <a:p>
            <a:pPr algn="ctr"/>
            <a:r>
              <a:rPr lang="en-US" sz="4000" b="1">
                <a:hlinkClick r:id="rId19" action="ppaction://hlinksldjump"/>
              </a:rPr>
              <a:t>$100</a:t>
            </a:r>
            <a:endParaRPr lang="en-US" sz="4000" b="1"/>
          </a:p>
        </p:txBody>
      </p:sp>
      <p:sp>
        <p:nvSpPr>
          <p:cNvPr id="8216" name="Text Box 59">
            <a:hlinkClick r:id="rId20" action="ppaction://hlinksldjump"/>
          </p:cNvPr>
          <p:cNvSpPr txBox="1">
            <a:spLocks noChangeArrowheads="1"/>
          </p:cNvSpPr>
          <p:nvPr/>
        </p:nvSpPr>
        <p:spPr bwMode="auto">
          <a:xfrm>
            <a:off x="4724400" y="2435225"/>
            <a:ext cx="1200150" cy="701675"/>
          </a:xfrm>
          <a:prstGeom prst="rect">
            <a:avLst/>
          </a:prstGeom>
          <a:noFill/>
          <a:ln w="9525">
            <a:noFill/>
            <a:miter lim="800000"/>
            <a:headEnd/>
            <a:tailEnd/>
          </a:ln>
        </p:spPr>
        <p:txBody>
          <a:bodyPr wrap="none">
            <a:spAutoFit/>
          </a:bodyPr>
          <a:lstStyle/>
          <a:p>
            <a:pPr algn="ctr"/>
            <a:r>
              <a:rPr lang="en-US" sz="4000" b="1">
                <a:hlinkClick r:id="rId20" action="ppaction://hlinksldjump"/>
              </a:rPr>
              <a:t>$200</a:t>
            </a:r>
            <a:endParaRPr lang="en-US" sz="4000" b="1"/>
          </a:p>
        </p:txBody>
      </p:sp>
      <p:sp>
        <p:nvSpPr>
          <p:cNvPr id="8217" name="Text Box 60">
            <a:hlinkClick r:id="rId21" action="ppaction://hlinksldjump"/>
          </p:cNvPr>
          <p:cNvSpPr txBox="1">
            <a:spLocks noChangeArrowheads="1"/>
          </p:cNvSpPr>
          <p:nvPr/>
        </p:nvSpPr>
        <p:spPr bwMode="auto">
          <a:xfrm>
            <a:off x="4733925" y="3578225"/>
            <a:ext cx="1200150" cy="701675"/>
          </a:xfrm>
          <a:prstGeom prst="rect">
            <a:avLst/>
          </a:prstGeom>
          <a:noFill/>
          <a:ln w="9525">
            <a:noFill/>
            <a:miter lim="800000"/>
            <a:headEnd/>
            <a:tailEnd/>
          </a:ln>
        </p:spPr>
        <p:txBody>
          <a:bodyPr wrap="none">
            <a:spAutoFit/>
          </a:bodyPr>
          <a:lstStyle/>
          <a:p>
            <a:pPr algn="ctr"/>
            <a:r>
              <a:rPr lang="en-US" sz="4000" b="1">
                <a:hlinkClick r:id="rId21" action="ppaction://hlinksldjump"/>
              </a:rPr>
              <a:t>$300</a:t>
            </a:r>
            <a:endParaRPr lang="en-US" sz="4000" b="1"/>
          </a:p>
        </p:txBody>
      </p:sp>
      <p:sp>
        <p:nvSpPr>
          <p:cNvPr id="8218" name="Text Box 61">
            <a:hlinkClick r:id="rId22" action="ppaction://hlinksldjump"/>
          </p:cNvPr>
          <p:cNvSpPr txBox="1">
            <a:spLocks noChangeArrowheads="1"/>
          </p:cNvSpPr>
          <p:nvPr/>
        </p:nvSpPr>
        <p:spPr bwMode="auto">
          <a:xfrm>
            <a:off x="4733925" y="4721225"/>
            <a:ext cx="1200150" cy="701675"/>
          </a:xfrm>
          <a:prstGeom prst="rect">
            <a:avLst/>
          </a:prstGeom>
          <a:noFill/>
          <a:ln w="9525">
            <a:noFill/>
            <a:miter lim="800000"/>
            <a:headEnd/>
            <a:tailEnd/>
          </a:ln>
        </p:spPr>
        <p:txBody>
          <a:bodyPr wrap="none">
            <a:spAutoFit/>
          </a:bodyPr>
          <a:lstStyle/>
          <a:p>
            <a:pPr algn="ctr"/>
            <a:r>
              <a:rPr lang="en-US" sz="4000" b="1">
                <a:hlinkClick r:id="rId22" action="ppaction://hlinksldjump"/>
              </a:rPr>
              <a:t>$400</a:t>
            </a:r>
            <a:endParaRPr lang="en-US" sz="4000" b="1"/>
          </a:p>
        </p:txBody>
      </p:sp>
      <p:sp>
        <p:nvSpPr>
          <p:cNvPr id="8219" name="Text Box 62">
            <a:hlinkClick r:id="rId23" action="ppaction://hlinksldjump"/>
          </p:cNvPr>
          <p:cNvSpPr txBox="1">
            <a:spLocks noChangeArrowheads="1"/>
          </p:cNvSpPr>
          <p:nvPr/>
        </p:nvSpPr>
        <p:spPr bwMode="auto">
          <a:xfrm>
            <a:off x="4733925" y="5864225"/>
            <a:ext cx="1200150" cy="701675"/>
          </a:xfrm>
          <a:prstGeom prst="rect">
            <a:avLst/>
          </a:prstGeom>
          <a:noFill/>
          <a:ln w="9525">
            <a:noFill/>
            <a:miter lim="800000"/>
            <a:headEnd/>
            <a:tailEnd/>
          </a:ln>
        </p:spPr>
        <p:txBody>
          <a:bodyPr wrap="none">
            <a:spAutoFit/>
          </a:bodyPr>
          <a:lstStyle/>
          <a:p>
            <a:pPr algn="ctr"/>
            <a:r>
              <a:rPr lang="en-US" sz="4000" b="1">
                <a:hlinkClick r:id="rId23" action="ppaction://hlinksldjump"/>
              </a:rPr>
              <a:t>$500</a:t>
            </a:r>
            <a:endParaRPr lang="en-US" sz="4000" b="1"/>
          </a:p>
        </p:txBody>
      </p:sp>
      <p:sp>
        <p:nvSpPr>
          <p:cNvPr id="8220" name="Text Box 63">
            <a:hlinkClick r:id="rId24" action="ppaction://hlinksldjump"/>
          </p:cNvPr>
          <p:cNvSpPr txBox="1">
            <a:spLocks noChangeArrowheads="1"/>
          </p:cNvSpPr>
          <p:nvPr/>
        </p:nvSpPr>
        <p:spPr bwMode="auto">
          <a:xfrm>
            <a:off x="6267450" y="1292225"/>
            <a:ext cx="1200150" cy="701675"/>
          </a:xfrm>
          <a:prstGeom prst="rect">
            <a:avLst/>
          </a:prstGeom>
          <a:noFill/>
          <a:ln w="9525">
            <a:noFill/>
            <a:miter lim="800000"/>
            <a:headEnd/>
            <a:tailEnd/>
          </a:ln>
        </p:spPr>
        <p:txBody>
          <a:bodyPr wrap="none">
            <a:spAutoFit/>
          </a:bodyPr>
          <a:lstStyle/>
          <a:p>
            <a:pPr algn="ctr"/>
            <a:r>
              <a:rPr lang="en-US" sz="4000" b="1">
                <a:hlinkClick r:id="rId24" action="ppaction://hlinksldjump"/>
              </a:rPr>
              <a:t>$100</a:t>
            </a:r>
            <a:endParaRPr lang="en-US" sz="4000" b="1"/>
          </a:p>
        </p:txBody>
      </p:sp>
      <p:sp>
        <p:nvSpPr>
          <p:cNvPr id="8221" name="Text Box 64">
            <a:hlinkClick r:id="rId25" action="ppaction://hlinksldjump"/>
          </p:cNvPr>
          <p:cNvSpPr txBox="1">
            <a:spLocks noChangeArrowheads="1"/>
          </p:cNvSpPr>
          <p:nvPr/>
        </p:nvSpPr>
        <p:spPr bwMode="auto">
          <a:xfrm>
            <a:off x="6257925" y="2435225"/>
            <a:ext cx="1200150" cy="701675"/>
          </a:xfrm>
          <a:prstGeom prst="rect">
            <a:avLst/>
          </a:prstGeom>
          <a:noFill/>
          <a:ln w="9525">
            <a:noFill/>
            <a:miter lim="800000"/>
            <a:headEnd/>
            <a:tailEnd/>
          </a:ln>
        </p:spPr>
        <p:txBody>
          <a:bodyPr wrap="none">
            <a:spAutoFit/>
          </a:bodyPr>
          <a:lstStyle/>
          <a:p>
            <a:pPr algn="ctr"/>
            <a:r>
              <a:rPr lang="en-US" sz="4000" b="1">
                <a:hlinkClick r:id="rId26" action="ppaction://hlinksldjump"/>
              </a:rPr>
              <a:t>$200</a:t>
            </a:r>
            <a:endParaRPr lang="en-US" sz="4000" b="1"/>
          </a:p>
        </p:txBody>
      </p:sp>
      <p:sp>
        <p:nvSpPr>
          <p:cNvPr id="8222" name="Text Box 65">
            <a:hlinkClick r:id="rId27" action="ppaction://hlinksldjump"/>
          </p:cNvPr>
          <p:cNvSpPr txBox="1">
            <a:spLocks noChangeArrowheads="1"/>
          </p:cNvSpPr>
          <p:nvPr/>
        </p:nvSpPr>
        <p:spPr bwMode="auto">
          <a:xfrm>
            <a:off x="6267450" y="3578225"/>
            <a:ext cx="1200150" cy="701675"/>
          </a:xfrm>
          <a:prstGeom prst="rect">
            <a:avLst/>
          </a:prstGeom>
          <a:noFill/>
          <a:ln w="9525">
            <a:noFill/>
            <a:miter lim="800000"/>
            <a:headEnd/>
            <a:tailEnd/>
          </a:ln>
        </p:spPr>
        <p:txBody>
          <a:bodyPr wrap="none">
            <a:spAutoFit/>
          </a:bodyPr>
          <a:lstStyle/>
          <a:p>
            <a:pPr algn="ctr"/>
            <a:r>
              <a:rPr lang="en-US" sz="4000" b="1">
                <a:hlinkClick r:id="rId25" action="ppaction://hlinksldjump"/>
              </a:rPr>
              <a:t>$300</a:t>
            </a:r>
            <a:endParaRPr lang="en-US" sz="4000" b="1"/>
          </a:p>
        </p:txBody>
      </p:sp>
      <p:sp>
        <p:nvSpPr>
          <p:cNvPr id="8223" name="Text Box 66">
            <a:hlinkClick r:id="rId28" action="ppaction://hlinksldjump"/>
          </p:cNvPr>
          <p:cNvSpPr txBox="1">
            <a:spLocks noChangeArrowheads="1"/>
          </p:cNvSpPr>
          <p:nvPr/>
        </p:nvSpPr>
        <p:spPr bwMode="auto">
          <a:xfrm>
            <a:off x="6267450" y="4721225"/>
            <a:ext cx="1200150" cy="701675"/>
          </a:xfrm>
          <a:prstGeom prst="rect">
            <a:avLst/>
          </a:prstGeom>
          <a:noFill/>
          <a:ln w="9525">
            <a:noFill/>
            <a:miter lim="800000"/>
            <a:headEnd/>
            <a:tailEnd/>
          </a:ln>
        </p:spPr>
        <p:txBody>
          <a:bodyPr wrap="none">
            <a:spAutoFit/>
          </a:bodyPr>
          <a:lstStyle/>
          <a:p>
            <a:pPr algn="ctr"/>
            <a:r>
              <a:rPr lang="en-US" sz="4000" b="1">
                <a:hlinkClick r:id="rId27" action="ppaction://hlinksldjump"/>
              </a:rPr>
              <a:t>$400</a:t>
            </a:r>
            <a:endParaRPr lang="en-US" sz="4000" b="1"/>
          </a:p>
        </p:txBody>
      </p:sp>
      <p:sp>
        <p:nvSpPr>
          <p:cNvPr id="8224" name="Text Box 67">
            <a:hlinkClick r:id="rId26" action="ppaction://hlinksldjump"/>
          </p:cNvPr>
          <p:cNvSpPr txBox="1">
            <a:spLocks noChangeArrowheads="1"/>
          </p:cNvSpPr>
          <p:nvPr/>
        </p:nvSpPr>
        <p:spPr bwMode="auto">
          <a:xfrm>
            <a:off x="6267450" y="5864225"/>
            <a:ext cx="1200150" cy="701675"/>
          </a:xfrm>
          <a:prstGeom prst="rect">
            <a:avLst/>
          </a:prstGeom>
          <a:noFill/>
          <a:ln w="9525">
            <a:noFill/>
            <a:miter lim="800000"/>
            <a:headEnd/>
            <a:tailEnd/>
          </a:ln>
        </p:spPr>
        <p:txBody>
          <a:bodyPr wrap="none">
            <a:spAutoFit/>
          </a:bodyPr>
          <a:lstStyle/>
          <a:p>
            <a:pPr algn="ctr"/>
            <a:r>
              <a:rPr lang="en-US" sz="4000" b="1">
                <a:hlinkClick r:id="rId28" action="ppaction://hlinksldjump"/>
              </a:rPr>
              <a:t>$500</a:t>
            </a:r>
            <a:endParaRPr lang="en-US" sz="4000" b="1"/>
          </a:p>
        </p:txBody>
      </p:sp>
      <p:sp>
        <p:nvSpPr>
          <p:cNvPr id="8225" name="Text Box 69">
            <a:hlinkClick r:id="rId29" action="ppaction://hlinksldjump"/>
          </p:cNvPr>
          <p:cNvSpPr txBox="1">
            <a:spLocks noChangeArrowheads="1"/>
          </p:cNvSpPr>
          <p:nvPr/>
        </p:nvSpPr>
        <p:spPr bwMode="auto">
          <a:xfrm>
            <a:off x="7791450" y="1292225"/>
            <a:ext cx="1200150" cy="701675"/>
          </a:xfrm>
          <a:prstGeom prst="rect">
            <a:avLst/>
          </a:prstGeom>
          <a:noFill/>
          <a:ln w="9525">
            <a:noFill/>
            <a:miter lim="800000"/>
            <a:headEnd/>
            <a:tailEnd/>
          </a:ln>
        </p:spPr>
        <p:txBody>
          <a:bodyPr wrap="none">
            <a:spAutoFit/>
          </a:bodyPr>
          <a:lstStyle/>
          <a:p>
            <a:pPr algn="ctr"/>
            <a:r>
              <a:rPr lang="en-US" sz="4000" b="1">
                <a:hlinkClick r:id="rId30" action="ppaction://hlinksldjump"/>
              </a:rPr>
              <a:t>$100</a:t>
            </a:r>
            <a:endParaRPr lang="en-US" sz="4000" b="1"/>
          </a:p>
        </p:txBody>
      </p:sp>
      <p:sp>
        <p:nvSpPr>
          <p:cNvPr id="8226" name="Text Box 70">
            <a:hlinkClick r:id="rId31" action="ppaction://hlinksldjump"/>
          </p:cNvPr>
          <p:cNvSpPr txBox="1">
            <a:spLocks noChangeArrowheads="1"/>
          </p:cNvSpPr>
          <p:nvPr/>
        </p:nvSpPr>
        <p:spPr bwMode="auto">
          <a:xfrm>
            <a:off x="7791450" y="2435225"/>
            <a:ext cx="1200150" cy="701675"/>
          </a:xfrm>
          <a:prstGeom prst="rect">
            <a:avLst/>
          </a:prstGeom>
          <a:noFill/>
          <a:ln w="9525">
            <a:noFill/>
            <a:miter lim="800000"/>
            <a:headEnd/>
            <a:tailEnd/>
          </a:ln>
        </p:spPr>
        <p:txBody>
          <a:bodyPr wrap="none">
            <a:spAutoFit/>
          </a:bodyPr>
          <a:lstStyle/>
          <a:p>
            <a:pPr algn="ctr"/>
            <a:r>
              <a:rPr lang="en-US" sz="4000" b="1">
                <a:hlinkClick r:id="rId32" action="ppaction://hlinksldjump"/>
              </a:rPr>
              <a:t>$200</a:t>
            </a:r>
            <a:endParaRPr lang="en-US" sz="4000" b="1"/>
          </a:p>
        </p:txBody>
      </p:sp>
      <p:sp>
        <p:nvSpPr>
          <p:cNvPr id="8227" name="Text Box 71">
            <a:hlinkClick r:id="rId32" action="ppaction://hlinksldjump"/>
          </p:cNvPr>
          <p:cNvSpPr txBox="1">
            <a:spLocks noChangeArrowheads="1"/>
          </p:cNvSpPr>
          <p:nvPr/>
        </p:nvSpPr>
        <p:spPr bwMode="auto">
          <a:xfrm>
            <a:off x="7781925" y="3578225"/>
            <a:ext cx="1200150" cy="701675"/>
          </a:xfrm>
          <a:prstGeom prst="rect">
            <a:avLst/>
          </a:prstGeom>
          <a:noFill/>
          <a:ln w="9525">
            <a:noFill/>
            <a:miter lim="800000"/>
            <a:headEnd/>
            <a:tailEnd/>
          </a:ln>
        </p:spPr>
        <p:txBody>
          <a:bodyPr wrap="none">
            <a:spAutoFit/>
          </a:bodyPr>
          <a:lstStyle/>
          <a:p>
            <a:pPr algn="ctr"/>
            <a:r>
              <a:rPr lang="en-US" sz="4000" b="1">
                <a:hlinkClick r:id="rId29" action="ppaction://hlinksldjump"/>
              </a:rPr>
              <a:t>$300</a:t>
            </a:r>
            <a:endParaRPr lang="en-US" sz="4000" b="1"/>
          </a:p>
        </p:txBody>
      </p:sp>
      <p:sp>
        <p:nvSpPr>
          <p:cNvPr id="8228" name="Text Box 72">
            <a:hlinkClick r:id="rId33" action="ppaction://hlinksldjump"/>
          </p:cNvPr>
          <p:cNvSpPr txBox="1">
            <a:spLocks noChangeArrowheads="1"/>
          </p:cNvSpPr>
          <p:nvPr/>
        </p:nvSpPr>
        <p:spPr bwMode="auto">
          <a:xfrm>
            <a:off x="7791450" y="4721225"/>
            <a:ext cx="1200150" cy="701675"/>
          </a:xfrm>
          <a:prstGeom prst="rect">
            <a:avLst/>
          </a:prstGeom>
          <a:noFill/>
          <a:ln w="9525">
            <a:noFill/>
            <a:miter lim="800000"/>
            <a:headEnd/>
            <a:tailEnd/>
          </a:ln>
        </p:spPr>
        <p:txBody>
          <a:bodyPr wrap="none">
            <a:spAutoFit/>
          </a:bodyPr>
          <a:lstStyle/>
          <a:p>
            <a:pPr algn="ctr"/>
            <a:r>
              <a:rPr lang="en-US" sz="4000" b="1">
                <a:hlinkClick r:id="rId34" action="ppaction://hlinksldjump"/>
              </a:rPr>
              <a:t>$400</a:t>
            </a:r>
            <a:endParaRPr lang="en-US" sz="4000" b="1"/>
          </a:p>
        </p:txBody>
      </p:sp>
      <p:sp>
        <p:nvSpPr>
          <p:cNvPr id="8229" name="Text Box 73">
            <a:hlinkClick r:id="" action="ppaction://noaction"/>
          </p:cNvPr>
          <p:cNvSpPr txBox="1">
            <a:spLocks noChangeArrowheads="1"/>
          </p:cNvSpPr>
          <p:nvPr/>
        </p:nvSpPr>
        <p:spPr bwMode="auto">
          <a:xfrm>
            <a:off x="7791450" y="5864225"/>
            <a:ext cx="1200150" cy="701675"/>
          </a:xfrm>
          <a:prstGeom prst="rect">
            <a:avLst/>
          </a:prstGeom>
          <a:noFill/>
          <a:ln w="9525">
            <a:noFill/>
            <a:miter lim="800000"/>
            <a:headEnd/>
            <a:tailEnd/>
          </a:ln>
        </p:spPr>
        <p:txBody>
          <a:bodyPr wrap="none">
            <a:spAutoFit/>
          </a:bodyPr>
          <a:lstStyle/>
          <a:p>
            <a:pPr algn="ctr"/>
            <a:r>
              <a:rPr lang="en-US" sz="4000" b="1">
                <a:hlinkClick r:id="rId33" action="ppaction://hlinksldjump"/>
              </a:rPr>
              <a:t>$500</a:t>
            </a:r>
            <a:endParaRPr lang="en-US" sz="4000" b="1"/>
          </a:p>
        </p:txBody>
      </p:sp>
      <p:sp>
        <p:nvSpPr>
          <p:cNvPr id="9290" name="AutoShape 74">
            <a:hlinkClick r:id="rId35" action="ppaction://hlinksldjump"/>
          </p:cNvPr>
          <p:cNvSpPr>
            <a:spLocks noChangeArrowheads="1"/>
          </p:cNvSpPr>
          <p:nvPr/>
        </p:nvSpPr>
        <p:spPr bwMode="auto">
          <a:xfrm>
            <a:off x="8839200" y="6553200"/>
            <a:ext cx="228600" cy="152400"/>
          </a:xfrm>
          <a:prstGeom prst="star5">
            <a:avLst/>
          </a:prstGeom>
          <a:solidFill>
            <a:schemeClr val="hlink"/>
          </a:solidFill>
          <a:ln w="9525">
            <a:solidFill>
              <a:schemeClr val="tx1"/>
            </a:solidFill>
            <a:miter lim="800000"/>
            <a:headEnd/>
            <a:tailEnd/>
          </a:ln>
          <a:effectLst/>
        </p:spPr>
        <p:txBody>
          <a:bodyPr wrap="none" anchor="ctr"/>
          <a:lstStyle/>
          <a:p>
            <a:pPr>
              <a:defRPr/>
            </a:pPr>
            <a:endParaRPr lang="en-US"/>
          </a:p>
        </p:txBody>
      </p:sp>
      <p:sp>
        <p:nvSpPr>
          <p:cNvPr id="8231" name="Text Box 75">
            <a:hlinkClick r:id="rId14" action="ppaction://hlinksldjump"/>
          </p:cNvPr>
          <p:cNvSpPr txBox="1">
            <a:spLocks noChangeArrowheads="1"/>
          </p:cNvSpPr>
          <p:nvPr/>
        </p:nvSpPr>
        <p:spPr bwMode="auto">
          <a:xfrm>
            <a:off x="1676400" y="1295400"/>
            <a:ext cx="1200150" cy="701675"/>
          </a:xfrm>
          <a:prstGeom prst="rect">
            <a:avLst/>
          </a:prstGeom>
          <a:noFill/>
          <a:ln w="9525">
            <a:noFill/>
            <a:miter lim="800000"/>
            <a:headEnd/>
            <a:tailEnd/>
          </a:ln>
        </p:spPr>
        <p:txBody>
          <a:bodyPr wrap="none">
            <a:spAutoFit/>
          </a:bodyPr>
          <a:lstStyle/>
          <a:p>
            <a:pPr algn="ctr"/>
            <a:r>
              <a:rPr lang="en-US" sz="4000" b="1">
                <a:hlinkClick r:id="rId36" action="ppaction://hlinksldjump"/>
              </a:rPr>
              <a:t>$100</a:t>
            </a:r>
            <a:endParaRPr lang="en-US" sz="4000" b="1"/>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p:spPr>
        <p:txBody>
          <a:bodyPr/>
          <a:lstStyle/>
          <a:p>
            <a:fld id="{DCE4A284-1757-46AB-84DF-05890F799E74}" type="slidenum">
              <a:rPr lang="en-US" smtClean="0"/>
              <a:pPr/>
              <a:t>8</a:t>
            </a:fld>
            <a:endParaRPr lang="en-US" smtClean="0"/>
          </a:p>
        </p:txBody>
      </p:sp>
      <p:sp>
        <p:nvSpPr>
          <p:cNvPr id="9219" name="Text Box 10"/>
          <p:cNvSpPr txBox="1">
            <a:spLocks noChangeArrowheads="1"/>
          </p:cNvSpPr>
          <p:nvPr/>
        </p:nvSpPr>
        <p:spPr bwMode="auto">
          <a:xfrm>
            <a:off x="762000" y="1219200"/>
            <a:ext cx="7315200" cy="2308225"/>
          </a:xfrm>
          <a:prstGeom prst="rect">
            <a:avLst/>
          </a:prstGeom>
          <a:noFill/>
          <a:ln w="9525">
            <a:noFill/>
            <a:miter lim="800000"/>
            <a:headEnd/>
            <a:tailEnd/>
          </a:ln>
        </p:spPr>
        <p:txBody>
          <a:bodyPr>
            <a:spAutoFit/>
          </a:bodyPr>
          <a:lstStyle/>
          <a:p>
            <a:pPr algn="ctr"/>
            <a:r>
              <a:rPr lang="en-US" sz="4800" b="1">
                <a:solidFill>
                  <a:schemeClr val="bg1"/>
                </a:solidFill>
              </a:rPr>
              <a:t>100</a:t>
            </a:r>
          </a:p>
          <a:p>
            <a:pPr algn="ctr"/>
            <a:r>
              <a:rPr lang="en-US" sz="4800" b="1">
                <a:solidFill>
                  <a:schemeClr val="bg1"/>
                </a:solidFill>
              </a:rPr>
              <a:t>What does “STD” stand for? </a:t>
            </a:r>
            <a:endParaRPr lang="en-US">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noFill/>
        </p:spPr>
        <p:txBody>
          <a:bodyPr/>
          <a:lstStyle/>
          <a:p>
            <a:fld id="{33027FC4-897C-4F32-ABF7-A0480084C8E7}" type="slidenum">
              <a:rPr lang="en-US" smtClean="0"/>
              <a:pPr/>
              <a:t>9</a:t>
            </a:fld>
            <a:endParaRPr lang="en-US" smtClean="0"/>
          </a:p>
        </p:txBody>
      </p:sp>
      <p:sp>
        <p:nvSpPr>
          <p:cNvPr id="10243" name="AutoShape 6">
            <a:hlinkClick r:id="rId3" action="ppaction://hlinksldjump" highlightClick="1"/>
          </p:cNvPr>
          <p:cNvSpPr>
            <a:spLocks noChangeArrowheads="1"/>
          </p:cNvSpPr>
          <p:nvPr/>
        </p:nvSpPr>
        <p:spPr bwMode="auto">
          <a:xfrm>
            <a:off x="838200" y="5410200"/>
            <a:ext cx="1143000" cy="838200"/>
          </a:xfrm>
          <a:prstGeom prst="actionButtonReturn">
            <a:avLst/>
          </a:prstGeom>
          <a:solidFill>
            <a:srgbClr val="0066FF"/>
          </a:solidFill>
          <a:ln w="9525">
            <a:noFill/>
            <a:miter lim="800000"/>
            <a:headEnd/>
            <a:tailEnd/>
          </a:ln>
        </p:spPr>
        <p:txBody>
          <a:bodyPr wrap="none" anchor="ctr"/>
          <a:lstStyle/>
          <a:p>
            <a:endParaRPr lang="en-US"/>
          </a:p>
        </p:txBody>
      </p:sp>
      <p:sp>
        <p:nvSpPr>
          <p:cNvPr id="10244" name="Rectangle 7"/>
          <p:cNvSpPr>
            <a:spLocks noChangeArrowheads="1"/>
          </p:cNvSpPr>
          <p:nvPr/>
        </p:nvSpPr>
        <p:spPr bwMode="auto">
          <a:xfrm>
            <a:off x="633413" y="3014663"/>
            <a:ext cx="7888287" cy="830262"/>
          </a:xfrm>
          <a:prstGeom prst="rect">
            <a:avLst/>
          </a:prstGeom>
          <a:noFill/>
          <a:ln w="9525">
            <a:noFill/>
            <a:miter lim="800000"/>
            <a:headEnd/>
            <a:tailEnd/>
          </a:ln>
        </p:spPr>
        <p:txBody>
          <a:bodyPr wrap="none" anchor="ctr">
            <a:spAutoFit/>
          </a:bodyPr>
          <a:lstStyle/>
          <a:p>
            <a:pPr algn="ctr"/>
            <a:r>
              <a:rPr lang="en-US" sz="4800" b="1">
                <a:solidFill>
                  <a:srgbClr val="FFCC00"/>
                </a:solidFill>
              </a:rPr>
              <a:t>Sexually Transmitted Disease</a:t>
            </a:r>
            <a:endParaRPr lang="en-US" sz="4800" b="1">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3366FF"/>
    </a:folHlink>
  </a:clrScheme>
</a:themeOverride>
</file>

<file path=docProps/app.xml><?xml version="1.0" encoding="utf-8"?>
<Properties xmlns="http://schemas.openxmlformats.org/officeDocument/2006/extended-properties" xmlns:vt="http://schemas.openxmlformats.org/officeDocument/2006/docPropsVTypes">
  <TotalTime>1412</TotalTime>
  <Words>1459</Words>
  <Application>Microsoft Office PowerPoint</Application>
  <PresentationFormat>On-screen Show (4:3)</PresentationFormat>
  <Paragraphs>336</Paragraphs>
  <Slides>66</Slides>
  <Notes>66</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66</vt:i4>
      </vt:variant>
    </vt:vector>
  </HeadingPairs>
  <TitlesOfParts>
    <vt:vector size="69" baseType="lpstr">
      <vt:lpstr>Times New Roman</vt:lpstr>
      <vt:lpstr>Arial</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vector>
  </TitlesOfParts>
  <Company>Jessamine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Matt Hamlyn</dc:creator>
  <dc:description>email mhamlyn@jessamine.k12.ky.us</dc:description>
  <cp:lastModifiedBy>susan whitley</cp:lastModifiedBy>
  <cp:revision>129</cp:revision>
  <dcterms:created xsi:type="dcterms:W3CDTF">1999-10-07T17:16:48Z</dcterms:created>
  <dcterms:modified xsi:type="dcterms:W3CDTF">2013-01-21T16:16:54Z</dcterms:modified>
</cp:coreProperties>
</file>