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4" r:id="rId3"/>
    <p:sldId id="293" r:id="rId4"/>
    <p:sldId id="294" r:id="rId5"/>
    <p:sldId id="296" r:id="rId6"/>
    <p:sldId id="297" r:id="rId7"/>
    <p:sldId id="303" r:id="rId8"/>
    <p:sldId id="304" r:id="rId9"/>
    <p:sldId id="307" r:id="rId10"/>
    <p:sldId id="276" r:id="rId11"/>
    <p:sldId id="283" r:id="rId12"/>
    <p:sldId id="279" r:id="rId13"/>
    <p:sldId id="281" r:id="rId14"/>
    <p:sldId id="280" r:id="rId15"/>
    <p:sldId id="295" r:id="rId16"/>
    <p:sldId id="284" r:id="rId17"/>
    <p:sldId id="282" r:id="rId18"/>
    <p:sldId id="277" r:id="rId19"/>
    <p:sldId id="285" r:id="rId20"/>
    <p:sldId id="290" r:id="rId21"/>
    <p:sldId id="291" r:id="rId22"/>
    <p:sldId id="305" r:id="rId23"/>
    <p:sldId id="286" r:id="rId24"/>
    <p:sldId id="289" r:id="rId25"/>
    <p:sldId id="292" r:id="rId26"/>
    <p:sldId id="288" r:id="rId27"/>
    <p:sldId id="287" r:id="rId28"/>
    <p:sldId id="298" r:id="rId29"/>
    <p:sldId id="299" r:id="rId30"/>
    <p:sldId id="300" r:id="rId31"/>
    <p:sldId id="301" r:id="rId32"/>
    <p:sldId id="306" r:id="rId33"/>
    <p:sldId id="302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B4C"/>
    <a:srgbClr val="3676C3"/>
    <a:srgbClr val="214376"/>
    <a:srgbClr val="5BA9E0"/>
    <a:srgbClr val="005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32"/>
    <p:restoredTop sz="94674"/>
  </p:normalViewPr>
  <p:slideViewPr>
    <p:cSldViewPr snapToGrid="0" snapToObjects="1">
      <p:cViewPr varScale="1">
        <p:scale>
          <a:sx n="114" d="100"/>
          <a:sy n="114" d="100"/>
        </p:scale>
        <p:origin x="5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Arnold" userId="4cd1d66a-3e0b-434f-b334-92e33f03cd7f" providerId="ADAL" clId="{63AF0BFE-86C7-48C3-838A-BF5DAC53261F}"/>
    <pc:docChg chg="modSld">
      <pc:chgData name="Amanda Arnold" userId="4cd1d66a-3e0b-434f-b334-92e33f03cd7f" providerId="ADAL" clId="{63AF0BFE-86C7-48C3-838A-BF5DAC53261F}" dt="2022-04-11T20:57:42.775" v="0" actId="20577"/>
      <pc:docMkLst>
        <pc:docMk/>
      </pc:docMkLst>
      <pc:sldChg chg="modSp mod">
        <pc:chgData name="Amanda Arnold" userId="4cd1d66a-3e0b-434f-b334-92e33f03cd7f" providerId="ADAL" clId="{63AF0BFE-86C7-48C3-838A-BF5DAC53261F}" dt="2022-04-11T20:57:42.775" v="0" actId="20577"/>
        <pc:sldMkLst>
          <pc:docMk/>
          <pc:sldMk cId="1858580889" sldId="256"/>
        </pc:sldMkLst>
        <pc:spChg chg="mod">
          <ac:chgData name="Amanda Arnold" userId="4cd1d66a-3e0b-434f-b334-92e33f03cd7f" providerId="ADAL" clId="{63AF0BFE-86C7-48C3-838A-BF5DAC53261F}" dt="2022-04-11T20:57:42.775" v="0" actId="20577"/>
          <ac:spMkLst>
            <pc:docMk/>
            <pc:sldMk cId="1858580889" sldId="256"/>
            <ac:spMk id="8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235F2D-B4B8-46EA-BE39-3F7F7C4D317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0BAF7CA-3FCF-4165-8B37-CFDC58D1AC6C}">
      <dgm:prSet phldrT="[Text]"/>
      <dgm:spPr/>
      <dgm:t>
        <a:bodyPr/>
        <a:lstStyle/>
        <a:p>
          <a:r>
            <a:rPr lang="en-US" dirty="0"/>
            <a:t>Create Record Set</a:t>
          </a:r>
        </a:p>
      </dgm:t>
    </dgm:pt>
    <dgm:pt modelId="{D23AD9B7-3B43-40A2-B178-EEE10C38E96C}" type="parTrans" cxnId="{1AC0FAA2-35A0-4070-B389-CD4821FC3D73}">
      <dgm:prSet/>
      <dgm:spPr/>
      <dgm:t>
        <a:bodyPr/>
        <a:lstStyle/>
        <a:p>
          <a:endParaRPr lang="en-US"/>
        </a:p>
      </dgm:t>
    </dgm:pt>
    <dgm:pt modelId="{6A79D329-E45A-4771-9703-AB58EF9E2B42}" type="sibTrans" cxnId="{1AC0FAA2-35A0-4070-B389-CD4821FC3D73}">
      <dgm:prSet/>
      <dgm:spPr/>
      <dgm:t>
        <a:bodyPr/>
        <a:lstStyle/>
        <a:p>
          <a:endParaRPr lang="en-US"/>
        </a:p>
      </dgm:t>
    </dgm:pt>
    <dgm:pt modelId="{DFDF6E0C-3618-4021-88F0-2AEDC8023FFD}">
      <dgm:prSet phldrT="[Text]"/>
      <dgm:spPr/>
      <dgm:t>
        <a:bodyPr/>
        <a:lstStyle/>
        <a:p>
          <a:r>
            <a:rPr lang="en-US" dirty="0"/>
            <a:t>Update and Maintain Record Set</a:t>
          </a:r>
        </a:p>
      </dgm:t>
    </dgm:pt>
    <dgm:pt modelId="{CE177896-44F0-4B81-9C93-E8AFB7B9A8BB}" type="parTrans" cxnId="{CE8C31B1-6EBB-46FF-90A0-68EE19B5EAA7}">
      <dgm:prSet/>
      <dgm:spPr/>
      <dgm:t>
        <a:bodyPr/>
        <a:lstStyle/>
        <a:p>
          <a:endParaRPr lang="en-US"/>
        </a:p>
      </dgm:t>
    </dgm:pt>
    <dgm:pt modelId="{1F12B83C-FCFF-4B4F-9A4A-671A18ECF3B5}" type="sibTrans" cxnId="{CE8C31B1-6EBB-46FF-90A0-68EE19B5EAA7}">
      <dgm:prSet/>
      <dgm:spPr/>
      <dgm:t>
        <a:bodyPr/>
        <a:lstStyle/>
        <a:p>
          <a:endParaRPr lang="en-US"/>
        </a:p>
      </dgm:t>
    </dgm:pt>
    <dgm:pt modelId="{CE0E018D-AFF7-4E2E-AA1C-197629139250}">
      <dgm:prSet phldrT="[Text]"/>
      <dgm:spPr/>
      <dgm:t>
        <a:bodyPr/>
        <a:lstStyle/>
        <a:p>
          <a:r>
            <a:rPr lang="en-US" dirty="0"/>
            <a:t>Request Destruction of Record Set</a:t>
          </a:r>
        </a:p>
      </dgm:t>
    </dgm:pt>
    <dgm:pt modelId="{46BE8D4D-3F9D-44B7-BB69-10D5D0720727}" type="parTrans" cxnId="{76B6D035-236C-46A0-B615-9E5CC8241DD2}">
      <dgm:prSet/>
      <dgm:spPr/>
      <dgm:t>
        <a:bodyPr/>
        <a:lstStyle/>
        <a:p>
          <a:endParaRPr lang="en-US"/>
        </a:p>
      </dgm:t>
    </dgm:pt>
    <dgm:pt modelId="{4D937F80-B265-4DD6-9630-6C716DED0AF5}" type="sibTrans" cxnId="{76B6D035-236C-46A0-B615-9E5CC8241DD2}">
      <dgm:prSet/>
      <dgm:spPr/>
      <dgm:t>
        <a:bodyPr/>
        <a:lstStyle/>
        <a:p>
          <a:endParaRPr lang="en-US"/>
        </a:p>
      </dgm:t>
    </dgm:pt>
    <dgm:pt modelId="{32760250-255B-42F2-B3E7-854A0BD1DA62}">
      <dgm:prSet phldrT="[Text]"/>
      <dgm:spPr/>
      <dgm:t>
        <a:bodyPr/>
        <a:lstStyle/>
        <a:p>
          <a:r>
            <a:rPr lang="en-US" dirty="0"/>
            <a:t>Destroy Record Set</a:t>
          </a:r>
        </a:p>
      </dgm:t>
    </dgm:pt>
    <dgm:pt modelId="{3B931E54-39AE-4262-9E6E-C93817B9C077}" type="parTrans" cxnId="{CD95A555-73CE-4A99-90E1-8CA76D66FBA1}">
      <dgm:prSet/>
      <dgm:spPr/>
      <dgm:t>
        <a:bodyPr/>
        <a:lstStyle/>
        <a:p>
          <a:endParaRPr lang="en-US"/>
        </a:p>
      </dgm:t>
    </dgm:pt>
    <dgm:pt modelId="{E23B9452-86C4-4A97-976F-7259830BA3A2}" type="sibTrans" cxnId="{CD95A555-73CE-4A99-90E1-8CA76D66FBA1}">
      <dgm:prSet/>
      <dgm:spPr/>
      <dgm:t>
        <a:bodyPr/>
        <a:lstStyle/>
        <a:p>
          <a:endParaRPr lang="en-US"/>
        </a:p>
      </dgm:t>
    </dgm:pt>
    <dgm:pt modelId="{A70D67C3-2045-45AF-A324-12C5ADD64C7F}">
      <dgm:prSet phldrT="[Text]"/>
      <dgm:spPr/>
      <dgm:t>
        <a:bodyPr/>
        <a:lstStyle/>
        <a:p>
          <a:r>
            <a:rPr lang="en-US" dirty="0"/>
            <a:t>Confirm Destruction of Record Set</a:t>
          </a:r>
        </a:p>
      </dgm:t>
    </dgm:pt>
    <dgm:pt modelId="{96DBD290-EB6E-4E8B-A240-ECAEA807F86B}" type="parTrans" cxnId="{F7CE9D81-8F6A-47EA-8F7A-B851205DA07D}">
      <dgm:prSet/>
      <dgm:spPr/>
      <dgm:t>
        <a:bodyPr/>
        <a:lstStyle/>
        <a:p>
          <a:endParaRPr lang="en-US"/>
        </a:p>
      </dgm:t>
    </dgm:pt>
    <dgm:pt modelId="{A6B793C0-F703-460A-A677-7694ED86CD34}" type="sibTrans" cxnId="{F7CE9D81-8F6A-47EA-8F7A-B851205DA07D}">
      <dgm:prSet/>
      <dgm:spPr/>
      <dgm:t>
        <a:bodyPr/>
        <a:lstStyle/>
        <a:p>
          <a:endParaRPr lang="en-US"/>
        </a:p>
      </dgm:t>
    </dgm:pt>
    <dgm:pt modelId="{0BB066FE-069D-4CAF-ABC2-F362604D476B}" type="pres">
      <dgm:prSet presAssocID="{29235F2D-B4B8-46EA-BE39-3F7F7C4D3175}" presName="Name0" presStyleCnt="0">
        <dgm:presLayoutVars>
          <dgm:dir/>
          <dgm:resizeHandles val="exact"/>
        </dgm:presLayoutVars>
      </dgm:prSet>
      <dgm:spPr/>
    </dgm:pt>
    <dgm:pt modelId="{94409535-6A77-445F-8944-33068338C914}" type="pres">
      <dgm:prSet presAssocID="{A0BAF7CA-3FCF-4165-8B37-CFDC58D1AC6C}" presName="node" presStyleLbl="node1" presStyleIdx="0" presStyleCnt="5">
        <dgm:presLayoutVars>
          <dgm:bulletEnabled val="1"/>
        </dgm:presLayoutVars>
      </dgm:prSet>
      <dgm:spPr/>
    </dgm:pt>
    <dgm:pt modelId="{2AAF9341-4643-43A6-9585-28AAD886E8BD}" type="pres">
      <dgm:prSet presAssocID="{6A79D329-E45A-4771-9703-AB58EF9E2B42}" presName="sibTrans" presStyleLbl="sibTrans2D1" presStyleIdx="0" presStyleCnt="4"/>
      <dgm:spPr/>
    </dgm:pt>
    <dgm:pt modelId="{AB863A94-AD2F-4A51-B41C-D5FE3BBA3D94}" type="pres">
      <dgm:prSet presAssocID="{6A79D329-E45A-4771-9703-AB58EF9E2B42}" presName="connectorText" presStyleLbl="sibTrans2D1" presStyleIdx="0" presStyleCnt="4"/>
      <dgm:spPr/>
    </dgm:pt>
    <dgm:pt modelId="{D3B5C2A3-8D31-4ADA-8A21-5C8769F7F9F3}" type="pres">
      <dgm:prSet presAssocID="{DFDF6E0C-3618-4021-88F0-2AEDC8023FFD}" presName="node" presStyleLbl="node1" presStyleIdx="1" presStyleCnt="5">
        <dgm:presLayoutVars>
          <dgm:bulletEnabled val="1"/>
        </dgm:presLayoutVars>
      </dgm:prSet>
      <dgm:spPr/>
    </dgm:pt>
    <dgm:pt modelId="{543D48E7-9AB0-4580-A58F-CBE74EDFEC2D}" type="pres">
      <dgm:prSet presAssocID="{1F12B83C-FCFF-4B4F-9A4A-671A18ECF3B5}" presName="sibTrans" presStyleLbl="sibTrans2D1" presStyleIdx="1" presStyleCnt="4"/>
      <dgm:spPr/>
    </dgm:pt>
    <dgm:pt modelId="{2BD194BC-212D-4181-8499-0EE2BF2EB1F7}" type="pres">
      <dgm:prSet presAssocID="{1F12B83C-FCFF-4B4F-9A4A-671A18ECF3B5}" presName="connectorText" presStyleLbl="sibTrans2D1" presStyleIdx="1" presStyleCnt="4"/>
      <dgm:spPr/>
    </dgm:pt>
    <dgm:pt modelId="{5C8FCC40-17F6-4EAD-8F56-16E9F5BB18D7}" type="pres">
      <dgm:prSet presAssocID="{CE0E018D-AFF7-4E2E-AA1C-197629139250}" presName="node" presStyleLbl="node1" presStyleIdx="2" presStyleCnt="5">
        <dgm:presLayoutVars>
          <dgm:bulletEnabled val="1"/>
        </dgm:presLayoutVars>
      </dgm:prSet>
      <dgm:spPr/>
    </dgm:pt>
    <dgm:pt modelId="{FCB74A92-1ACD-4461-BFB4-D7F238E224C1}" type="pres">
      <dgm:prSet presAssocID="{4D937F80-B265-4DD6-9630-6C716DED0AF5}" presName="sibTrans" presStyleLbl="sibTrans2D1" presStyleIdx="2" presStyleCnt="4"/>
      <dgm:spPr/>
    </dgm:pt>
    <dgm:pt modelId="{27EEF8DB-3EDB-4149-9B04-75B40DA69246}" type="pres">
      <dgm:prSet presAssocID="{4D937F80-B265-4DD6-9630-6C716DED0AF5}" presName="connectorText" presStyleLbl="sibTrans2D1" presStyleIdx="2" presStyleCnt="4"/>
      <dgm:spPr/>
    </dgm:pt>
    <dgm:pt modelId="{4230E9B2-764B-4C2B-94F1-25F619E4DB05}" type="pres">
      <dgm:prSet presAssocID="{32760250-255B-42F2-B3E7-854A0BD1DA62}" presName="node" presStyleLbl="node1" presStyleIdx="3" presStyleCnt="5">
        <dgm:presLayoutVars>
          <dgm:bulletEnabled val="1"/>
        </dgm:presLayoutVars>
      </dgm:prSet>
      <dgm:spPr/>
    </dgm:pt>
    <dgm:pt modelId="{FC951631-DCAA-4868-9B08-440611813156}" type="pres">
      <dgm:prSet presAssocID="{E23B9452-86C4-4A97-976F-7259830BA3A2}" presName="sibTrans" presStyleLbl="sibTrans2D1" presStyleIdx="3" presStyleCnt="4"/>
      <dgm:spPr/>
    </dgm:pt>
    <dgm:pt modelId="{CF289836-CB0A-44D7-A9E0-DF1EBADBDBA8}" type="pres">
      <dgm:prSet presAssocID="{E23B9452-86C4-4A97-976F-7259830BA3A2}" presName="connectorText" presStyleLbl="sibTrans2D1" presStyleIdx="3" presStyleCnt="4"/>
      <dgm:spPr/>
    </dgm:pt>
    <dgm:pt modelId="{D35E6A67-A56A-4201-8A63-4564E519DA53}" type="pres">
      <dgm:prSet presAssocID="{A70D67C3-2045-45AF-A324-12C5ADD64C7F}" presName="node" presStyleLbl="node1" presStyleIdx="4" presStyleCnt="5">
        <dgm:presLayoutVars>
          <dgm:bulletEnabled val="1"/>
        </dgm:presLayoutVars>
      </dgm:prSet>
      <dgm:spPr/>
    </dgm:pt>
  </dgm:ptLst>
  <dgm:cxnLst>
    <dgm:cxn modelId="{D62EBA05-FAE6-4185-ACB2-72820F44D28F}" type="presOf" srcId="{CE0E018D-AFF7-4E2E-AA1C-197629139250}" destId="{5C8FCC40-17F6-4EAD-8F56-16E9F5BB18D7}" srcOrd="0" destOrd="0" presId="urn:microsoft.com/office/officeart/2005/8/layout/process1"/>
    <dgm:cxn modelId="{76B6D035-236C-46A0-B615-9E5CC8241DD2}" srcId="{29235F2D-B4B8-46EA-BE39-3F7F7C4D3175}" destId="{CE0E018D-AFF7-4E2E-AA1C-197629139250}" srcOrd="2" destOrd="0" parTransId="{46BE8D4D-3F9D-44B7-BB69-10D5D0720727}" sibTransId="{4D937F80-B265-4DD6-9630-6C716DED0AF5}"/>
    <dgm:cxn modelId="{B461E038-1583-4BC5-9984-D397164967AB}" type="presOf" srcId="{E23B9452-86C4-4A97-976F-7259830BA3A2}" destId="{FC951631-DCAA-4868-9B08-440611813156}" srcOrd="0" destOrd="0" presId="urn:microsoft.com/office/officeart/2005/8/layout/process1"/>
    <dgm:cxn modelId="{5F40B36C-51CD-483B-BA8A-D4BEAC69129F}" type="presOf" srcId="{A70D67C3-2045-45AF-A324-12C5ADD64C7F}" destId="{D35E6A67-A56A-4201-8A63-4564E519DA53}" srcOrd="0" destOrd="0" presId="urn:microsoft.com/office/officeart/2005/8/layout/process1"/>
    <dgm:cxn modelId="{05A02374-B2A8-4518-99E1-F25C5F0ED676}" type="presOf" srcId="{DFDF6E0C-3618-4021-88F0-2AEDC8023FFD}" destId="{D3B5C2A3-8D31-4ADA-8A21-5C8769F7F9F3}" srcOrd="0" destOrd="0" presId="urn:microsoft.com/office/officeart/2005/8/layout/process1"/>
    <dgm:cxn modelId="{CD95A555-73CE-4A99-90E1-8CA76D66FBA1}" srcId="{29235F2D-B4B8-46EA-BE39-3F7F7C4D3175}" destId="{32760250-255B-42F2-B3E7-854A0BD1DA62}" srcOrd="3" destOrd="0" parTransId="{3B931E54-39AE-4262-9E6E-C93817B9C077}" sibTransId="{E23B9452-86C4-4A97-976F-7259830BA3A2}"/>
    <dgm:cxn modelId="{F7CE9D81-8F6A-47EA-8F7A-B851205DA07D}" srcId="{29235F2D-B4B8-46EA-BE39-3F7F7C4D3175}" destId="{A70D67C3-2045-45AF-A324-12C5ADD64C7F}" srcOrd="4" destOrd="0" parTransId="{96DBD290-EB6E-4E8B-A240-ECAEA807F86B}" sibTransId="{A6B793C0-F703-460A-A677-7694ED86CD34}"/>
    <dgm:cxn modelId="{CC621683-D670-4481-989E-85F6FAFB44DB}" type="presOf" srcId="{1F12B83C-FCFF-4B4F-9A4A-671A18ECF3B5}" destId="{543D48E7-9AB0-4580-A58F-CBE74EDFEC2D}" srcOrd="0" destOrd="0" presId="urn:microsoft.com/office/officeart/2005/8/layout/process1"/>
    <dgm:cxn modelId="{77973E92-3EA4-4360-824B-70325FFF0058}" type="presOf" srcId="{6A79D329-E45A-4771-9703-AB58EF9E2B42}" destId="{2AAF9341-4643-43A6-9585-28AAD886E8BD}" srcOrd="0" destOrd="0" presId="urn:microsoft.com/office/officeart/2005/8/layout/process1"/>
    <dgm:cxn modelId="{1AC0FAA2-35A0-4070-B389-CD4821FC3D73}" srcId="{29235F2D-B4B8-46EA-BE39-3F7F7C4D3175}" destId="{A0BAF7CA-3FCF-4165-8B37-CFDC58D1AC6C}" srcOrd="0" destOrd="0" parTransId="{D23AD9B7-3B43-40A2-B178-EEE10C38E96C}" sibTransId="{6A79D329-E45A-4771-9703-AB58EF9E2B42}"/>
    <dgm:cxn modelId="{603C79A6-0BE8-4932-BE82-4ECAA6D1368D}" type="presOf" srcId="{E23B9452-86C4-4A97-976F-7259830BA3A2}" destId="{CF289836-CB0A-44D7-A9E0-DF1EBADBDBA8}" srcOrd="1" destOrd="0" presId="urn:microsoft.com/office/officeart/2005/8/layout/process1"/>
    <dgm:cxn modelId="{CE8C31B1-6EBB-46FF-90A0-68EE19B5EAA7}" srcId="{29235F2D-B4B8-46EA-BE39-3F7F7C4D3175}" destId="{DFDF6E0C-3618-4021-88F0-2AEDC8023FFD}" srcOrd="1" destOrd="0" parTransId="{CE177896-44F0-4B81-9C93-E8AFB7B9A8BB}" sibTransId="{1F12B83C-FCFF-4B4F-9A4A-671A18ECF3B5}"/>
    <dgm:cxn modelId="{5DE023B3-59AB-4B4B-A8C5-982985CE6E0C}" type="presOf" srcId="{4D937F80-B265-4DD6-9630-6C716DED0AF5}" destId="{27EEF8DB-3EDB-4149-9B04-75B40DA69246}" srcOrd="1" destOrd="0" presId="urn:microsoft.com/office/officeart/2005/8/layout/process1"/>
    <dgm:cxn modelId="{3F16F2BC-734B-453D-B8F3-D3BC5D10FE59}" type="presOf" srcId="{32760250-255B-42F2-B3E7-854A0BD1DA62}" destId="{4230E9B2-764B-4C2B-94F1-25F619E4DB05}" srcOrd="0" destOrd="0" presId="urn:microsoft.com/office/officeart/2005/8/layout/process1"/>
    <dgm:cxn modelId="{27AC85D1-F82C-46EE-9281-86EE540B9923}" type="presOf" srcId="{1F12B83C-FCFF-4B4F-9A4A-671A18ECF3B5}" destId="{2BD194BC-212D-4181-8499-0EE2BF2EB1F7}" srcOrd="1" destOrd="0" presId="urn:microsoft.com/office/officeart/2005/8/layout/process1"/>
    <dgm:cxn modelId="{B06A3CE0-2483-4E76-A872-82830533BD8F}" type="presOf" srcId="{A0BAF7CA-3FCF-4165-8B37-CFDC58D1AC6C}" destId="{94409535-6A77-445F-8944-33068338C914}" srcOrd="0" destOrd="0" presId="urn:microsoft.com/office/officeart/2005/8/layout/process1"/>
    <dgm:cxn modelId="{3E59D5EF-8A6C-4AE0-9C73-E71572F43297}" type="presOf" srcId="{6A79D329-E45A-4771-9703-AB58EF9E2B42}" destId="{AB863A94-AD2F-4A51-B41C-D5FE3BBA3D94}" srcOrd="1" destOrd="0" presId="urn:microsoft.com/office/officeart/2005/8/layout/process1"/>
    <dgm:cxn modelId="{6F1447F2-0B31-41B8-A322-C5AC854839A1}" type="presOf" srcId="{4D937F80-B265-4DD6-9630-6C716DED0AF5}" destId="{FCB74A92-1ACD-4461-BFB4-D7F238E224C1}" srcOrd="0" destOrd="0" presId="urn:microsoft.com/office/officeart/2005/8/layout/process1"/>
    <dgm:cxn modelId="{100333F5-3FE1-453F-A792-0622EBDC2821}" type="presOf" srcId="{29235F2D-B4B8-46EA-BE39-3F7F7C4D3175}" destId="{0BB066FE-069D-4CAF-ABC2-F362604D476B}" srcOrd="0" destOrd="0" presId="urn:microsoft.com/office/officeart/2005/8/layout/process1"/>
    <dgm:cxn modelId="{A4C8B7A6-F304-4F0D-AD8B-67EA94C4C668}" type="presParOf" srcId="{0BB066FE-069D-4CAF-ABC2-F362604D476B}" destId="{94409535-6A77-445F-8944-33068338C914}" srcOrd="0" destOrd="0" presId="urn:microsoft.com/office/officeart/2005/8/layout/process1"/>
    <dgm:cxn modelId="{4907A5FD-7D63-4F28-B52C-3CB0710C4110}" type="presParOf" srcId="{0BB066FE-069D-4CAF-ABC2-F362604D476B}" destId="{2AAF9341-4643-43A6-9585-28AAD886E8BD}" srcOrd="1" destOrd="0" presId="urn:microsoft.com/office/officeart/2005/8/layout/process1"/>
    <dgm:cxn modelId="{CA3472EA-9554-49C3-B75C-A51518440E2E}" type="presParOf" srcId="{2AAF9341-4643-43A6-9585-28AAD886E8BD}" destId="{AB863A94-AD2F-4A51-B41C-D5FE3BBA3D94}" srcOrd="0" destOrd="0" presId="urn:microsoft.com/office/officeart/2005/8/layout/process1"/>
    <dgm:cxn modelId="{9DB90623-2440-4F9A-8121-0D9E6C9E62CC}" type="presParOf" srcId="{0BB066FE-069D-4CAF-ABC2-F362604D476B}" destId="{D3B5C2A3-8D31-4ADA-8A21-5C8769F7F9F3}" srcOrd="2" destOrd="0" presId="urn:microsoft.com/office/officeart/2005/8/layout/process1"/>
    <dgm:cxn modelId="{C14859FA-D51A-480A-AFA4-EF23ECA5FB93}" type="presParOf" srcId="{0BB066FE-069D-4CAF-ABC2-F362604D476B}" destId="{543D48E7-9AB0-4580-A58F-CBE74EDFEC2D}" srcOrd="3" destOrd="0" presId="urn:microsoft.com/office/officeart/2005/8/layout/process1"/>
    <dgm:cxn modelId="{E373646E-D89A-4EC1-9D7D-F878D0C920B6}" type="presParOf" srcId="{543D48E7-9AB0-4580-A58F-CBE74EDFEC2D}" destId="{2BD194BC-212D-4181-8499-0EE2BF2EB1F7}" srcOrd="0" destOrd="0" presId="urn:microsoft.com/office/officeart/2005/8/layout/process1"/>
    <dgm:cxn modelId="{556D26B0-A9CD-4E92-9D35-4970B4FB651F}" type="presParOf" srcId="{0BB066FE-069D-4CAF-ABC2-F362604D476B}" destId="{5C8FCC40-17F6-4EAD-8F56-16E9F5BB18D7}" srcOrd="4" destOrd="0" presId="urn:microsoft.com/office/officeart/2005/8/layout/process1"/>
    <dgm:cxn modelId="{F3B30D11-FC9C-4B67-982E-30443557AC10}" type="presParOf" srcId="{0BB066FE-069D-4CAF-ABC2-F362604D476B}" destId="{FCB74A92-1ACD-4461-BFB4-D7F238E224C1}" srcOrd="5" destOrd="0" presId="urn:microsoft.com/office/officeart/2005/8/layout/process1"/>
    <dgm:cxn modelId="{D7A944F9-1DE4-4C93-B5F7-CB839B6BDBDF}" type="presParOf" srcId="{FCB74A92-1ACD-4461-BFB4-D7F238E224C1}" destId="{27EEF8DB-3EDB-4149-9B04-75B40DA69246}" srcOrd="0" destOrd="0" presId="urn:microsoft.com/office/officeart/2005/8/layout/process1"/>
    <dgm:cxn modelId="{E37E3D7F-F286-486F-A4FD-17D06FDC6832}" type="presParOf" srcId="{0BB066FE-069D-4CAF-ABC2-F362604D476B}" destId="{4230E9B2-764B-4C2B-94F1-25F619E4DB05}" srcOrd="6" destOrd="0" presId="urn:microsoft.com/office/officeart/2005/8/layout/process1"/>
    <dgm:cxn modelId="{4741CEFB-A345-4452-98E2-39346B259A6F}" type="presParOf" srcId="{0BB066FE-069D-4CAF-ABC2-F362604D476B}" destId="{FC951631-DCAA-4868-9B08-440611813156}" srcOrd="7" destOrd="0" presId="urn:microsoft.com/office/officeart/2005/8/layout/process1"/>
    <dgm:cxn modelId="{9F50F391-2F35-4B8B-8404-A113076B5BBB}" type="presParOf" srcId="{FC951631-DCAA-4868-9B08-440611813156}" destId="{CF289836-CB0A-44D7-A9E0-DF1EBADBDBA8}" srcOrd="0" destOrd="0" presId="urn:microsoft.com/office/officeart/2005/8/layout/process1"/>
    <dgm:cxn modelId="{69B87E2A-ADAE-46F4-B749-A82EA0649827}" type="presParOf" srcId="{0BB066FE-069D-4CAF-ABC2-F362604D476B}" destId="{D35E6A67-A56A-4201-8A63-4564E519DA53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409535-6A77-445F-8944-33068338C914}">
      <dsp:nvSpPr>
        <dsp:cNvPr id="0" name=""/>
        <dsp:cNvSpPr/>
      </dsp:nvSpPr>
      <dsp:spPr>
        <a:xfrm>
          <a:off x="4608" y="1686823"/>
          <a:ext cx="1428590" cy="977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Create Record Set</a:t>
          </a:r>
        </a:p>
      </dsp:txBody>
      <dsp:txXfrm>
        <a:off x="33244" y="1715459"/>
        <a:ext cx="1371318" cy="920419"/>
      </dsp:txXfrm>
    </dsp:sp>
    <dsp:sp modelId="{2AAF9341-4643-43A6-9585-28AAD886E8BD}">
      <dsp:nvSpPr>
        <dsp:cNvPr id="0" name=""/>
        <dsp:cNvSpPr/>
      </dsp:nvSpPr>
      <dsp:spPr>
        <a:xfrm>
          <a:off x="1576057" y="1998523"/>
          <a:ext cx="302861" cy="354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1576057" y="2069381"/>
        <a:ext cx="212003" cy="212574"/>
      </dsp:txXfrm>
    </dsp:sp>
    <dsp:sp modelId="{D3B5C2A3-8D31-4ADA-8A21-5C8769F7F9F3}">
      <dsp:nvSpPr>
        <dsp:cNvPr id="0" name=""/>
        <dsp:cNvSpPr/>
      </dsp:nvSpPr>
      <dsp:spPr>
        <a:xfrm>
          <a:off x="2004635" y="1686823"/>
          <a:ext cx="1428590" cy="977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Update and Maintain Record Set</a:t>
          </a:r>
        </a:p>
      </dsp:txBody>
      <dsp:txXfrm>
        <a:off x="2033271" y="1715459"/>
        <a:ext cx="1371318" cy="920419"/>
      </dsp:txXfrm>
    </dsp:sp>
    <dsp:sp modelId="{543D48E7-9AB0-4580-A58F-CBE74EDFEC2D}">
      <dsp:nvSpPr>
        <dsp:cNvPr id="0" name=""/>
        <dsp:cNvSpPr/>
      </dsp:nvSpPr>
      <dsp:spPr>
        <a:xfrm>
          <a:off x="3576084" y="1998523"/>
          <a:ext cx="302861" cy="354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3576084" y="2069381"/>
        <a:ext cx="212003" cy="212574"/>
      </dsp:txXfrm>
    </dsp:sp>
    <dsp:sp modelId="{5C8FCC40-17F6-4EAD-8F56-16E9F5BB18D7}">
      <dsp:nvSpPr>
        <dsp:cNvPr id="0" name=""/>
        <dsp:cNvSpPr/>
      </dsp:nvSpPr>
      <dsp:spPr>
        <a:xfrm>
          <a:off x="4004661" y="1686823"/>
          <a:ext cx="1428590" cy="977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Request Destruction of Record Set</a:t>
          </a:r>
        </a:p>
      </dsp:txBody>
      <dsp:txXfrm>
        <a:off x="4033297" y="1715459"/>
        <a:ext cx="1371318" cy="920419"/>
      </dsp:txXfrm>
    </dsp:sp>
    <dsp:sp modelId="{FCB74A92-1ACD-4461-BFB4-D7F238E224C1}">
      <dsp:nvSpPr>
        <dsp:cNvPr id="0" name=""/>
        <dsp:cNvSpPr/>
      </dsp:nvSpPr>
      <dsp:spPr>
        <a:xfrm>
          <a:off x="5576111" y="1998523"/>
          <a:ext cx="302861" cy="354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5576111" y="2069381"/>
        <a:ext cx="212003" cy="212574"/>
      </dsp:txXfrm>
    </dsp:sp>
    <dsp:sp modelId="{4230E9B2-764B-4C2B-94F1-25F619E4DB05}">
      <dsp:nvSpPr>
        <dsp:cNvPr id="0" name=""/>
        <dsp:cNvSpPr/>
      </dsp:nvSpPr>
      <dsp:spPr>
        <a:xfrm>
          <a:off x="6004688" y="1686823"/>
          <a:ext cx="1428590" cy="977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Destroy Record Set</a:t>
          </a:r>
        </a:p>
      </dsp:txBody>
      <dsp:txXfrm>
        <a:off x="6033324" y="1715459"/>
        <a:ext cx="1371318" cy="920419"/>
      </dsp:txXfrm>
    </dsp:sp>
    <dsp:sp modelId="{FC951631-DCAA-4868-9B08-440611813156}">
      <dsp:nvSpPr>
        <dsp:cNvPr id="0" name=""/>
        <dsp:cNvSpPr/>
      </dsp:nvSpPr>
      <dsp:spPr>
        <a:xfrm>
          <a:off x="7576137" y="1998523"/>
          <a:ext cx="302861" cy="354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7576137" y="2069381"/>
        <a:ext cx="212003" cy="212574"/>
      </dsp:txXfrm>
    </dsp:sp>
    <dsp:sp modelId="{D35E6A67-A56A-4201-8A63-4564E519DA53}">
      <dsp:nvSpPr>
        <dsp:cNvPr id="0" name=""/>
        <dsp:cNvSpPr/>
      </dsp:nvSpPr>
      <dsp:spPr>
        <a:xfrm>
          <a:off x="8004715" y="1686823"/>
          <a:ext cx="1428590" cy="977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Confirm Destruction of Record Set</a:t>
          </a:r>
        </a:p>
      </dsp:txBody>
      <dsp:txXfrm>
        <a:off x="8033351" y="1715459"/>
        <a:ext cx="1371318" cy="9204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D6E5-2A58-A242-B1B1-636F0E7839D8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81A3-E0AF-6540-BD77-CED33055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5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D6E5-2A58-A242-B1B1-636F0E7839D8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81A3-E0AF-6540-BD77-CED33055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D6E5-2A58-A242-B1B1-636F0E7839D8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81A3-E0AF-6540-BD77-CED33055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2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D6E5-2A58-A242-B1B1-636F0E7839D8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81A3-E0AF-6540-BD77-CED33055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6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D6E5-2A58-A242-B1B1-636F0E7839D8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81A3-E0AF-6540-BD77-CED33055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73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D6E5-2A58-A242-B1B1-636F0E7839D8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81A3-E0AF-6540-BD77-CED33055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D6E5-2A58-A242-B1B1-636F0E7839D8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81A3-E0AF-6540-BD77-CED33055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3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D6E5-2A58-A242-B1B1-636F0E7839D8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81A3-E0AF-6540-BD77-CED33055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3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D6E5-2A58-A242-B1B1-636F0E7839D8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81A3-E0AF-6540-BD77-CED33055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40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D6E5-2A58-A242-B1B1-636F0E7839D8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81A3-E0AF-6540-BD77-CED33055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84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D6E5-2A58-A242-B1B1-636F0E7839D8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81A3-E0AF-6540-BD77-CED33055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9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D6E5-2A58-A242-B1B1-636F0E7839D8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681A3-E0AF-6540-BD77-CED33055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43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sos.tn.gov/rmd" TargetMode="External"/><Relationship Id="rId2" Type="http://schemas.openxmlformats.org/officeDocument/2006/relationships/hyperlink" Target="https://www.mtsu.edu/caerm/records_management_retention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ecordsretention@mtsu.edu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2764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27" y="375603"/>
            <a:ext cx="3119190" cy="80495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643154" y="2035845"/>
            <a:ext cx="6548846" cy="14700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altLang="en-US" sz="3600" b="1" dirty="0">
                <a:solidFill>
                  <a:srgbClr val="005A9B"/>
                </a:solidFill>
                <a:latin typeface="Arial" charset="0"/>
              </a:rPr>
              <a:t>Records Management Training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747657" y="3872583"/>
            <a:ext cx="6270172" cy="1160971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altLang="en-US" dirty="0">
                <a:solidFill>
                  <a:srgbClr val="005A9B"/>
                </a:solidFill>
                <a:latin typeface="Arial" charset="0"/>
              </a:rPr>
              <a:t>Compliance and Enterprise Risk Management</a:t>
            </a:r>
          </a:p>
        </p:txBody>
      </p:sp>
    </p:spTree>
    <p:extLst>
      <p:ext uri="{BB962C8B-B14F-4D97-AF65-F5344CB8AC3E}">
        <p14:creationId xmlns:p14="http://schemas.microsoft.com/office/powerpoint/2010/main" val="1858580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FE580-81E1-4AD9-89A8-B8F6185DA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Creating New Record Series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A5727-1670-4628-820A-0FE0504B6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Creating records … about records.</a:t>
            </a:r>
          </a:p>
        </p:txBody>
      </p:sp>
    </p:spTree>
    <p:extLst>
      <p:ext uri="{BB962C8B-B14F-4D97-AF65-F5344CB8AC3E}">
        <p14:creationId xmlns:p14="http://schemas.microsoft.com/office/powerpoint/2010/main" val="500379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Creating a new record series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10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16F125DF-8209-4927-9E5F-F3376C352F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667" y="1767506"/>
            <a:ext cx="10515600" cy="4345656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5E48FF3-5DF2-4285-9BC6-05A89C905D75}"/>
              </a:ext>
            </a:extLst>
          </p:cNvPr>
          <p:cNvSpPr/>
          <p:nvPr/>
        </p:nvSpPr>
        <p:spPr>
          <a:xfrm>
            <a:off x="9457509" y="2246811"/>
            <a:ext cx="1237758" cy="59218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23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New records, page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10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227D9854-8700-4D48-AD4C-5138204151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0944" y="1825625"/>
            <a:ext cx="6466323" cy="4949644"/>
          </a:xfrm>
        </p:spPr>
      </p:pic>
    </p:spTree>
    <p:extLst>
      <p:ext uri="{BB962C8B-B14F-4D97-AF65-F5344CB8AC3E}">
        <p14:creationId xmlns:p14="http://schemas.microsoft.com/office/powerpoint/2010/main" val="2663928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New records, page 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7619751D-9149-4405-9ECF-CAF610B328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2173" y="1825625"/>
            <a:ext cx="5347654" cy="4351338"/>
          </a:xfrm>
        </p:spPr>
      </p:pic>
    </p:spTree>
    <p:extLst>
      <p:ext uri="{BB962C8B-B14F-4D97-AF65-F5344CB8AC3E}">
        <p14:creationId xmlns:p14="http://schemas.microsoft.com/office/powerpoint/2010/main" val="3837153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New records tips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756D90-EBFF-4A3C-866F-E7D921A33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89869" cy="4351338"/>
          </a:xfrm>
        </p:spPr>
        <p:txBody>
          <a:bodyPr/>
          <a:lstStyle/>
          <a:p>
            <a:r>
              <a:rPr lang="en-US" dirty="0">
                <a:latin typeface="+mj-lt"/>
              </a:rPr>
              <a:t>Start Date / End Date</a:t>
            </a:r>
          </a:p>
          <a:p>
            <a:pPr lvl="1"/>
            <a:r>
              <a:rPr lang="en-US" sz="2800" dirty="0">
                <a:latin typeface="+mj-lt"/>
              </a:rPr>
              <a:t>If you are going to be (or suspect you will be) adding records throughout the year, align to the timeline in the RDA.</a:t>
            </a:r>
          </a:p>
          <a:p>
            <a:pPr lvl="1"/>
            <a:r>
              <a:rPr lang="en-US" sz="2800" dirty="0">
                <a:latin typeface="+mj-lt"/>
              </a:rPr>
              <a:t>Simplifies storage and destruction.</a:t>
            </a:r>
          </a:p>
          <a:p>
            <a:r>
              <a:rPr lang="en-US" sz="3200" dirty="0">
                <a:latin typeface="+mj-lt"/>
              </a:rPr>
              <a:t>Unique ID</a:t>
            </a:r>
          </a:p>
          <a:p>
            <a:pPr marL="0" indent="0">
              <a:buNone/>
            </a:pP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9570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New records examples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756D90-EBFF-4A3C-866F-E7D921A33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89869" cy="4351338"/>
          </a:xfrm>
        </p:spPr>
        <p:txBody>
          <a:bodyPr>
            <a:normAutofit fontScale="62500" lnSpcReduction="20000"/>
          </a:bodyPr>
          <a:lstStyle/>
          <a:p>
            <a:r>
              <a:rPr lang="en-US" sz="3100" dirty="0">
                <a:latin typeface="+mj-lt"/>
              </a:rPr>
              <a:t>Student Records (SW-U06) – non-education record</a:t>
            </a:r>
          </a:p>
          <a:p>
            <a:pPr lvl="1"/>
            <a:r>
              <a:rPr lang="en-US" sz="2800" dirty="0">
                <a:latin typeface="+mj-lt"/>
              </a:rPr>
              <a:t>Cut Off: Academic Year</a:t>
            </a:r>
          </a:p>
          <a:p>
            <a:pPr lvl="1"/>
            <a:r>
              <a:rPr lang="en-US" sz="2800" dirty="0">
                <a:latin typeface="+mj-lt"/>
              </a:rPr>
              <a:t>Retention: 5 Years</a:t>
            </a:r>
          </a:p>
          <a:p>
            <a:pPr lvl="1"/>
            <a:r>
              <a:rPr lang="en-US" sz="2800" dirty="0">
                <a:latin typeface="+mj-lt"/>
              </a:rPr>
              <a:t>Disposition: Destroy</a:t>
            </a:r>
          </a:p>
          <a:p>
            <a:pPr lvl="1"/>
            <a:r>
              <a:rPr lang="en-US" sz="2800" dirty="0">
                <a:latin typeface="+mj-lt"/>
              </a:rPr>
              <a:t>Recommendation: set up a new record series for each academic year.</a:t>
            </a:r>
          </a:p>
          <a:p>
            <a:r>
              <a:rPr lang="en-US" sz="3200" dirty="0">
                <a:latin typeface="+mj-lt"/>
              </a:rPr>
              <a:t>University Research Records (SW-U07)</a:t>
            </a:r>
          </a:p>
          <a:p>
            <a:pPr lvl="1"/>
            <a:r>
              <a:rPr lang="en-US" sz="2800" dirty="0">
                <a:latin typeface="+mj-lt"/>
              </a:rPr>
              <a:t>Cut Off: Completion, termination or suspension of research project</a:t>
            </a:r>
          </a:p>
          <a:p>
            <a:pPr lvl="1"/>
            <a:r>
              <a:rPr lang="en-US" sz="2800" dirty="0">
                <a:latin typeface="+mj-lt"/>
              </a:rPr>
              <a:t>Retention: 10 Years</a:t>
            </a:r>
          </a:p>
          <a:p>
            <a:pPr lvl="1"/>
            <a:r>
              <a:rPr lang="en-US" sz="2800" dirty="0">
                <a:latin typeface="+mj-lt"/>
              </a:rPr>
              <a:t>Disposition: Destroy</a:t>
            </a:r>
          </a:p>
          <a:p>
            <a:pPr lvl="1"/>
            <a:r>
              <a:rPr lang="en-US" sz="2800" dirty="0">
                <a:latin typeface="+mj-lt"/>
              </a:rPr>
              <a:t>Recommendation: set up a new record series for each research project.</a:t>
            </a:r>
          </a:p>
          <a:p>
            <a:r>
              <a:rPr lang="en-US" sz="3200" dirty="0">
                <a:latin typeface="+mj-lt"/>
              </a:rPr>
              <a:t>Student Records (SW-U02) – education record</a:t>
            </a:r>
          </a:p>
          <a:p>
            <a:pPr lvl="1"/>
            <a:r>
              <a:rPr lang="en-US" sz="2800" dirty="0">
                <a:latin typeface="+mj-lt"/>
              </a:rPr>
              <a:t>Cut Off: Academic Year</a:t>
            </a:r>
          </a:p>
          <a:p>
            <a:pPr lvl="1"/>
            <a:r>
              <a:rPr lang="en-US" sz="2800" dirty="0">
                <a:latin typeface="+mj-lt"/>
              </a:rPr>
              <a:t>Retention: Permanent</a:t>
            </a:r>
          </a:p>
          <a:p>
            <a:pPr lvl="1"/>
            <a:r>
              <a:rPr lang="en-US" sz="2800" dirty="0">
                <a:latin typeface="+mj-lt"/>
              </a:rPr>
              <a:t>Disposition: None</a:t>
            </a:r>
          </a:p>
          <a:p>
            <a:pPr lvl="1"/>
            <a:r>
              <a:rPr lang="en-US" sz="2800" dirty="0">
                <a:latin typeface="+mj-lt"/>
              </a:rPr>
              <a:t>Recommendation: set up a new record series for each academic year.</a:t>
            </a:r>
          </a:p>
          <a:p>
            <a:pPr marL="0" indent="0">
              <a:buNone/>
            </a:pP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64517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FE580-81E1-4AD9-89A8-B8F6185DA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Finding Existing Record Series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A5727-1670-4628-820A-0FE0504B6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Hint: They are always in the last place you look.</a:t>
            </a:r>
          </a:p>
        </p:txBody>
      </p:sp>
    </p:spTree>
    <p:extLst>
      <p:ext uri="{BB962C8B-B14F-4D97-AF65-F5344CB8AC3E}">
        <p14:creationId xmlns:p14="http://schemas.microsoft.com/office/powerpoint/2010/main" val="2428967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Navigating to records, part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10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16F125DF-8209-4927-9E5F-F3376C352F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667" y="1767506"/>
            <a:ext cx="10515600" cy="4345656"/>
          </a:xfrm>
        </p:spPr>
      </p:pic>
    </p:spTree>
    <p:extLst>
      <p:ext uri="{BB962C8B-B14F-4D97-AF65-F5344CB8AC3E}">
        <p14:creationId xmlns:p14="http://schemas.microsoft.com/office/powerpoint/2010/main" val="4183679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Navigating to records, part 2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CF04B91-B655-46D5-8012-8483AF6AAA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007273"/>
            <a:ext cx="8680450" cy="1064933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58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FE580-81E1-4AD9-89A8-B8F6185DA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Requesting Approval to Destroy Existing Record Series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A5727-1670-4628-820A-0FE0504B6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It’s the final countdown.</a:t>
            </a:r>
          </a:p>
        </p:txBody>
      </p:sp>
    </p:spTree>
    <p:extLst>
      <p:ext uri="{BB962C8B-B14F-4D97-AF65-F5344CB8AC3E}">
        <p14:creationId xmlns:p14="http://schemas.microsoft.com/office/powerpoint/2010/main" val="2137302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aramond" panose="02020404030301010803" pitchFamily="18" charset="0"/>
              </a:rPr>
              <a:t>Objective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A8A31-8B5F-47AC-A0E1-C6B6B781A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680269" cy="4351338"/>
          </a:xfrm>
        </p:spPr>
        <p:txBody>
          <a:bodyPr/>
          <a:lstStyle/>
          <a:p>
            <a:r>
              <a:rPr lang="en-US" dirty="0">
                <a:latin typeface="+mj-lt"/>
              </a:rPr>
              <a:t>At the end of this training, understand how to use the records database.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945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Requesting approval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10" descr="Graphical user interface, text, application, email, Teams&#10;&#10;Description automatically generated">
            <a:extLst>
              <a:ext uri="{FF2B5EF4-FFF2-40B4-BE49-F238E27FC236}">
                <a16:creationId xmlns:a16="http://schemas.microsoft.com/office/drawing/2014/main" id="{F572B27D-4C01-4A5F-B508-A98C4F0D52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9347" y="1825625"/>
            <a:ext cx="8163110" cy="4351338"/>
          </a:xfr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51C7EA0-28B0-4415-9C94-1677C7B91A00}"/>
              </a:ext>
            </a:extLst>
          </p:cNvPr>
          <p:cNvSpPr/>
          <p:nvPr/>
        </p:nvSpPr>
        <p:spPr>
          <a:xfrm>
            <a:off x="1263228" y="2133601"/>
            <a:ext cx="2512630" cy="64502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296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Requesting approval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Content Placeholder 1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815B313B-8602-4166-BDA3-E50FD21024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05312" y="3267869"/>
            <a:ext cx="3381375" cy="1466850"/>
          </a:xfrm>
        </p:spPr>
      </p:pic>
    </p:spTree>
    <p:extLst>
      <p:ext uri="{BB962C8B-B14F-4D97-AF65-F5344CB8AC3E}">
        <p14:creationId xmlns:p14="http://schemas.microsoft.com/office/powerpoint/2010/main" val="5307084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Warning – Litigation Hold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52049-A084-4948-A8AA-32C13FD92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Do not destroy documents that are on litigation hold.</a:t>
            </a:r>
          </a:p>
        </p:txBody>
      </p:sp>
    </p:spTree>
    <p:extLst>
      <p:ext uri="{BB962C8B-B14F-4D97-AF65-F5344CB8AC3E}">
        <p14:creationId xmlns:p14="http://schemas.microsoft.com/office/powerpoint/2010/main" val="1697244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FE580-81E1-4AD9-89A8-B8F6185DA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Final Updates – Records are Destroyed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A5727-1670-4628-820A-0FE0504B6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Gone in 60 seconds.</a:t>
            </a:r>
          </a:p>
        </p:txBody>
      </p:sp>
    </p:spTree>
    <p:extLst>
      <p:ext uri="{BB962C8B-B14F-4D97-AF65-F5344CB8AC3E}">
        <p14:creationId xmlns:p14="http://schemas.microsoft.com/office/powerpoint/2010/main" val="700903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Confirmation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10" descr="Graphical user interface, text, application, email, Teams&#10;&#10;Description automatically generated">
            <a:extLst>
              <a:ext uri="{FF2B5EF4-FFF2-40B4-BE49-F238E27FC236}">
                <a16:creationId xmlns:a16="http://schemas.microsoft.com/office/drawing/2014/main" id="{936C58FF-6979-4265-B392-3E70BBBA9D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5839" y="1825625"/>
            <a:ext cx="8163110" cy="4351338"/>
          </a:xfr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17C96F4-6B89-4CE3-8AAD-7C05D656DB1E}"/>
              </a:ext>
            </a:extLst>
          </p:cNvPr>
          <p:cNvSpPr/>
          <p:nvPr/>
        </p:nvSpPr>
        <p:spPr>
          <a:xfrm>
            <a:off x="1195839" y="5007429"/>
            <a:ext cx="4247018" cy="10450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6178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Confirmation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 descr="Graphical user interface&#10;&#10;Description automatically generated">
            <a:extLst>
              <a:ext uri="{FF2B5EF4-FFF2-40B4-BE49-F238E27FC236}">
                <a16:creationId xmlns:a16="http://schemas.microsoft.com/office/drawing/2014/main" id="{FA53D4A2-BE67-48CA-98CD-6D9307DA3E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9221" y="2892440"/>
            <a:ext cx="6457950" cy="1562100"/>
          </a:xfrm>
        </p:spPr>
      </p:pic>
    </p:spTree>
    <p:extLst>
      <p:ext uri="{BB962C8B-B14F-4D97-AF65-F5344CB8AC3E}">
        <p14:creationId xmlns:p14="http://schemas.microsoft.com/office/powerpoint/2010/main" val="29160120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FE580-81E1-4AD9-89A8-B8F6185DA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Process Map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A5727-1670-4628-820A-0FE0504B6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No compass required.</a:t>
            </a:r>
          </a:p>
        </p:txBody>
      </p:sp>
    </p:spTree>
    <p:extLst>
      <p:ext uri="{BB962C8B-B14F-4D97-AF65-F5344CB8AC3E}">
        <p14:creationId xmlns:p14="http://schemas.microsoft.com/office/powerpoint/2010/main" val="23951234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Steps to Records Management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77338F0B-9150-457B-A6E2-1210B7130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6574985"/>
              </p:ext>
            </p:extLst>
          </p:nvPr>
        </p:nvGraphicFramePr>
        <p:xfrm>
          <a:off x="513806" y="1825625"/>
          <a:ext cx="9437914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95718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FE580-81E1-4AD9-89A8-B8F6185DA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Confirming Accuracy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A5727-1670-4628-820A-0FE0504B6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What is real?</a:t>
            </a:r>
          </a:p>
        </p:txBody>
      </p:sp>
    </p:spTree>
    <p:extLst>
      <p:ext uri="{BB962C8B-B14F-4D97-AF65-F5344CB8AC3E}">
        <p14:creationId xmlns:p14="http://schemas.microsoft.com/office/powerpoint/2010/main" val="15286569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Periodic Reviews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756D90-EBFF-4A3C-866F-E7D921A33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89869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3100" dirty="0">
                <a:latin typeface="+mj-lt"/>
              </a:rPr>
              <a:t>Annually</a:t>
            </a:r>
          </a:p>
          <a:p>
            <a:pPr lvl="1"/>
            <a:r>
              <a:rPr lang="en-US" dirty="0">
                <a:latin typeface="+mj-lt"/>
              </a:rPr>
              <a:t>CAERM will send each Records Coordinator a list of all record series for your area.</a:t>
            </a:r>
          </a:p>
          <a:p>
            <a:pPr lvl="1"/>
            <a:r>
              <a:rPr lang="en-US" dirty="0">
                <a:latin typeface="+mj-lt"/>
              </a:rPr>
              <a:t>Confirm all the data related to such record series is accurate.</a:t>
            </a:r>
          </a:p>
          <a:p>
            <a:pPr lvl="2"/>
            <a:r>
              <a:rPr lang="en-US" dirty="0">
                <a:latin typeface="+mj-lt"/>
              </a:rPr>
              <a:t>Quantity</a:t>
            </a:r>
          </a:p>
          <a:p>
            <a:pPr lvl="2"/>
            <a:r>
              <a:rPr lang="en-US" dirty="0">
                <a:latin typeface="+mj-lt"/>
              </a:rPr>
              <a:t>Location</a:t>
            </a:r>
          </a:p>
          <a:p>
            <a:pPr lvl="2"/>
            <a:r>
              <a:rPr lang="en-US" dirty="0">
                <a:latin typeface="+mj-lt"/>
              </a:rPr>
              <a:t>Record Start / End Date</a:t>
            </a:r>
          </a:p>
          <a:p>
            <a:pPr lvl="2"/>
            <a:r>
              <a:rPr lang="en-US" dirty="0">
                <a:latin typeface="+mj-lt"/>
              </a:rPr>
              <a:t>Destruction Date</a:t>
            </a:r>
          </a:p>
          <a:p>
            <a:pPr lvl="1"/>
            <a:r>
              <a:rPr lang="en-US" dirty="0">
                <a:latin typeface="+mj-lt"/>
              </a:rPr>
              <a:t>Will typically occur in March - April</a:t>
            </a:r>
          </a:p>
          <a:p>
            <a:r>
              <a:rPr lang="en-US" dirty="0">
                <a:latin typeface="+mj-lt"/>
              </a:rPr>
              <a:t>As Needed</a:t>
            </a:r>
          </a:p>
          <a:p>
            <a:pPr lvl="1"/>
            <a:r>
              <a:rPr lang="en-US" dirty="0">
                <a:latin typeface="+mj-lt"/>
              </a:rPr>
              <a:t>CAERM will follow up on specific record series if it appears something is amiss.</a:t>
            </a:r>
          </a:p>
          <a:p>
            <a:pPr lvl="2"/>
            <a:r>
              <a:rPr lang="en-US" dirty="0">
                <a:latin typeface="+mj-lt"/>
              </a:rPr>
              <a:t>Retention period expired</a:t>
            </a:r>
          </a:p>
          <a:p>
            <a:pPr lvl="2"/>
            <a:r>
              <a:rPr lang="en-US" dirty="0">
                <a:latin typeface="+mj-lt"/>
              </a:rPr>
              <a:t>Location doesn’t exist</a:t>
            </a:r>
          </a:p>
          <a:p>
            <a:pPr lvl="2"/>
            <a:r>
              <a:rPr lang="en-US" dirty="0">
                <a:latin typeface="+mj-lt"/>
              </a:rPr>
              <a:t>Quantity is an imaginary number.</a:t>
            </a:r>
          </a:p>
          <a:p>
            <a:pPr marL="0" indent="0">
              <a:buNone/>
            </a:pP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80142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FE580-81E1-4AD9-89A8-B8F6185DA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Why are we doing this?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A5727-1670-4628-820A-0FE0504B6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Tell me why!</a:t>
            </a:r>
          </a:p>
        </p:txBody>
      </p:sp>
    </p:spTree>
    <p:extLst>
      <p:ext uri="{BB962C8B-B14F-4D97-AF65-F5344CB8AC3E}">
        <p14:creationId xmlns:p14="http://schemas.microsoft.com/office/powerpoint/2010/main" val="16199058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Records Holding Report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756D90-EBFF-4A3C-866F-E7D921A33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89869" cy="4351338"/>
          </a:xfrm>
        </p:spPr>
        <p:txBody>
          <a:bodyPr>
            <a:normAutofit/>
          </a:bodyPr>
          <a:lstStyle/>
          <a:p>
            <a:r>
              <a:rPr lang="en-US" sz="3100" dirty="0">
                <a:latin typeface="+mj-lt"/>
              </a:rPr>
              <a:t>CAERM compiles the Records Holding Report for submission to the Tennessee Secretary of State’s Office</a:t>
            </a:r>
          </a:p>
          <a:p>
            <a:r>
              <a:rPr lang="en-US" sz="3100" dirty="0">
                <a:latin typeface="+mj-lt"/>
              </a:rPr>
              <a:t>Includes:</a:t>
            </a:r>
          </a:p>
          <a:p>
            <a:pPr lvl="1"/>
            <a:r>
              <a:rPr lang="en-US" dirty="0">
                <a:latin typeface="+mj-lt"/>
              </a:rPr>
              <a:t>Number of active records.</a:t>
            </a:r>
          </a:p>
          <a:p>
            <a:pPr lvl="1"/>
            <a:r>
              <a:rPr lang="en-US" dirty="0">
                <a:latin typeface="+mj-lt"/>
              </a:rPr>
              <a:t>Records created.</a:t>
            </a:r>
          </a:p>
          <a:p>
            <a:pPr lvl="1"/>
            <a:r>
              <a:rPr lang="en-US" dirty="0">
                <a:latin typeface="+mj-lt"/>
              </a:rPr>
              <a:t>Records destroyed.</a:t>
            </a:r>
          </a:p>
          <a:p>
            <a:pPr marL="0" indent="0">
              <a:buNone/>
            </a:pP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981484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Records Audits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756D90-EBFF-4A3C-866F-E7D921A33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89869" cy="4351338"/>
          </a:xfrm>
        </p:spPr>
        <p:txBody>
          <a:bodyPr>
            <a:normAutofit/>
          </a:bodyPr>
          <a:lstStyle/>
          <a:p>
            <a:r>
              <a:rPr lang="en-US" sz="3100" dirty="0">
                <a:latin typeface="+mj-lt"/>
              </a:rPr>
              <a:t>Secretary of State’s office performs periodic audits of our records management practices.</a:t>
            </a:r>
          </a:p>
          <a:p>
            <a:r>
              <a:rPr lang="en-US" sz="3100" dirty="0">
                <a:latin typeface="+mj-lt"/>
              </a:rPr>
              <a:t>Includes on-site visits.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671245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Resources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756D90-EBFF-4A3C-866F-E7D921A33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89869" cy="4351338"/>
          </a:xfrm>
        </p:spPr>
        <p:txBody>
          <a:bodyPr>
            <a:normAutofit/>
          </a:bodyPr>
          <a:lstStyle/>
          <a:p>
            <a:r>
              <a:rPr lang="en-US" sz="3100" dirty="0">
                <a:latin typeface="+mj-lt"/>
              </a:rPr>
              <a:t>CAERM site: </a:t>
            </a:r>
            <a:r>
              <a:rPr lang="en-US" sz="3100" dirty="0">
                <a:latin typeface="+mj-lt"/>
                <a:hlinkClick r:id="rId2"/>
              </a:rPr>
              <a:t>https://www.mtsu.edu/caerm/records_management_retention.php</a:t>
            </a:r>
            <a:endParaRPr lang="en-US" sz="3100" dirty="0">
              <a:latin typeface="+mj-lt"/>
            </a:endParaRPr>
          </a:p>
          <a:p>
            <a:r>
              <a:rPr lang="en-US" sz="3100" dirty="0">
                <a:latin typeface="+mj-lt"/>
              </a:rPr>
              <a:t>Tennessee Secretary of State records site: </a:t>
            </a:r>
            <a:r>
              <a:rPr lang="en-US" sz="3100" dirty="0">
                <a:latin typeface="+mj-lt"/>
                <a:hlinkClick r:id="rId3"/>
              </a:rPr>
              <a:t>https://sos.tn.gov/rmd</a:t>
            </a:r>
            <a:endParaRPr lang="en-US" sz="3100" dirty="0">
              <a:latin typeface="+mj-lt"/>
            </a:endParaRPr>
          </a:p>
          <a:p>
            <a:r>
              <a:rPr lang="en-US" sz="3100" dirty="0">
                <a:latin typeface="+mj-lt"/>
              </a:rPr>
              <a:t>Email CAERM at </a:t>
            </a:r>
            <a:r>
              <a:rPr lang="en-US" sz="3100" dirty="0">
                <a:latin typeface="+mj-lt"/>
                <a:hlinkClick r:id="rId4"/>
              </a:rPr>
              <a:t>recordsretention@mtsu.edu</a:t>
            </a:r>
            <a:endParaRPr lang="en-US" sz="3100" dirty="0">
              <a:latin typeface="+mj-lt"/>
            </a:endParaRPr>
          </a:p>
          <a:p>
            <a:endParaRPr lang="en-US" sz="3100" dirty="0">
              <a:latin typeface="+mj-lt"/>
            </a:endParaRPr>
          </a:p>
          <a:p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802821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FE580-81E1-4AD9-89A8-B8F6185DA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A5727-1670-4628-820A-0FE0504B6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Was I in the right training?</a:t>
            </a:r>
          </a:p>
        </p:txBody>
      </p:sp>
    </p:spTree>
    <p:extLst>
      <p:ext uri="{BB962C8B-B14F-4D97-AF65-F5344CB8AC3E}">
        <p14:creationId xmlns:p14="http://schemas.microsoft.com/office/powerpoint/2010/main" val="60684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Requirements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01BBE4-9E17-46D4-9F75-A86EE43BA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90689"/>
            <a:ext cx="9222441" cy="4486274"/>
          </a:xfrm>
        </p:spPr>
        <p:txBody>
          <a:bodyPr/>
          <a:lstStyle/>
          <a:p>
            <a:r>
              <a:rPr lang="en-US" dirty="0">
                <a:latin typeface="+mj-lt"/>
              </a:rPr>
              <a:t>All state agencies must maintain an internal records management program (Rule 1210-01-.03(1)).</a:t>
            </a:r>
          </a:p>
          <a:p>
            <a:r>
              <a:rPr lang="en-US" dirty="0">
                <a:latin typeface="+mj-lt"/>
              </a:rPr>
              <a:t>Must ensure that retention schedules are properly implemented and followed (Rule 1210-01-.02(5)).</a:t>
            </a:r>
          </a:p>
          <a:p>
            <a:r>
              <a:rPr lang="en-US" dirty="0">
                <a:latin typeface="+mj-lt"/>
              </a:rPr>
              <a:t>MTSU Policy 129</a:t>
            </a:r>
          </a:p>
          <a:p>
            <a:r>
              <a:rPr lang="en-US" dirty="0">
                <a:latin typeface="+mj-lt"/>
              </a:rPr>
              <a:t>Results in submission of a report to the Records Management Division, TN Secretary of State’s office.</a:t>
            </a:r>
          </a:p>
        </p:txBody>
      </p:sp>
    </p:spTree>
    <p:extLst>
      <p:ext uri="{BB962C8B-B14F-4D97-AF65-F5344CB8AC3E}">
        <p14:creationId xmlns:p14="http://schemas.microsoft.com/office/powerpoint/2010/main" val="4277324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FE580-81E1-4AD9-89A8-B8F6185DA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Coordinator Responsibilities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A5727-1670-4628-820A-0FE0504B6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Why am I here?</a:t>
            </a:r>
          </a:p>
        </p:txBody>
      </p:sp>
    </p:spTree>
    <p:extLst>
      <p:ext uri="{BB962C8B-B14F-4D97-AF65-F5344CB8AC3E}">
        <p14:creationId xmlns:p14="http://schemas.microsoft.com/office/powerpoint/2010/main" val="2253619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Responsibilities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01BBE4-9E17-46D4-9F75-A86EE43BA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90689"/>
            <a:ext cx="9222441" cy="4486274"/>
          </a:xfrm>
        </p:spPr>
        <p:txBody>
          <a:bodyPr/>
          <a:lstStyle/>
          <a:p>
            <a:r>
              <a:rPr lang="en-US" dirty="0">
                <a:latin typeface="+mj-lt"/>
              </a:rPr>
              <a:t>Create record sets in Records Management Database.</a:t>
            </a:r>
          </a:p>
          <a:p>
            <a:r>
              <a:rPr lang="en-US" dirty="0">
                <a:latin typeface="+mj-lt"/>
              </a:rPr>
              <a:t>Maintain / update record series.</a:t>
            </a:r>
          </a:p>
          <a:p>
            <a:r>
              <a:rPr lang="en-US" dirty="0">
                <a:latin typeface="+mj-lt"/>
              </a:rPr>
              <a:t>Request destruction of record series.</a:t>
            </a:r>
          </a:p>
          <a:p>
            <a:r>
              <a:rPr lang="en-US" dirty="0">
                <a:latin typeface="+mj-lt"/>
              </a:rPr>
              <a:t>Destroy record series as appropriate.</a:t>
            </a:r>
          </a:p>
          <a:p>
            <a:r>
              <a:rPr lang="en-US" dirty="0">
                <a:latin typeface="+mj-lt"/>
              </a:rPr>
              <a:t>Confirm accuracy of records database periodically.</a:t>
            </a:r>
          </a:p>
        </p:txBody>
      </p:sp>
    </p:spTree>
    <p:extLst>
      <p:ext uri="{BB962C8B-B14F-4D97-AF65-F5344CB8AC3E}">
        <p14:creationId xmlns:p14="http://schemas.microsoft.com/office/powerpoint/2010/main" val="2504484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FE580-81E1-4AD9-89A8-B8F6185DA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Terminology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A5727-1670-4628-820A-0FE0504B6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Words mean things.</a:t>
            </a:r>
          </a:p>
        </p:txBody>
      </p:sp>
    </p:spTree>
    <p:extLst>
      <p:ext uri="{BB962C8B-B14F-4D97-AF65-F5344CB8AC3E}">
        <p14:creationId xmlns:p14="http://schemas.microsoft.com/office/powerpoint/2010/main" val="1160998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Terminology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01BBE4-9E17-46D4-9F75-A86EE43BA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90689"/>
            <a:ext cx="9222441" cy="4486274"/>
          </a:xfrm>
        </p:spPr>
        <p:txBody>
          <a:bodyPr/>
          <a:lstStyle/>
          <a:p>
            <a:r>
              <a:rPr lang="en-US" dirty="0">
                <a:latin typeface="+mj-lt"/>
              </a:rPr>
              <a:t>Records</a:t>
            </a:r>
          </a:p>
          <a:p>
            <a:r>
              <a:rPr lang="en-US" dirty="0">
                <a:latin typeface="+mj-lt"/>
              </a:rPr>
              <a:t>Record series</a:t>
            </a:r>
          </a:p>
          <a:p>
            <a:r>
              <a:rPr lang="en-US" dirty="0">
                <a:latin typeface="+mj-lt"/>
              </a:rPr>
              <a:t>RDA – records disposition authorization</a:t>
            </a:r>
          </a:p>
          <a:p>
            <a:pPr lvl="1"/>
            <a:r>
              <a:rPr lang="en-US" dirty="0">
                <a:latin typeface="+mj-lt"/>
              </a:rPr>
              <a:t>Records cut off</a:t>
            </a:r>
          </a:p>
          <a:p>
            <a:pPr lvl="1"/>
            <a:r>
              <a:rPr lang="en-US" dirty="0">
                <a:latin typeface="+mj-lt"/>
              </a:rPr>
              <a:t>Retention period</a:t>
            </a:r>
          </a:p>
          <a:p>
            <a:pPr lvl="1"/>
            <a:r>
              <a:rPr lang="en-US" dirty="0">
                <a:latin typeface="+mj-lt"/>
              </a:rPr>
              <a:t>Retention action</a:t>
            </a:r>
          </a:p>
          <a:p>
            <a:pPr lvl="1"/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25882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0AAE-AE9F-4A84-A489-DD1FCF0D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RDA Example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E67509-BD2B-46AB-96E0-23333BF5997B}"/>
              </a:ext>
            </a:extLst>
          </p:cNvPr>
          <p:cNvSpPr/>
          <p:nvPr/>
        </p:nvSpPr>
        <p:spPr>
          <a:xfrm>
            <a:off x="11329893" y="0"/>
            <a:ext cx="431053" cy="6858000"/>
          </a:xfrm>
          <a:prstGeom prst="rect">
            <a:avLst/>
          </a:prstGeom>
          <a:solidFill>
            <a:srgbClr val="2143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597CB3-9EDA-41CF-8B53-880E4E919663}"/>
              </a:ext>
            </a:extLst>
          </p:cNvPr>
          <p:cNvSpPr/>
          <p:nvPr/>
        </p:nvSpPr>
        <p:spPr>
          <a:xfrm>
            <a:off x="11760946" y="0"/>
            <a:ext cx="431053" cy="6858000"/>
          </a:xfrm>
          <a:prstGeom prst="rect">
            <a:avLst/>
          </a:prstGeom>
          <a:solidFill>
            <a:srgbClr val="1B2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71EDC9-9A77-4539-B7AC-C668B09C7F49}"/>
              </a:ext>
            </a:extLst>
          </p:cNvPr>
          <p:cNvSpPr/>
          <p:nvPr/>
        </p:nvSpPr>
        <p:spPr>
          <a:xfrm>
            <a:off x="10898840" y="0"/>
            <a:ext cx="431053" cy="6858000"/>
          </a:xfrm>
          <a:prstGeom prst="rect">
            <a:avLst/>
          </a:prstGeom>
          <a:solidFill>
            <a:srgbClr val="367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9669E9-13CE-4C59-A185-DA06C25533FB}"/>
              </a:ext>
            </a:extLst>
          </p:cNvPr>
          <p:cNvSpPr/>
          <p:nvPr/>
        </p:nvSpPr>
        <p:spPr>
          <a:xfrm>
            <a:off x="10467787" y="0"/>
            <a:ext cx="431053" cy="6858000"/>
          </a:xfrm>
          <a:prstGeom prst="rect">
            <a:avLst/>
          </a:prstGeom>
          <a:solidFill>
            <a:srgbClr val="5BA9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BB30955B-DD8A-49DC-B4D1-3958E50D0B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3367" y="1426948"/>
            <a:ext cx="6263973" cy="5169443"/>
          </a:xfrm>
        </p:spPr>
      </p:pic>
    </p:spTree>
    <p:extLst>
      <p:ext uri="{BB962C8B-B14F-4D97-AF65-F5344CB8AC3E}">
        <p14:creationId xmlns:p14="http://schemas.microsoft.com/office/powerpoint/2010/main" val="3201291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31659</TotalTime>
  <Words>612</Words>
  <Application>Microsoft Office PowerPoint</Application>
  <PresentationFormat>Widescreen</PresentationFormat>
  <Paragraphs>108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Garamond</vt:lpstr>
      <vt:lpstr>Office Theme</vt:lpstr>
      <vt:lpstr>Records Management Training</vt:lpstr>
      <vt:lpstr>Objective</vt:lpstr>
      <vt:lpstr>Why are we doing this?</vt:lpstr>
      <vt:lpstr>Requirements</vt:lpstr>
      <vt:lpstr>Coordinator Responsibilities</vt:lpstr>
      <vt:lpstr>Responsibilities</vt:lpstr>
      <vt:lpstr>Terminology</vt:lpstr>
      <vt:lpstr>Terminology</vt:lpstr>
      <vt:lpstr>RDA Example</vt:lpstr>
      <vt:lpstr>Creating New Record Series</vt:lpstr>
      <vt:lpstr>Creating a new record series</vt:lpstr>
      <vt:lpstr>New records, page 1</vt:lpstr>
      <vt:lpstr>New records, page 2</vt:lpstr>
      <vt:lpstr>New records tips</vt:lpstr>
      <vt:lpstr>New records examples</vt:lpstr>
      <vt:lpstr>Finding Existing Record Series</vt:lpstr>
      <vt:lpstr>Navigating to records, part 1</vt:lpstr>
      <vt:lpstr>Navigating to records, part 2</vt:lpstr>
      <vt:lpstr>Requesting Approval to Destroy Existing Record Series</vt:lpstr>
      <vt:lpstr>Requesting approval</vt:lpstr>
      <vt:lpstr>Requesting approval</vt:lpstr>
      <vt:lpstr>Warning – Litigation Hold</vt:lpstr>
      <vt:lpstr>Final Updates – Records are Destroyed</vt:lpstr>
      <vt:lpstr>Confirmation</vt:lpstr>
      <vt:lpstr>Confirmation</vt:lpstr>
      <vt:lpstr>Process Map</vt:lpstr>
      <vt:lpstr>Steps to Records Management</vt:lpstr>
      <vt:lpstr>Confirming Accuracy</vt:lpstr>
      <vt:lpstr>Periodic Reviews</vt:lpstr>
      <vt:lpstr>Records Holding Report</vt:lpstr>
      <vt:lpstr>Records Audits</vt:lpstr>
      <vt:lpstr>Resources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Amanda Arnold</cp:lastModifiedBy>
  <cp:revision>18</cp:revision>
  <cp:lastPrinted>2018-02-15T20:51:02Z</cp:lastPrinted>
  <dcterms:created xsi:type="dcterms:W3CDTF">2018-02-15T20:26:32Z</dcterms:created>
  <dcterms:modified xsi:type="dcterms:W3CDTF">2022-04-11T20:57:45Z</dcterms:modified>
</cp:coreProperties>
</file>