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3983" r:id="rId5"/>
    <p:sldMasterId id="2147484011" r:id="rId6"/>
    <p:sldMasterId id="2147483971" r:id="rId7"/>
    <p:sldMasterId id="2147483687" r:id="rId8"/>
    <p:sldMasterId id="2147483970" r:id="rId9"/>
    <p:sldMasterId id="2147483798" r:id="rId10"/>
    <p:sldMasterId id="2147484039" r:id="rId11"/>
    <p:sldMasterId id="2147483660" r:id="rId12"/>
  </p:sldMasterIdLst>
  <p:notesMasterIdLst>
    <p:notesMasterId r:id="rId49"/>
  </p:notesMasterIdLst>
  <p:handoutMasterIdLst>
    <p:handoutMasterId r:id="rId50"/>
  </p:handoutMasterIdLst>
  <p:sldIdLst>
    <p:sldId id="1698" r:id="rId13"/>
    <p:sldId id="265" r:id="rId14"/>
    <p:sldId id="1781" r:id="rId15"/>
    <p:sldId id="1708" r:id="rId16"/>
    <p:sldId id="1763" r:id="rId17"/>
    <p:sldId id="1764" r:id="rId18"/>
    <p:sldId id="1724" r:id="rId19"/>
    <p:sldId id="1738" r:id="rId20"/>
    <p:sldId id="1766" r:id="rId21"/>
    <p:sldId id="1739" r:id="rId22"/>
    <p:sldId id="1727" r:id="rId23"/>
    <p:sldId id="1779" r:id="rId24"/>
    <p:sldId id="1740" r:id="rId25"/>
    <p:sldId id="1705" r:id="rId26"/>
    <p:sldId id="1746" r:id="rId27"/>
    <p:sldId id="1767" r:id="rId28"/>
    <p:sldId id="1742" r:id="rId29"/>
    <p:sldId id="1743" r:id="rId30"/>
    <p:sldId id="1744" r:id="rId31"/>
    <p:sldId id="1745" r:id="rId32"/>
    <p:sldId id="1770" r:id="rId33"/>
    <p:sldId id="1768" r:id="rId34"/>
    <p:sldId id="1772" r:id="rId35"/>
    <p:sldId id="1773" r:id="rId36"/>
    <p:sldId id="1748" r:id="rId37"/>
    <p:sldId id="1749" r:id="rId38"/>
    <p:sldId id="1750" r:id="rId39"/>
    <p:sldId id="1775" r:id="rId40"/>
    <p:sldId id="1774" r:id="rId41"/>
    <p:sldId id="1776" r:id="rId42"/>
    <p:sldId id="1777" r:id="rId43"/>
    <p:sldId id="1756" r:id="rId44"/>
    <p:sldId id="1782" r:id="rId45"/>
    <p:sldId id="1780" r:id="rId46"/>
    <p:sldId id="1758" r:id="rId47"/>
    <p:sldId id="1761" r:id="rId48"/>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 id="{D2461DD8-C69C-0235-4DC0-2919D9B034C2}" name="Anika Chambers" initials="AC" userId="Anika Chamber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7975"/>
    <a:srgbClr val="D2D755"/>
    <a:srgbClr val="2DCCD3"/>
    <a:srgbClr val="EE3424"/>
    <a:srgbClr val="1B365D"/>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D8E87-229C-41E1-B2AD-9C18BCC7111B}" v="75" dt="2022-10-11T19:36:08.808"/>
    <p1510:client id="{56869E08-0037-4319-B655-133D6ECFF7C2}" v="140" dt="2022-10-11T19:37:46.223"/>
    <p1510:client id="{5DBD319A-3A23-425D-8301-71113E8C634F}" v="106" dt="2022-10-11T19:25:12.448"/>
    <p1510:client id="{6B574350-7486-4E0A-8C96-961D45143140}" v="1" dt="2022-10-11T12:38:52.223"/>
    <p1510:client id="{7A8810D6-8D27-499F-9E18-A9C814ED3059}" v="1" dt="2023-02-21T13:36:09.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84"/>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3528157741869967E-2"/>
          <c:w val="0.94970445517000035"/>
          <c:h val="0.9007935098929535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87722"/>
              </a:solidFill>
              <a:ln>
                <a:noFill/>
              </a:ln>
              <a:effectLst/>
            </c:spPr>
            <c:extLst>
              <c:ext xmlns:c16="http://schemas.microsoft.com/office/drawing/2014/chart" uri="{C3380CC4-5D6E-409C-BE32-E72D297353CC}">
                <c16:uniqueId val="{00000001-14BE-E249-9311-2B6E388531DD}"/>
              </c:ext>
            </c:extLst>
          </c:dPt>
          <c:dPt>
            <c:idx val="1"/>
            <c:invertIfNegative val="0"/>
            <c:bubble3D val="0"/>
            <c:spPr>
              <a:solidFill>
                <a:srgbClr val="2DCCD3"/>
              </a:solidFill>
              <a:ln>
                <a:noFill/>
              </a:ln>
              <a:effectLst/>
            </c:spPr>
            <c:extLst>
              <c:ext xmlns:c16="http://schemas.microsoft.com/office/drawing/2014/chart" uri="{C3380CC4-5D6E-409C-BE32-E72D297353CC}">
                <c16:uniqueId val="{00000001-4A1B-6846-9E54-9D9FEE87B950}"/>
              </c:ext>
            </c:extLst>
          </c:dPt>
          <c:dPt>
            <c:idx val="2"/>
            <c:invertIfNegative val="0"/>
            <c:bubble3D val="0"/>
            <c:spPr>
              <a:solidFill>
                <a:srgbClr val="D2D755"/>
              </a:solidFill>
              <a:ln>
                <a:noFill/>
              </a:ln>
              <a:effectLst/>
            </c:spPr>
            <c:extLst>
              <c:ext xmlns:c16="http://schemas.microsoft.com/office/drawing/2014/chart" uri="{C3380CC4-5D6E-409C-BE32-E72D297353CC}">
                <c16:uniqueId val="{00000003-4A1B-6846-9E54-9D9FEE87B950}"/>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4A1B-6846-9E54-9D9FEE87B950}"/>
              </c:ext>
            </c:extLst>
          </c:dPt>
          <c:dPt>
            <c:idx val="4"/>
            <c:invertIfNegative val="0"/>
            <c:bubble3D val="0"/>
            <c:spPr>
              <a:solidFill>
                <a:srgbClr val="1D376C"/>
              </a:solidFill>
              <a:ln>
                <a:noFill/>
              </a:ln>
              <a:effectLst/>
            </c:spPr>
            <c:extLst>
              <c:ext xmlns:c16="http://schemas.microsoft.com/office/drawing/2014/chart" uri="{C3380CC4-5D6E-409C-BE32-E72D297353CC}">
                <c16:uniqueId val="{00000007-4A1B-6846-9E54-9D9FEE87B950}"/>
              </c:ext>
            </c:extLst>
          </c:dPt>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2</c:v>
                </c:pt>
                <c:pt idx="1">
                  <c:v>3</c:v>
                </c:pt>
                <c:pt idx="2">
                  <c:v>4</c:v>
                </c:pt>
                <c:pt idx="3">
                  <c:v>5</c:v>
                </c:pt>
                <c:pt idx="4">
                  <c:v>6</c:v>
                </c:pt>
              </c:numCache>
            </c:numRef>
          </c:val>
          <c:extLst>
            <c:ext xmlns:c16="http://schemas.microsoft.com/office/drawing/2014/chart" uri="{C3380CC4-5D6E-409C-BE32-E72D297353CC}">
              <c16:uniqueId val="{00000008-4A1B-6846-9E54-9D9FEE87B950}"/>
            </c:ext>
          </c:extLst>
        </c:ser>
        <c:dLbls>
          <c:showLegendKey val="0"/>
          <c:showVal val="0"/>
          <c:showCatName val="0"/>
          <c:showSerName val="0"/>
          <c:showPercent val="0"/>
          <c:showBubbleSize val="0"/>
        </c:dLbls>
        <c:gapWidth val="121"/>
        <c:overlap val="-27"/>
        <c:axId val="169105240"/>
        <c:axId val="113953760"/>
      </c:barChart>
      <c:catAx>
        <c:axId val="169105240"/>
        <c:scaling>
          <c:orientation val="minMax"/>
        </c:scaling>
        <c:delete val="1"/>
        <c:axPos val="b"/>
        <c:numFmt formatCode="General" sourceLinked="1"/>
        <c:majorTickMark val="none"/>
        <c:minorTickMark val="none"/>
        <c:tickLblPos val="nextTo"/>
        <c:crossAx val="113953760"/>
        <c:crosses val="autoZero"/>
        <c:auto val="1"/>
        <c:lblAlgn val="ctr"/>
        <c:lblOffset val="100"/>
        <c:noMultiLvlLbl val="0"/>
      </c:catAx>
      <c:valAx>
        <c:axId val="113953760"/>
        <c:scaling>
          <c:orientation val="minMax"/>
        </c:scaling>
        <c:delete val="1"/>
        <c:axPos val="l"/>
        <c:numFmt formatCode="General" sourceLinked="1"/>
        <c:majorTickMark val="none"/>
        <c:minorTickMark val="none"/>
        <c:tickLblPos val="nextTo"/>
        <c:crossAx val="16910524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Lato" charset="0"/>
          <a:ea typeface="Lato" charset="0"/>
          <a:cs typeface="Lato"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8.0312951952434514E-2"/>
          <c:y val="4.5977011494252873E-2"/>
          <c:w val="0.91968704804756551"/>
          <c:h val="0.76255136211421848"/>
        </c:manualLayout>
      </c:layout>
      <c:areaChart>
        <c:grouping val="standard"/>
        <c:varyColors val="0"/>
        <c:ser>
          <c:idx val="0"/>
          <c:order val="0"/>
          <c:spPr>
            <a:gradFill rotWithShape="1">
              <a:gsLst>
                <a:gs pos="0">
                  <a:schemeClr val="accent2">
                    <a:tint val="77000"/>
                    <a:lumMod val="110000"/>
                    <a:satMod val="105000"/>
                    <a:tint val="67000"/>
                  </a:schemeClr>
                </a:gs>
                <a:gs pos="50000">
                  <a:schemeClr val="accent2">
                    <a:tint val="77000"/>
                    <a:lumMod val="105000"/>
                    <a:satMod val="103000"/>
                    <a:tint val="73000"/>
                  </a:schemeClr>
                </a:gs>
                <a:gs pos="100000">
                  <a:schemeClr val="accent2">
                    <a:tint val="77000"/>
                    <a:lumMod val="105000"/>
                    <a:satMod val="109000"/>
                    <a:tint val="81000"/>
                  </a:schemeClr>
                </a:gs>
              </a:gsLst>
              <a:lin ang="5400000" scaled="0"/>
            </a:gradFill>
            <a:ln w="9525" cap="flat" cmpd="sng" algn="ctr">
              <a:solidFill>
                <a:schemeClr val="accent2">
                  <a:tint val="77000"/>
                  <a:shade val="95000"/>
                </a:schemeClr>
              </a:solidFill>
              <a:round/>
            </a:ln>
            <a:effectLst/>
          </c:spPr>
          <c:cat>
            <c:strRef>
              <c:f>Sheet1!$A$1:$A$13</c:f>
              <c:strCache>
                <c:ptCount val="13"/>
                <c:pt idx="0">
                  <c:v>Kindergarten</c:v>
                </c:pt>
                <c:pt idx="1">
                  <c:v>1st Grade</c:v>
                </c:pt>
                <c:pt idx="2">
                  <c:v>2nd Grade</c:v>
                </c:pt>
                <c:pt idx="3">
                  <c:v>3rd Grade</c:v>
                </c:pt>
                <c:pt idx="4">
                  <c:v>4th Grade</c:v>
                </c:pt>
                <c:pt idx="5">
                  <c:v>5th Grade</c:v>
                </c:pt>
                <c:pt idx="6">
                  <c:v>6th Grade</c:v>
                </c:pt>
                <c:pt idx="7">
                  <c:v>7th Grade</c:v>
                </c:pt>
                <c:pt idx="8">
                  <c:v>8th Grade</c:v>
                </c:pt>
                <c:pt idx="9">
                  <c:v>9th Grade</c:v>
                </c:pt>
                <c:pt idx="10">
                  <c:v>10th Grade</c:v>
                </c:pt>
                <c:pt idx="11">
                  <c:v>11th Grade</c:v>
                </c:pt>
                <c:pt idx="12">
                  <c:v>12th Grade</c:v>
                </c:pt>
              </c:strCache>
            </c:strRef>
          </c:cat>
          <c:val>
            <c:numRef>
              <c:f>Sheet1!$B$1:$B$13</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val>
          <c:extLst>
            <c:ext xmlns:c16="http://schemas.microsoft.com/office/drawing/2014/chart" uri="{C3380CC4-5D6E-409C-BE32-E72D297353CC}">
              <c16:uniqueId val="{00000000-01D8-493F-97ED-5633D24E90B0}"/>
            </c:ext>
          </c:extLst>
        </c:ser>
        <c:dLbls>
          <c:showLegendKey val="0"/>
          <c:showVal val="0"/>
          <c:showCatName val="0"/>
          <c:showSerName val="0"/>
          <c:showPercent val="0"/>
          <c:showBubbleSize val="0"/>
        </c:dLbls>
        <c:axId val="1957123280"/>
        <c:axId val="1957133072"/>
      </c:areaChart>
      <c:lineChart>
        <c:grouping val="standard"/>
        <c:varyColors val="0"/>
        <c:ser>
          <c:idx val="1"/>
          <c:order val="1"/>
          <c:spPr>
            <a:ln w="15875" cap="rnd">
              <a:solidFill>
                <a:schemeClr val="accent2">
                  <a:shade val="76000"/>
                </a:schemeClr>
              </a:solidFill>
              <a:round/>
            </a:ln>
            <a:effectLst/>
          </c:spPr>
          <c:marker>
            <c:symbol val="circle"/>
            <c:size val="5"/>
            <c:spPr>
              <a:gradFill rotWithShape="1">
                <a:gsLst>
                  <a:gs pos="0">
                    <a:schemeClr val="accent2">
                      <a:shade val="76000"/>
                      <a:lumMod val="110000"/>
                      <a:satMod val="105000"/>
                      <a:tint val="67000"/>
                    </a:schemeClr>
                  </a:gs>
                  <a:gs pos="50000">
                    <a:schemeClr val="accent2">
                      <a:shade val="76000"/>
                      <a:lumMod val="105000"/>
                      <a:satMod val="103000"/>
                      <a:tint val="73000"/>
                    </a:schemeClr>
                  </a:gs>
                  <a:gs pos="100000">
                    <a:schemeClr val="accent2">
                      <a:shade val="76000"/>
                      <a:lumMod val="105000"/>
                      <a:satMod val="109000"/>
                      <a:tint val="81000"/>
                    </a:schemeClr>
                  </a:gs>
                </a:gsLst>
                <a:lin ang="5400000" scaled="0"/>
              </a:gradFill>
              <a:ln w="9525" cap="flat" cmpd="sng" algn="ctr">
                <a:solidFill>
                  <a:schemeClr val="accent2">
                    <a:shade val="76000"/>
                    <a:shade val="95000"/>
                  </a:schemeClr>
                </a:solidFill>
                <a:round/>
              </a:ln>
              <a:effectLst/>
            </c:spPr>
          </c:marker>
          <c:cat>
            <c:strRef>
              <c:f>Sheet1!$A$1:$A$13</c:f>
              <c:strCache>
                <c:ptCount val="13"/>
                <c:pt idx="0">
                  <c:v>Kindergarten</c:v>
                </c:pt>
                <c:pt idx="1">
                  <c:v>1st Grade</c:v>
                </c:pt>
                <c:pt idx="2">
                  <c:v>2nd Grade</c:v>
                </c:pt>
                <c:pt idx="3">
                  <c:v>3rd Grade</c:v>
                </c:pt>
                <c:pt idx="4">
                  <c:v>4th Grade</c:v>
                </c:pt>
                <c:pt idx="5">
                  <c:v>5th Grade</c:v>
                </c:pt>
                <c:pt idx="6">
                  <c:v>6th Grade</c:v>
                </c:pt>
                <c:pt idx="7">
                  <c:v>7th Grade</c:v>
                </c:pt>
                <c:pt idx="8">
                  <c:v>8th Grade</c:v>
                </c:pt>
                <c:pt idx="9">
                  <c:v>9th Grade</c:v>
                </c:pt>
                <c:pt idx="10">
                  <c:v>10th Grade</c:v>
                </c:pt>
                <c:pt idx="11">
                  <c:v>11th Grade</c:v>
                </c:pt>
                <c:pt idx="12">
                  <c:v>12th Grade</c:v>
                </c:pt>
              </c:strCache>
            </c:strRef>
          </c:cat>
          <c:val>
            <c:numRef>
              <c:f>Sheet1!$C$1:$C$13</c:f>
              <c:numCache>
                <c:formatCode>General</c:formatCode>
                <c:ptCount val="13"/>
                <c:pt idx="0">
                  <c:v>0.25</c:v>
                </c:pt>
                <c:pt idx="1">
                  <c:v>0.5</c:v>
                </c:pt>
                <c:pt idx="2">
                  <c:v>0.75</c:v>
                </c:pt>
                <c:pt idx="3">
                  <c:v>1</c:v>
                </c:pt>
                <c:pt idx="4">
                  <c:v>1.25</c:v>
                </c:pt>
                <c:pt idx="5">
                  <c:v>1.5</c:v>
                </c:pt>
                <c:pt idx="6">
                  <c:v>1.75</c:v>
                </c:pt>
                <c:pt idx="7">
                  <c:v>2</c:v>
                </c:pt>
                <c:pt idx="8">
                  <c:v>2.25</c:v>
                </c:pt>
                <c:pt idx="9">
                  <c:v>2.5</c:v>
                </c:pt>
                <c:pt idx="10">
                  <c:v>2.75</c:v>
                </c:pt>
                <c:pt idx="11">
                  <c:v>3</c:v>
                </c:pt>
                <c:pt idx="12">
                  <c:v>3.25</c:v>
                </c:pt>
              </c:numCache>
            </c:numRef>
          </c:val>
          <c:smooth val="0"/>
          <c:extLst>
            <c:ext xmlns:c16="http://schemas.microsoft.com/office/drawing/2014/chart" uri="{C3380CC4-5D6E-409C-BE32-E72D297353CC}">
              <c16:uniqueId val="{00000001-01D8-493F-97ED-5633D24E90B0}"/>
            </c:ext>
          </c:extLst>
        </c:ser>
        <c:dLbls>
          <c:showLegendKey val="0"/>
          <c:showVal val="0"/>
          <c:showCatName val="0"/>
          <c:showSerName val="0"/>
          <c:showPercent val="0"/>
          <c:showBubbleSize val="0"/>
        </c:dLbls>
        <c:marker val="1"/>
        <c:smooth val="0"/>
        <c:axId val="1957123280"/>
        <c:axId val="1957133072"/>
      </c:lineChart>
      <c:catAx>
        <c:axId val="1957123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lumMod val="50000"/>
                  </a:schemeClr>
                </a:solidFill>
                <a:latin typeface="Arial" panose="020B0604020202020204" pitchFamily="34" charset="0"/>
                <a:ea typeface="+mn-ea"/>
                <a:cs typeface="Arial" panose="020B0604020202020204" pitchFamily="34" charset="0"/>
              </a:defRPr>
            </a:pPr>
            <a:endParaRPr lang="en-US"/>
          </a:p>
        </c:txPr>
        <c:crossAx val="1957133072"/>
        <c:crosses val="autoZero"/>
        <c:auto val="1"/>
        <c:lblAlgn val="ctr"/>
        <c:lblOffset val="100"/>
        <c:noMultiLvlLbl val="0"/>
      </c:catAx>
      <c:valAx>
        <c:axId val="1957133072"/>
        <c:scaling>
          <c:orientation val="minMax"/>
        </c:scaling>
        <c:delete val="1"/>
        <c:axPos val="l"/>
        <c:numFmt formatCode="General" sourceLinked="1"/>
        <c:majorTickMark val="none"/>
        <c:minorTickMark val="none"/>
        <c:tickLblPos val="nextTo"/>
        <c:crossAx val="1957123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5DF6D-6ECC-4EAB-9AC7-CC14FB8D15E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F00DA04-05F1-42EF-A5A9-B802B73BF3C2}">
      <dgm:prSet phldrT="[Text]"/>
      <dgm:spPr/>
      <dgm:t>
        <a:bodyPr/>
        <a:lstStyle/>
        <a:p>
          <a:r>
            <a:rPr lang="en-US" b="1">
              <a:latin typeface="+mn-lt"/>
              <a:cs typeface="Arial" panose="020B0604020202020204" pitchFamily="34" charset="0"/>
            </a:rPr>
            <a:t>Access Points</a:t>
          </a:r>
        </a:p>
      </dgm:t>
    </dgm:pt>
    <dgm:pt modelId="{08FB10C6-4870-47C6-9A61-32D482CE9E03}" type="parTrans" cxnId="{3D16F342-0DA9-4D99-937F-E180F8590447}">
      <dgm:prSet/>
      <dgm:spPr/>
      <dgm:t>
        <a:bodyPr/>
        <a:lstStyle/>
        <a:p>
          <a:endParaRPr lang="en-US">
            <a:latin typeface="Arial" panose="020B0604020202020204" pitchFamily="34" charset="0"/>
            <a:cs typeface="Arial" panose="020B0604020202020204" pitchFamily="34" charset="0"/>
          </a:endParaRPr>
        </a:p>
      </dgm:t>
    </dgm:pt>
    <dgm:pt modelId="{654BC36D-9DC5-454E-8377-86E007B21785}" type="sibTrans" cxnId="{3D16F342-0DA9-4D99-937F-E180F8590447}">
      <dgm:prSet/>
      <dgm:spPr/>
      <dgm:t>
        <a:bodyPr/>
        <a:lstStyle/>
        <a:p>
          <a:endParaRPr lang="en-US">
            <a:latin typeface="Arial" panose="020B0604020202020204" pitchFamily="34" charset="0"/>
            <a:cs typeface="Arial" panose="020B0604020202020204" pitchFamily="34" charset="0"/>
          </a:endParaRPr>
        </a:p>
      </dgm:t>
    </dgm:pt>
    <dgm:pt modelId="{E2434F5D-16B9-47D8-86D2-0E59E0E54D31}">
      <dgm:prSet phldrT="[Text]"/>
      <dgm:spPr>
        <a:solidFill>
          <a:schemeClr val="accent2"/>
        </a:solidFill>
      </dgm:spPr>
      <dgm:t>
        <a:bodyPr/>
        <a:lstStyle/>
        <a:p>
          <a:r>
            <a:rPr lang="en-US" b="1">
              <a:latin typeface="+mn-lt"/>
              <a:cs typeface="Arial" panose="020B0604020202020204" pitchFamily="34" charset="0"/>
            </a:rPr>
            <a:t>Instructional Scaffolds</a:t>
          </a:r>
        </a:p>
      </dgm:t>
    </dgm:pt>
    <dgm:pt modelId="{D17B6230-BA89-4B34-8677-B4BCDEA2DEFC}" type="parTrans" cxnId="{97A63D7B-F4ED-436E-8406-0AA37C52EAC3}">
      <dgm:prSet/>
      <dgm:spPr/>
      <dgm:t>
        <a:bodyPr/>
        <a:lstStyle/>
        <a:p>
          <a:endParaRPr lang="en-US">
            <a:latin typeface="Arial" panose="020B0604020202020204" pitchFamily="34" charset="0"/>
            <a:cs typeface="Arial" panose="020B0604020202020204" pitchFamily="34" charset="0"/>
          </a:endParaRPr>
        </a:p>
      </dgm:t>
    </dgm:pt>
    <dgm:pt modelId="{B8FF223C-5F1E-4873-B754-DE25E8917C58}" type="sibTrans" cxnId="{97A63D7B-F4ED-436E-8406-0AA37C52EAC3}">
      <dgm:prSet/>
      <dgm:spPr/>
      <dgm:t>
        <a:bodyPr/>
        <a:lstStyle/>
        <a:p>
          <a:endParaRPr lang="en-US">
            <a:latin typeface="Arial" panose="020B0604020202020204" pitchFamily="34" charset="0"/>
            <a:cs typeface="Arial" panose="020B0604020202020204" pitchFamily="34" charset="0"/>
          </a:endParaRPr>
        </a:p>
      </dgm:t>
    </dgm:pt>
    <dgm:pt modelId="{5A24CF21-1AA3-4AC4-8380-6B22BD707526}">
      <dgm:prSet phldrT="[Text]"/>
      <dgm:spPr>
        <a:solidFill>
          <a:schemeClr val="accent4"/>
        </a:solidFill>
      </dgm:spPr>
      <dgm:t>
        <a:bodyPr/>
        <a:lstStyle/>
        <a:p>
          <a:r>
            <a:rPr lang="en-US" b="1">
              <a:solidFill>
                <a:schemeClr val="tx1"/>
              </a:solidFill>
              <a:latin typeface="+mn-lt"/>
              <a:cs typeface="Arial" panose="020B0604020202020204" pitchFamily="34" charset="0"/>
            </a:rPr>
            <a:t>Accommodations</a:t>
          </a:r>
        </a:p>
      </dgm:t>
    </dgm:pt>
    <dgm:pt modelId="{FE8A6D1D-E130-477A-AB6F-2D85C3F50F38}" type="parTrans" cxnId="{738915A0-D4FA-42FF-A239-89A0B7C1D85E}">
      <dgm:prSet/>
      <dgm:spPr/>
      <dgm:t>
        <a:bodyPr/>
        <a:lstStyle/>
        <a:p>
          <a:endParaRPr lang="en-US">
            <a:latin typeface="Arial" panose="020B0604020202020204" pitchFamily="34" charset="0"/>
            <a:cs typeface="Arial" panose="020B0604020202020204" pitchFamily="34" charset="0"/>
          </a:endParaRPr>
        </a:p>
      </dgm:t>
    </dgm:pt>
    <dgm:pt modelId="{A2A99596-CD90-4963-B328-4A3E7EF0D01E}" type="sibTrans" cxnId="{738915A0-D4FA-42FF-A239-89A0B7C1D85E}">
      <dgm:prSet/>
      <dgm:spPr/>
      <dgm:t>
        <a:bodyPr/>
        <a:lstStyle/>
        <a:p>
          <a:endParaRPr lang="en-US">
            <a:latin typeface="Arial" panose="020B0604020202020204" pitchFamily="34" charset="0"/>
            <a:cs typeface="Arial" panose="020B0604020202020204" pitchFamily="34" charset="0"/>
          </a:endParaRPr>
        </a:p>
      </dgm:t>
    </dgm:pt>
    <dgm:pt modelId="{3D4E95BD-968B-41AA-9A08-0462371A8209}">
      <dgm:prSet phldrT="[Text]"/>
      <dgm:spPr>
        <a:solidFill>
          <a:schemeClr val="accent4"/>
        </a:solidFill>
      </dgm:spPr>
      <dgm:t>
        <a:bodyPr/>
        <a:lstStyle/>
        <a:p>
          <a:r>
            <a:rPr lang="en-US" b="1">
              <a:solidFill>
                <a:schemeClr val="tx1"/>
              </a:solidFill>
              <a:latin typeface="+mn-lt"/>
              <a:cs typeface="Arial" panose="020B0604020202020204" pitchFamily="34" charset="0"/>
            </a:rPr>
            <a:t>Modifications</a:t>
          </a:r>
        </a:p>
      </dgm:t>
    </dgm:pt>
    <dgm:pt modelId="{81A6FD1F-3D37-4EE8-8FE5-D90BC21FE5DA}" type="parTrans" cxnId="{2AB68201-693C-41C2-9C5F-772B6FDA665F}">
      <dgm:prSet/>
      <dgm:spPr/>
      <dgm:t>
        <a:bodyPr/>
        <a:lstStyle/>
        <a:p>
          <a:endParaRPr lang="en-US">
            <a:latin typeface="Arial" panose="020B0604020202020204" pitchFamily="34" charset="0"/>
            <a:cs typeface="Arial" panose="020B0604020202020204" pitchFamily="34" charset="0"/>
          </a:endParaRPr>
        </a:p>
      </dgm:t>
    </dgm:pt>
    <dgm:pt modelId="{917B44BD-135C-4A02-BEA7-9CBAF84557A5}" type="sibTrans" cxnId="{2AB68201-693C-41C2-9C5F-772B6FDA665F}">
      <dgm:prSet/>
      <dgm:spPr/>
      <dgm:t>
        <a:bodyPr/>
        <a:lstStyle/>
        <a:p>
          <a:endParaRPr lang="en-US">
            <a:latin typeface="Arial" panose="020B0604020202020204" pitchFamily="34" charset="0"/>
            <a:cs typeface="Arial" panose="020B0604020202020204" pitchFamily="34" charset="0"/>
          </a:endParaRPr>
        </a:p>
      </dgm:t>
    </dgm:pt>
    <dgm:pt modelId="{40718EDE-ECF6-4190-AFFE-9E828B7DC349}">
      <dgm:prSet phldrT="[Text]"/>
      <dgm:spPr/>
      <dgm:t>
        <a:bodyPr/>
        <a:lstStyle/>
        <a:p>
          <a:r>
            <a:rPr lang="en-US"/>
            <a:t>Annotations within high-quality instructional materials that help teachers determine additional supports for students within the lessons to ensure they can fully engage (e.g., pre-teach vocabulary, additional practice, alternative writing tools, etc.).</a:t>
          </a:r>
          <a:endParaRPr lang="en-US">
            <a:latin typeface="+mn-lt"/>
            <a:cs typeface="Arial" panose="020B0604020202020204" pitchFamily="34" charset="0"/>
          </a:endParaRPr>
        </a:p>
      </dgm:t>
    </dgm:pt>
    <dgm:pt modelId="{54F1F4D1-465E-4407-99C1-8471AEB1EC27}" type="parTrans" cxnId="{1C808862-E63F-4C9A-8376-F75CA7B21F90}">
      <dgm:prSet/>
      <dgm:spPr/>
      <dgm:t>
        <a:bodyPr/>
        <a:lstStyle/>
        <a:p>
          <a:endParaRPr lang="en-US">
            <a:latin typeface="Arial" panose="020B0604020202020204" pitchFamily="34" charset="0"/>
            <a:cs typeface="Arial" panose="020B0604020202020204" pitchFamily="34" charset="0"/>
          </a:endParaRPr>
        </a:p>
      </dgm:t>
    </dgm:pt>
    <dgm:pt modelId="{341706C6-63DE-42E2-AD46-4229128EC255}" type="sibTrans" cxnId="{1C808862-E63F-4C9A-8376-F75CA7B21F90}">
      <dgm:prSet/>
      <dgm:spPr/>
      <dgm:t>
        <a:bodyPr/>
        <a:lstStyle/>
        <a:p>
          <a:endParaRPr lang="en-US">
            <a:latin typeface="Arial" panose="020B0604020202020204" pitchFamily="34" charset="0"/>
            <a:cs typeface="Arial" panose="020B0604020202020204" pitchFamily="34" charset="0"/>
          </a:endParaRPr>
        </a:p>
      </dgm:t>
    </dgm:pt>
    <dgm:pt modelId="{0DAC4E40-A7DD-4AEF-8229-58E976AD1762}">
      <dgm:prSet/>
      <dgm:spPr>
        <a:solidFill>
          <a:schemeClr val="accent2"/>
        </a:solidFill>
      </dgm:spPr>
      <dgm:t>
        <a:bodyPr/>
        <a:lstStyle/>
        <a:p>
          <a:r>
            <a:rPr lang="en-US">
              <a:latin typeface="+mn-lt"/>
              <a:cs typeface="Arial" panose="020B0604020202020204" pitchFamily="34" charset="0"/>
            </a:rPr>
            <a:t>A temporary, student-specific support structure designed to maximize access to grade-level concepts and tasks.</a:t>
          </a:r>
        </a:p>
      </dgm:t>
    </dgm:pt>
    <dgm:pt modelId="{06E67C81-8001-438C-8EA6-F61F468FF6F1}" type="parTrans" cxnId="{65EBEA2D-8FCC-4311-A5CE-1BF3BB1D5B54}">
      <dgm:prSet/>
      <dgm:spPr/>
      <dgm:t>
        <a:bodyPr/>
        <a:lstStyle/>
        <a:p>
          <a:endParaRPr lang="en-US">
            <a:latin typeface="Arial" panose="020B0604020202020204" pitchFamily="34" charset="0"/>
            <a:cs typeface="Arial" panose="020B0604020202020204" pitchFamily="34" charset="0"/>
          </a:endParaRPr>
        </a:p>
      </dgm:t>
    </dgm:pt>
    <dgm:pt modelId="{1BCBC938-1920-4E3C-BE97-5F430A7765CC}" type="sibTrans" cxnId="{65EBEA2D-8FCC-4311-A5CE-1BF3BB1D5B54}">
      <dgm:prSet/>
      <dgm:spPr/>
      <dgm:t>
        <a:bodyPr/>
        <a:lstStyle/>
        <a:p>
          <a:endParaRPr lang="en-US">
            <a:latin typeface="Arial" panose="020B0604020202020204" pitchFamily="34" charset="0"/>
            <a:cs typeface="Arial" panose="020B0604020202020204" pitchFamily="34" charset="0"/>
          </a:endParaRPr>
        </a:p>
      </dgm:t>
    </dgm:pt>
    <dgm:pt modelId="{3A98F263-E8BA-471F-9453-74038C51C994}">
      <dgm:prSet phldrT="[Text]"/>
      <dgm:spPr>
        <a:solidFill>
          <a:schemeClr val="accent4"/>
        </a:solidFill>
      </dgm:spPr>
      <dgm:t>
        <a:bodyPr/>
        <a:lstStyle/>
        <a:p>
          <a:r>
            <a:rPr lang="en-US">
              <a:solidFill>
                <a:schemeClr val="tx1"/>
              </a:solidFill>
              <a:latin typeface="+mn-lt"/>
              <a:cs typeface="Arial" panose="020B0604020202020204" pitchFamily="34" charset="0"/>
            </a:rPr>
            <a:t>An IAIEP/504/ILP team decision based on individual student need that requires a change to </a:t>
          </a:r>
          <a:r>
            <a:rPr lang="en-US" b="1" u="sng">
              <a:solidFill>
                <a:schemeClr val="tx1"/>
              </a:solidFill>
              <a:latin typeface="+mn-lt"/>
              <a:cs typeface="Arial" panose="020B0604020202020204" pitchFamily="34" charset="0"/>
            </a:rPr>
            <a:t>how</a:t>
          </a:r>
          <a:r>
            <a:rPr lang="en-US" b="1" u="none">
              <a:solidFill>
                <a:schemeClr val="tx1"/>
              </a:solidFill>
              <a:latin typeface="+mn-lt"/>
              <a:cs typeface="Arial" panose="020B0604020202020204" pitchFamily="34" charset="0"/>
            </a:rPr>
            <a:t> </a:t>
          </a:r>
          <a:r>
            <a:rPr lang="en-US">
              <a:solidFill>
                <a:schemeClr val="tx1"/>
              </a:solidFill>
              <a:latin typeface="+mn-lt"/>
              <a:cs typeface="Arial" panose="020B0604020202020204" pitchFamily="34" charset="0"/>
            </a:rPr>
            <a:t>the student accesses information, engages in learning, or demonstrates knowledge in a particular setting. </a:t>
          </a:r>
        </a:p>
      </dgm:t>
    </dgm:pt>
    <dgm:pt modelId="{707C2132-1FD5-4434-A0E5-605BDDD891DD}" type="parTrans" cxnId="{ECE9DB67-D832-4735-B826-975FF96ADD49}">
      <dgm:prSet/>
      <dgm:spPr/>
      <dgm:t>
        <a:bodyPr/>
        <a:lstStyle/>
        <a:p>
          <a:endParaRPr lang="en-US">
            <a:latin typeface="Arial" panose="020B0604020202020204" pitchFamily="34" charset="0"/>
            <a:cs typeface="Arial" panose="020B0604020202020204" pitchFamily="34" charset="0"/>
          </a:endParaRPr>
        </a:p>
      </dgm:t>
    </dgm:pt>
    <dgm:pt modelId="{DCFC2F43-B01A-423E-BC39-8F31D7320DC8}" type="sibTrans" cxnId="{ECE9DB67-D832-4735-B826-975FF96ADD49}">
      <dgm:prSet/>
      <dgm:spPr/>
      <dgm:t>
        <a:bodyPr/>
        <a:lstStyle/>
        <a:p>
          <a:endParaRPr lang="en-US">
            <a:latin typeface="Arial" panose="020B0604020202020204" pitchFamily="34" charset="0"/>
            <a:cs typeface="Arial" panose="020B0604020202020204" pitchFamily="34" charset="0"/>
          </a:endParaRPr>
        </a:p>
      </dgm:t>
    </dgm:pt>
    <dgm:pt modelId="{46ACFAF4-CB59-4B3E-B317-948F972464A6}">
      <dgm:prSet phldrT="[Text]"/>
      <dgm:spPr>
        <a:solidFill>
          <a:schemeClr val="accent4"/>
        </a:solidFill>
      </dgm:spPr>
      <dgm:t>
        <a:bodyPr/>
        <a:lstStyle/>
        <a:p>
          <a:r>
            <a:rPr lang="en-US">
              <a:solidFill>
                <a:schemeClr val="tx1"/>
              </a:solidFill>
              <a:latin typeface="+mn-lt"/>
              <a:cs typeface="Arial" panose="020B0604020202020204" pitchFamily="34" charset="0"/>
            </a:rPr>
            <a:t>An IAIEP/504/ILP team decision based on individual student need that requires a change to </a:t>
          </a:r>
          <a:r>
            <a:rPr lang="en-US" b="1" u="sng">
              <a:solidFill>
                <a:schemeClr val="tx1"/>
              </a:solidFill>
              <a:latin typeface="+mn-lt"/>
              <a:cs typeface="Arial" panose="020B0604020202020204" pitchFamily="34" charset="0"/>
            </a:rPr>
            <a:t>what</a:t>
          </a:r>
          <a:r>
            <a:rPr lang="en-US">
              <a:solidFill>
                <a:schemeClr val="tx1"/>
              </a:solidFill>
              <a:latin typeface="+mn-lt"/>
              <a:cs typeface="Arial" panose="020B0604020202020204" pitchFamily="34" charset="0"/>
            </a:rPr>
            <a:t> the student is taught or expected to learn.</a:t>
          </a:r>
        </a:p>
      </dgm:t>
    </dgm:pt>
    <dgm:pt modelId="{47B0B035-85D1-4C92-82A6-E27BC97F8FDB}" type="parTrans" cxnId="{907DC41B-5969-4B57-B00A-EA47717B22CD}">
      <dgm:prSet/>
      <dgm:spPr/>
      <dgm:t>
        <a:bodyPr/>
        <a:lstStyle/>
        <a:p>
          <a:endParaRPr lang="en-US">
            <a:latin typeface="Arial" panose="020B0604020202020204" pitchFamily="34" charset="0"/>
            <a:cs typeface="Arial" panose="020B0604020202020204" pitchFamily="34" charset="0"/>
          </a:endParaRPr>
        </a:p>
      </dgm:t>
    </dgm:pt>
    <dgm:pt modelId="{4F8A6E41-78DC-417D-86DF-D79D63619078}" type="sibTrans" cxnId="{907DC41B-5969-4B57-B00A-EA47717B22CD}">
      <dgm:prSet/>
      <dgm:spPr/>
      <dgm:t>
        <a:bodyPr/>
        <a:lstStyle/>
        <a:p>
          <a:endParaRPr lang="en-US">
            <a:latin typeface="Arial" panose="020B0604020202020204" pitchFamily="34" charset="0"/>
            <a:cs typeface="Arial" panose="020B0604020202020204" pitchFamily="34" charset="0"/>
          </a:endParaRPr>
        </a:p>
      </dgm:t>
    </dgm:pt>
    <dgm:pt modelId="{A740C4DD-153F-4550-868F-DDF315C12111}" type="pres">
      <dgm:prSet presAssocID="{4FA5DF6D-6ECC-4EAB-9AC7-CC14FB8D15EA}" presName="diagram" presStyleCnt="0">
        <dgm:presLayoutVars>
          <dgm:dir/>
          <dgm:resizeHandles val="exact"/>
        </dgm:presLayoutVars>
      </dgm:prSet>
      <dgm:spPr/>
    </dgm:pt>
    <dgm:pt modelId="{B19A8F38-E438-40FC-96D7-CE9B65A9891E}" type="pres">
      <dgm:prSet presAssocID="{4F00DA04-05F1-42EF-A5A9-B802B73BF3C2}" presName="node" presStyleLbl="node1" presStyleIdx="0" presStyleCnt="4" custScaleX="103420">
        <dgm:presLayoutVars>
          <dgm:bulletEnabled val="1"/>
        </dgm:presLayoutVars>
      </dgm:prSet>
      <dgm:spPr/>
    </dgm:pt>
    <dgm:pt modelId="{D3431160-454B-4428-A23F-E3BEF3532C27}" type="pres">
      <dgm:prSet presAssocID="{654BC36D-9DC5-454E-8377-86E007B21785}" presName="sibTrans" presStyleCnt="0"/>
      <dgm:spPr/>
    </dgm:pt>
    <dgm:pt modelId="{32950968-C767-4CA3-A611-8581A621961C}" type="pres">
      <dgm:prSet presAssocID="{E2434F5D-16B9-47D8-86D2-0E59E0E54D31}" presName="node" presStyleLbl="node1" presStyleIdx="1" presStyleCnt="4" custScaleX="103420">
        <dgm:presLayoutVars>
          <dgm:bulletEnabled val="1"/>
        </dgm:presLayoutVars>
      </dgm:prSet>
      <dgm:spPr/>
    </dgm:pt>
    <dgm:pt modelId="{18F8A096-B050-4B2D-9C71-CC2F75D80EC2}" type="pres">
      <dgm:prSet presAssocID="{B8FF223C-5F1E-4873-B754-DE25E8917C58}" presName="sibTrans" presStyleCnt="0"/>
      <dgm:spPr/>
    </dgm:pt>
    <dgm:pt modelId="{244E5291-3E93-420B-92A9-0EDA7883972A}" type="pres">
      <dgm:prSet presAssocID="{5A24CF21-1AA3-4AC4-8380-6B22BD707526}" presName="node" presStyleLbl="node1" presStyleIdx="2" presStyleCnt="4" custScaleX="103420">
        <dgm:presLayoutVars>
          <dgm:bulletEnabled val="1"/>
        </dgm:presLayoutVars>
      </dgm:prSet>
      <dgm:spPr/>
    </dgm:pt>
    <dgm:pt modelId="{57C4451E-19F0-40B2-9004-96DF54F03DFC}" type="pres">
      <dgm:prSet presAssocID="{A2A99596-CD90-4963-B328-4A3E7EF0D01E}" presName="sibTrans" presStyleCnt="0"/>
      <dgm:spPr/>
    </dgm:pt>
    <dgm:pt modelId="{6209417E-4E74-4FB5-BFF8-3414E59EE12F}" type="pres">
      <dgm:prSet presAssocID="{3D4E95BD-968B-41AA-9A08-0462371A8209}" presName="node" presStyleLbl="node1" presStyleIdx="3" presStyleCnt="4" custScaleX="103420">
        <dgm:presLayoutVars>
          <dgm:bulletEnabled val="1"/>
        </dgm:presLayoutVars>
      </dgm:prSet>
      <dgm:spPr/>
    </dgm:pt>
  </dgm:ptLst>
  <dgm:cxnLst>
    <dgm:cxn modelId="{2AB68201-693C-41C2-9C5F-772B6FDA665F}" srcId="{4FA5DF6D-6ECC-4EAB-9AC7-CC14FB8D15EA}" destId="{3D4E95BD-968B-41AA-9A08-0462371A8209}" srcOrd="3" destOrd="0" parTransId="{81A6FD1F-3D37-4EE8-8FE5-D90BC21FE5DA}" sibTransId="{917B44BD-135C-4A02-BEA7-9CBAF84557A5}"/>
    <dgm:cxn modelId="{907DC41B-5969-4B57-B00A-EA47717B22CD}" srcId="{3D4E95BD-968B-41AA-9A08-0462371A8209}" destId="{46ACFAF4-CB59-4B3E-B317-948F972464A6}" srcOrd="0" destOrd="0" parTransId="{47B0B035-85D1-4C92-82A6-E27BC97F8FDB}" sibTransId="{4F8A6E41-78DC-417D-86DF-D79D63619078}"/>
    <dgm:cxn modelId="{0B972F1E-EF16-4B64-9696-86F2C0B739B4}" type="presOf" srcId="{4FA5DF6D-6ECC-4EAB-9AC7-CC14FB8D15EA}" destId="{A740C4DD-153F-4550-868F-DDF315C12111}" srcOrd="0" destOrd="0" presId="urn:microsoft.com/office/officeart/2005/8/layout/default"/>
    <dgm:cxn modelId="{87E88E21-728F-4EED-BBA1-06F6BCBC5198}" type="presOf" srcId="{3D4E95BD-968B-41AA-9A08-0462371A8209}" destId="{6209417E-4E74-4FB5-BFF8-3414E59EE12F}" srcOrd="0" destOrd="0" presId="urn:microsoft.com/office/officeart/2005/8/layout/default"/>
    <dgm:cxn modelId="{65EBEA2D-8FCC-4311-A5CE-1BF3BB1D5B54}" srcId="{E2434F5D-16B9-47D8-86D2-0E59E0E54D31}" destId="{0DAC4E40-A7DD-4AEF-8229-58E976AD1762}" srcOrd="0" destOrd="0" parTransId="{06E67C81-8001-438C-8EA6-F61F468FF6F1}" sibTransId="{1BCBC938-1920-4E3C-BE97-5F430A7765CC}"/>
    <dgm:cxn modelId="{1C808862-E63F-4C9A-8376-F75CA7B21F90}" srcId="{4F00DA04-05F1-42EF-A5A9-B802B73BF3C2}" destId="{40718EDE-ECF6-4190-AFFE-9E828B7DC349}" srcOrd="0" destOrd="0" parTransId="{54F1F4D1-465E-4407-99C1-8471AEB1EC27}" sibTransId="{341706C6-63DE-42E2-AD46-4229128EC255}"/>
    <dgm:cxn modelId="{3D16F342-0DA9-4D99-937F-E180F8590447}" srcId="{4FA5DF6D-6ECC-4EAB-9AC7-CC14FB8D15EA}" destId="{4F00DA04-05F1-42EF-A5A9-B802B73BF3C2}" srcOrd="0" destOrd="0" parTransId="{08FB10C6-4870-47C6-9A61-32D482CE9E03}" sibTransId="{654BC36D-9DC5-454E-8377-86E007B21785}"/>
    <dgm:cxn modelId="{ECE9DB67-D832-4735-B826-975FF96ADD49}" srcId="{5A24CF21-1AA3-4AC4-8380-6B22BD707526}" destId="{3A98F263-E8BA-471F-9453-74038C51C994}" srcOrd="0" destOrd="0" parTransId="{707C2132-1FD5-4434-A0E5-605BDDD891DD}" sibTransId="{DCFC2F43-B01A-423E-BC39-8F31D7320DC8}"/>
    <dgm:cxn modelId="{5D09494A-2F47-4AA1-BD1E-9C11ACE07BC6}" type="presOf" srcId="{0DAC4E40-A7DD-4AEF-8229-58E976AD1762}" destId="{32950968-C767-4CA3-A611-8581A621961C}" srcOrd="0" destOrd="1" presId="urn:microsoft.com/office/officeart/2005/8/layout/default"/>
    <dgm:cxn modelId="{97A63D7B-F4ED-436E-8406-0AA37C52EAC3}" srcId="{4FA5DF6D-6ECC-4EAB-9AC7-CC14FB8D15EA}" destId="{E2434F5D-16B9-47D8-86D2-0E59E0E54D31}" srcOrd="1" destOrd="0" parTransId="{D17B6230-BA89-4B34-8677-B4BCDEA2DEFC}" sibTransId="{B8FF223C-5F1E-4873-B754-DE25E8917C58}"/>
    <dgm:cxn modelId="{EF31577D-C240-4A9D-A330-90B2C2DCE53C}" type="presOf" srcId="{40718EDE-ECF6-4190-AFFE-9E828B7DC349}" destId="{B19A8F38-E438-40FC-96D7-CE9B65A9891E}" srcOrd="0" destOrd="1" presId="urn:microsoft.com/office/officeart/2005/8/layout/default"/>
    <dgm:cxn modelId="{3CBA5C98-D122-4771-B254-D789C5090428}" type="presOf" srcId="{E2434F5D-16B9-47D8-86D2-0E59E0E54D31}" destId="{32950968-C767-4CA3-A611-8581A621961C}" srcOrd="0" destOrd="0" presId="urn:microsoft.com/office/officeart/2005/8/layout/default"/>
    <dgm:cxn modelId="{738915A0-D4FA-42FF-A239-89A0B7C1D85E}" srcId="{4FA5DF6D-6ECC-4EAB-9AC7-CC14FB8D15EA}" destId="{5A24CF21-1AA3-4AC4-8380-6B22BD707526}" srcOrd="2" destOrd="0" parTransId="{FE8A6D1D-E130-477A-AB6F-2D85C3F50F38}" sibTransId="{A2A99596-CD90-4963-B328-4A3E7EF0D01E}"/>
    <dgm:cxn modelId="{9B674BB8-3309-4D84-BAC4-A814E66142FD}" type="presOf" srcId="{46ACFAF4-CB59-4B3E-B317-948F972464A6}" destId="{6209417E-4E74-4FB5-BFF8-3414E59EE12F}" srcOrd="0" destOrd="1" presId="urn:microsoft.com/office/officeart/2005/8/layout/default"/>
    <dgm:cxn modelId="{684152DA-791F-47E4-A59F-1C23225268E4}" type="presOf" srcId="{5A24CF21-1AA3-4AC4-8380-6B22BD707526}" destId="{244E5291-3E93-420B-92A9-0EDA7883972A}" srcOrd="0" destOrd="0" presId="urn:microsoft.com/office/officeart/2005/8/layout/default"/>
    <dgm:cxn modelId="{5FC00BFB-98A6-490E-AAC5-3179650B8892}" type="presOf" srcId="{4F00DA04-05F1-42EF-A5A9-B802B73BF3C2}" destId="{B19A8F38-E438-40FC-96D7-CE9B65A9891E}" srcOrd="0" destOrd="0" presId="urn:microsoft.com/office/officeart/2005/8/layout/default"/>
    <dgm:cxn modelId="{E169A7FD-2D3B-49C1-A13D-1B8FB4921986}" type="presOf" srcId="{3A98F263-E8BA-471F-9453-74038C51C994}" destId="{244E5291-3E93-420B-92A9-0EDA7883972A}" srcOrd="0" destOrd="1" presId="urn:microsoft.com/office/officeart/2005/8/layout/default"/>
    <dgm:cxn modelId="{72F13B3A-4C5D-405A-A966-43D095EDFF92}" type="presParOf" srcId="{A740C4DD-153F-4550-868F-DDF315C12111}" destId="{B19A8F38-E438-40FC-96D7-CE9B65A9891E}" srcOrd="0" destOrd="0" presId="urn:microsoft.com/office/officeart/2005/8/layout/default"/>
    <dgm:cxn modelId="{E87D648F-54E2-420F-B9BA-9D8B72C560A4}" type="presParOf" srcId="{A740C4DD-153F-4550-868F-DDF315C12111}" destId="{D3431160-454B-4428-A23F-E3BEF3532C27}" srcOrd="1" destOrd="0" presId="urn:microsoft.com/office/officeart/2005/8/layout/default"/>
    <dgm:cxn modelId="{B31E0314-204E-4EAB-91D8-45CA88C1476D}" type="presParOf" srcId="{A740C4DD-153F-4550-868F-DDF315C12111}" destId="{32950968-C767-4CA3-A611-8581A621961C}" srcOrd="2" destOrd="0" presId="urn:microsoft.com/office/officeart/2005/8/layout/default"/>
    <dgm:cxn modelId="{1D491DFF-BF9F-4E2F-B1CA-A7CB6436781E}" type="presParOf" srcId="{A740C4DD-153F-4550-868F-DDF315C12111}" destId="{18F8A096-B050-4B2D-9C71-CC2F75D80EC2}" srcOrd="3" destOrd="0" presId="urn:microsoft.com/office/officeart/2005/8/layout/default"/>
    <dgm:cxn modelId="{F6D8A87C-5F4B-4456-A0B8-BAE005C6141B}" type="presParOf" srcId="{A740C4DD-153F-4550-868F-DDF315C12111}" destId="{244E5291-3E93-420B-92A9-0EDA7883972A}" srcOrd="4" destOrd="0" presId="urn:microsoft.com/office/officeart/2005/8/layout/default"/>
    <dgm:cxn modelId="{00E69AC2-628E-4078-8C48-B23BE860380D}" type="presParOf" srcId="{A740C4DD-153F-4550-868F-DDF315C12111}" destId="{57C4451E-19F0-40B2-9004-96DF54F03DFC}" srcOrd="5" destOrd="0" presId="urn:microsoft.com/office/officeart/2005/8/layout/default"/>
    <dgm:cxn modelId="{3ECB6CA1-583C-45FC-961D-BEFF50EC3EA2}" type="presParOf" srcId="{A740C4DD-153F-4550-868F-DDF315C12111}" destId="{6209417E-4E74-4FB5-BFF8-3414E59EE12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50E885-77D2-4F23-8FAE-C4BEDF88EDC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693C8143-2D8C-4578-B7E0-E3BE134E9F73}">
      <dgm:prSet phldrT="[Text]"/>
      <dgm:spPr/>
      <dgm:t>
        <a:bodyPr/>
        <a:lstStyle/>
        <a:p>
          <a:r>
            <a:rPr lang="en-US" b="1"/>
            <a:t>How the materials are presented?</a:t>
          </a:r>
        </a:p>
      </dgm:t>
    </dgm:pt>
    <dgm:pt modelId="{2C74C238-0201-43E0-9912-CEABB15C75CD}" type="parTrans" cxnId="{B8B1CC9F-38F6-4FC3-BD71-FBD1CDB28619}">
      <dgm:prSet/>
      <dgm:spPr/>
      <dgm:t>
        <a:bodyPr/>
        <a:lstStyle/>
        <a:p>
          <a:endParaRPr lang="en-US"/>
        </a:p>
      </dgm:t>
    </dgm:pt>
    <dgm:pt modelId="{50FE530F-7845-46C1-89B1-3FC038B4A8DF}" type="sibTrans" cxnId="{B8B1CC9F-38F6-4FC3-BD71-FBD1CDB28619}">
      <dgm:prSet/>
      <dgm:spPr/>
      <dgm:t>
        <a:bodyPr/>
        <a:lstStyle/>
        <a:p>
          <a:endParaRPr lang="en-US"/>
        </a:p>
      </dgm:t>
    </dgm:pt>
    <dgm:pt modelId="{A4AF0A8E-A265-4A77-BD03-A840F0BD9F96}">
      <dgm:prSet phldrT="[Text]"/>
      <dgm:spPr/>
      <dgm:t>
        <a:bodyPr/>
        <a:lstStyle/>
        <a:p>
          <a:r>
            <a:rPr lang="en-US" b="1"/>
            <a:t>What is the environmental setting?</a:t>
          </a:r>
        </a:p>
      </dgm:t>
    </dgm:pt>
    <dgm:pt modelId="{8063A64C-17DE-431E-B91E-8535148190C3}" type="parTrans" cxnId="{3EDCCF7C-65D6-48EF-91CA-9ACC88657A92}">
      <dgm:prSet/>
      <dgm:spPr/>
      <dgm:t>
        <a:bodyPr/>
        <a:lstStyle/>
        <a:p>
          <a:endParaRPr lang="en-US"/>
        </a:p>
      </dgm:t>
    </dgm:pt>
    <dgm:pt modelId="{B765A577-BB9D-4E23-948C-CEC30300BF6A}" type="sibTrans" cxnId="{3EDCCF7C-65D6-48EF-91CA-9ACC88657A92}">
      <dgm:prSet/>
      <dgm:spPr/>
      <dgm:t>
        <a:bodyPr/>
        <a:lstStyle/>
        <a:p>
          <a:endParaRPr lang="en-US"/>
        </a:p>
      </dgm:t>
    </dgm:pt>
    <dgm:pt modelId="{327573E1-7E80-45B3-A0BB-84CC558C7A34}">
      <dgm:prSet phldrT="[Text]"/>
      <dgm:spPr/>
      <dgm:t>
        <a:bodyPr/>
        <a:lstStyle/>
        <a:p>
          <a:r>
            <a:rPr lang="en-US"/>
            <a:t> For example, provide large-print or Braille, pre-teach vocabulary, or use media/technology</a:t>
          </a:r>
        </a:p>
      </dgm:t>
    </dgm:pt>
    <dgm:pt modelId="{FC4C891F-9F22-4519-828D-69081F83CC94}" type="parTrans" cxnId="{0DD88AFC-3352-4604-B3D2-49975B00AD05}">
      <dgm:prSet/>
      <dgm:spPr/>
      <dgm:t>
        <a:bodyPr/>
        <a:lstStyle/>
        <a:p>
          <a:endParaRPr lang="en-US"/>
        </a:p>
      </dgm:t>
    </dgm:pt>
    <dgm:pt modelId="{4B5A9FBB-1912-4DCD-BE09-1C4FEB7F2B86}" type="sibTrans" cxnId="{0DD88AFC-3352-4604-B3D2-49975B00AD05}">
      <dgm:prSet/>
      <dgm:spPr/>
      <dgm:t>
        <a:bodyPr/>
        <a:lstStyle/>
        <a:p>
          <a:endParaRPr lang="en-US"/>
        </a:p>
      </dgm:t>
    </dgm:pt>
    <dgm:pt modelId="{6EDCD022-6CE1-4483-BC87-E41A41773BFC}">
      <dgm:prSet phldrT="[Text]"/>
      <dgm:spPr/>
      <dgm:t>
        <a:bodyPr/>
        <a:lstStyle/>
        <a:p>
          <a:r>
            <a:rPr lang="en-US" b="1"/>
            <a:t>How the student responds? </a:t>
          </a:r>
        </a:p>
      </dgm:t>
    </dgm:pt>
    <dgm:pt modelId="{EB3985C3-DB86-414F-A6A6-4864E006E5E3}" type="parTrans" cxnId="{A9A00204-2286-4387-ADF4-28E8A08F607D}">
      <dgm:prSet/>
      <dgm:spPr/>
      <dgm:t>
        <a:bodyPr/>
        <a:lstStyle/>
        <a:p>
          <a:endParaRPr lang="en-US"/>
        </a:p>
      </dgm:t>
    </dgm:pt>
    <dgm:pt modelId="{A0937E45-A35A-4A1F-AAB3-104C50EBD79E}" type="sibTrans" cxnId="{A9A00204-2286-4387-ADF4-28E8A08F607D}">
      <dgm:prSet/>
      <dgm:spPr/>
      <dgm:t>
        <a:bodyPr/>
        <a:lstStyle/>
        <a:p>
          <a:endParaRPr lang="en-US"/>
        </a:p>
      </dgm:t>
    </dgm:pt>
    <dgm:pt modelId="{3288D054-A127-4BF7-BBBA-6CB5AC72A1EF}">
      <dgm:prSet phldrT="[Text]"/>
      <dgm:spPr/>
      <dgm:t>
        <a:bodyPr/>
        <a:lstStyle/>
        <a:p>
          <a:r>
            <a:rPr lang="en-US"/>
            <a:t>For example, allow student to dictate to a scribe, use word processing for writing, or respond orally for formative tests</a:t>
          </a:r>
        </a:p>
      </dgm:t>
    </dgm:pt>
    <dgm:pt modelId="{C2FACA80-1D6C-4CCF-8550-CD6212CD9638}" type="parTrans" cxnId="{81BA5CC7-03F9-4E8C-9E31-99609939C43A}">
      <dgm:prSet/>
      <dgm:spPr/>
      <dgm:t>
        <a:bodyPr/>
        <a:lstStyle/>
        <a:p>
          <a:endParaRPr lang="en-US"/>
        </a:p>
      </dgm:t>
    </dgm:pt>
    <dgm:pt modelId="{527C5936-473A-41F3-9A39-38BAFE98D395}" type="sibTrans" cxnId="{81BA5CC7-03F9-4E8C-9E31-99609939C43A}">
      <dgm:prSet/>
      <dgm:spPr/>
      <dgm:t>
        <a:bodyPr/>
        <a:lstStyle/>
        <a:p>
          <a:endParaRPr lang="en-US"/>
        </a:p>
      </dgm:t>
    </dgm:pt>
    <dgm:pt modelId="{87C5A804-5431-4286-B071-4984C7724A3B}">
      <dgm:prSet phldrT="[Text]"/>
      <dgm:spPr>
        <a:solidFill>
          <a:schemeClr val="accent6"/>
        </a:solidFill>
        <a:ln>
          <a:solidFill>
            <a:schemeClr val="accent6"/>
          </a:solidFill>
        </a:ln>
      </dgm:spPr>
      <dgm:t>
        <a:bodyPr/>
        <a:lstStyle/>
        <a:p>
          <a:r>
            <a:rPr lang="en-US" b="1"/>
            <a:t>What are potential changes for timing or scheduling? </a:t>
          </a:r>
        </a:p>
      </dgm:t>
    </dgm:pt>
    <dgm:pt modelId="{CE1E05C2-912F-4A19-8350-B92CE549EEA9}" type="parTrans" cxnId="{C1DA13B8-D869-48F6-95B7-4A3AC5ED0BB4}">
      <dgm:prSet/>
      <dgm:spPr/>
      <dgm:t>
        <a:bodyPr/>
        <a:lstStyle/>
        <a:p>
          <a:endParaRPr lang="en-US"/>
        </a:p>
      </dgm:t>
    </dgm:pt>
    <dgm:pt modelId="{6CF2D721-839A-4B6B-AF88-1AF56D8CAFD9}" type="sibTrans" cxnId="{C1DA13B8-D869-48F6-95B7-4A3AC5ED0BB4}">
      <dgm:prSet/>
      <dgm:spPr/>
      <dgm:t>
        <a:bodyPr/>
        <a:lstStyle/>
        <a:p>
          <a:endParaRPr lang="en-US"/>
        </a:p>
      </dgm:t>
    </dgm:pt>
    <dgm:pt modelId="{E1F81827-B56C-4E7E-8D55-9895AC4F66BB}">
      <dgm:prSet phldrT="[Text]"/>
      <dgm:spPr/>
      <dgm:t>
        <a:bodyPr/>
        <a:lstStyle/>
        <a:p>
          <a:r>
            <a:rPr lang="en-US"/>
            <a:t> For example, allow student to work at a table instead of desk or in a group of two rather than four, dim lights in the classroom, test in a small group or a separate setting </a:t>
          </a:r>
        </a:p>
      </dgm:t>
    </dgm:pt>
    <dgm:pt modelId="{899E3DDD-179A-4458-94BA-73B8A0EC382B}" type="parTrans" cxnId="{5AB1DDB5-494D-4F64-8955-60E5BF22D87A}">
      <dgm:prSet/>
      <dgm:spPr/>
      <dgm:t>
        <a:bodyPr/>
        <a:lstStyle/>
        <a:p>
          <a:endParaRPr lang="en-US"/>
        </a:p>
      </dgm:t>
    </dgm:pt>
    <dgm:pt modelId="{E21ABED7-A525-40C4-8655-A776AC6A8EAF}" type="sibTrans" cxnId="{5AB1DDB5-494D-4F64-8955-60E5BF22D87A}">
      <dgm:prSet/>
      <dgm:spPr/>
      <dgm:t>
        <a:bodyPr/>
        <a:lstStyle/>
        <a:p>
          <a:endParaRPr lang="en-US"/>
        </a:p>
      </dgm:t>
    </dgm:pt>
    <dgm:pt modelId="{E7791E7A-9FAA-4ACF-AA1D-80ED85F3F48E}">
      <dgm:prSet phldrT="[Text]"/>
      <dgm:spPr/>
      <dgm:t>
        <a:bodyPr/>
        <a:lstStyle/>
        <a:p>
          <a:r>
            <a:rPr lang="en-US"/>
            <a:t>For example, allow student to complete small portions of an assignment at a time, have extra time to complete a large project, have choice of activity or work from two</a:t>
          </a:r>
        </a:p>
      </dgm:t>
    </dgm:pt>
    <dgm:pt modelId="{7E548D82-A531-4DC1-9C79-9303F2A7301B}" type="parTrans" cxnId="{6335CDBE-3F14-4347-8E05-559681CF42EC}">
      <dgm:prSet/>
      <dgm:spPr/>
      <dgm:t>
        <a:bodyPr/>
        <a:lstStyle/>
        <a:p>
          <a:endParaRPr lang="en-US"/>
        </a:p>
      </dgm:t>
    </dgm:pt>
    <dgm:pt modelId="{03B1296F-1414-4E8E-892A-1BD826E0821F}" type="sibTrans" cxnId="{6335CDBE-3F14-4347-8E05-559681CF42EC}">
      <dgm:prSet/>
      <dgm:spPr/>
      <dgm:t>
        <a:bodyPr/>
        <a:lstStyle/>
        <a:p>
          <a:endParaRPr lang="en-US"/>
        </a:p>
      </dgm:t>
    </dgm:pt>
    <dgm:pt modelId="{70645B64-A2E0-47CF-9C26-CABD2F19D95B}" type="pres">
      <dgm:prSet presAssocID="{D350E885-77D2-4F23-8FAE-C4BEDF88EDCA}" presName="Name0" presStyleCnt="0">
        <dgm:presLayoutVars>
          <dgm:dir/>
          <dgm:animLvl val="lvl"/>
          <dgm:resizeHandles val="exact"/>
        </dgm:presLayoutVars>
      </dgm:prSet>
      <dgm:spPr/>
    </dgm:pt>
    <dgm:pt modelId="{51304526-5696-4C22-AA71-F4102683AAC4}" type="pres">
      <dgm:prSet presAssocID="{693C8143-2D8C-4578-B7E0-E3BE134E9F73}" presName="composite" presStyleCnt="0"/>
      <dgm:spPr/>
    </dgm:pt>
    <dgm:pt modelId="{CA8CB7EB-BB4E-4A81-B574-30E63CB35231}" type="pres">
      <dgm:prSet presAssocID="{693C8143-2D8C-4578-B7E0-E3BE134E9F73}" presName="parTx" presStyleLbl="alignNode1" presStyleIdx="0" presStyleCnt="4">
        <dgm:presLayoutVars>
          <dgm:chMax val="0"/>
          <dgm:chPref val="0"/>
          <dgm:bulletEnabled val="1"/>
        </dgm:presLayoutVars>
      </dgm:prSet>
      <dgm:spPr/>
    </dgm:pt>
    <dgm:pt modelId="{1A5D3051-1B32-49AD-A860-371B3F64F6C0}" type="pres">
      <dgm:prSet presAssocID="{693C8143-2D8C-4578-B7E0-E3BE134E9F73}" presName="desTx" presStyleLbl="alignAccFollowNode1" presStyleIdx="0" presStyleCnt="4">
        <dgm:presLayoutVars>
          <dgm:bulletEnabled val="1"/>
        </dgm:presLayoutVars>
      </dgm:prSet>
      <dgm:spPr/>
    </dgm:pt>
    <dgm:pt modelId="{FE67F4F5-78CB-4896-9B2B-661B7CF4E39B}" type="pres">
      <dgm:prSet presAssocID="{50FE530F-7845-46C1-89B1-3FC038B4A8DF}" presName="space" presStyleCnt="0"/>
      <dgm:spPr/>
    </dgm:pt>
    <dgm:pt modelId="{108B1843-EBEE-4610-B64B-65C61B30E5F3}" type="pres">
      <dgm:prSet presAssocID="{6EDCD022-6CE1-4483-BC87-E41A41773BFC}" presName="composite" presStyleCnt="0"/>
      <dgm:spPr/>
    </dgm:pt>
    <dgm:pt modelId="{8EC448ED-760C-483F-A66E-672F99FD1C47}" type="pres">
      <dgm:prSet presAssocID="{6EDCD022-6CE1-4483-BC87-E41A41773BFC}" presName="parTx" presStyleLbl="alignNode1" presStyleIdx="1" presStyleCnt="4">
        <dgm:presLayoutVars>
          <dgm:chMax val="0"/>
          <dgm:chPref val="0"/>
          <dgm:bulletEnabled val="1"/>
        </dgm:presLayoutVars>
      </dgm:prSet>
      <dgm:spPr/>
    </dgm:pt>
    <dgm:pt modelId="{2924CE9D-C498-4429-93EA-7D84BE304D7B}" type="pres">
      <dgm:prSet presAssocID="{6EDCD022-6CE1-4483-BC87-E41A41773BFC}" presName="desTx" presStyleLbl="alignAccFollowNode1" presStyleIdx="1" presStyleCnt="4">
        <dgm:presLayoutVars>
          <dgm:bulletEnabled val="1"/>
        </dgm:presLayoutVars>
      </dgm:prSet>
      <dgm:spPr/>
    </dgm:pt>
    <dgm:pt modelId="{4EDE6B68-4196-4DAA-BFFE-405865DD6CD6}" type="pres">
      <dgm:prSet presAssocID="{A0937E45-A35A-4A1F-AAB3-104C50EBD79E}" presName="space" presStyleCnt="0"/>
      <dgm:spPr/>
    </dgm:pt>
    <dgm:pt modelId="{F7359C4E-8E1C-454C-BEFD-F2E95DB849E1}" type="pres">
      <dgm:prSet presAssocID="{A4AF0A8E-A265-4A77-BD03-A840F0BD9F96}" presName="composite" presStyleCnt="0"/>
      <dgm:spPr/>
    </dgm:pt>
    <dgm:pt modelId="{BDBC859E-765F-44B0-BFB9-FDDA7C34FFE0}" type="pres">
      <dgm:prSet presAssocID="{A4AF0A8E-A265-4A77-BD03-A840F0BD9F96}" presName="parTx" presStyleLbl="alignNode1" presStyleIdx="2" presStyleCnt="4">
        <dgm:presLayoutVars>
          <dgm:chMax val="0"/>
          <dgm:chPref val="0"/>
          <dgm:bulletEnabled val="1"/>
        </dgm:presLayoutVars>
      </dgm:prSet>
      <dgm:spPr/>
    </dgm:pt>
    <dgm:pt modelId="{64A106C7-969F-4B1C-8960-4780311C9ADA}" type="pres">
      <dgm:prSet presAssocID="{A4AF0A8E-A265-4A77-BD03-A840F0BD9F96}" presName="desTx" presStyleLbl="alignAccFollowNode1" presStyleIdx="2" presStyleCnt="4">
        <dgm:presLayoutVars>
          <dgm:bulletEnabled val="1"/>
        </dgm:presLayoutVars>
      </dgm:prSet>
      <dgm:spPr/>
    </dgm:pt>
    <dgm:pt modelId="{DE210E9F-4691-46EA-9672-0077F9A85326}" type="pres">
      <dgm:prSet presAssocID="{B765A577-BB9D-4E23-948C-CEC30300BF6A}" presName="space" presStyleCnt="0"/>
      <dgm:spPr/>
    </dgm:pt>
    <dgm:pt modelId="{92F861E1-C3B5-46F1-9A96-AB5A142B1159}" type="pres">
      <dgm:prSet presAssocID="{87C5A804-5431-4286-B071-4984C7724A3B}" presName="composite" presStyleCnt="0"/>
      <dgm:spPr/>
    </dgm:pt>
    <dgm:pt modelId="{47F791BE-C0E9-4524-BFB4-05E26D2EAA01}" type="pres">
      <dgm:prSet presAssocID="{87C5A804-5431-4286-B071-4984C7724A3B}" presName="parTx" presStyleLbl="alignNode1" presStyleIdx="3" presStyleCnt="4">
        <dgm:presLayoutVars>
          <dgm:chMax val="0"/>
          <dgm:chPref val="0"/>
          <dgm:bulletEnabled val="1"/>
        </dgm:presLayoutVars>
      </dgm:prSet>
      <dgm:spPr/>
    </dgm:pt>
    <dgm:pt modelId="{5E5781A0-09FC-48C7-BF12-89C950A20C57}" type="pres">
      <dgm:prSet presAssocID="{87C5A804-5431-4286-B071-4984C7724A3B}" presName="desTx" presStyleLbl="alignAccFollowNode1" presStyleIdx="3" presStyleCnt="4">
        <dgm:presLayoutVars>
          <dgm:bulletEnabled val="1"/>
        </dgm:presLayoutVars>
      </dgm:prSet>
      <dgm:spPr/>
    </dgm:pt>
  </dgm:ptLst>
  <dgm:cxnLst>
    <dgm:cxn modelId="{A9A00204-2286-4387-ADF4-28E8A08F607D}" srcId="{D350E885-77D2-4F23-8FAE-C4BEDF88EDCA}" destId="{6EDCD022-6CE1-4483-BC87-E41A41773BFC}" srcOrd="1" destOrd="0" parTransId="{EB3985C3-DB86-414F-A6A6-4864E006E5E3}" sibTransId="{A0937E45-A35A-4A1F-AAB3-104C50EBD79E}"/>
    <dgm:cxn modelId="{80A94B12-425A-4A82-8635-A3F01ED441F1}" type="presOf" srcId="{A4AF0A8E-A265-4A77-BD03-A840F0BD9F96}" destId="{BDBC859E-765F-44B0-BFB9-FDDA7C34FFE0}" srcOrd="0" destOrd="0" presId="urn:microsoft.com/office/officeart/2005/8/layout/hList1"/>
    <dgm:cxn modelId="{E3538562-D045-467A-930B-577B950317D2}" type="presOf" srcId="{693C8143-2D8C-4578-B7E0-E3BE134E9F73}" destId="{CA8CB7EB-BB4E-4A81-B574-30E63CB35231}" srcOrd="0" destOrd="0" presId="urn:microsoft.com/office/officeart/2005/8/layout/hList1"/>
    <dgm:cxn modelId="{62928D5A-6DDF-43D6-A0E9-42E21E0ACD01}" type="presOf" srcId="{E7791E7A-9FAA-4ACF-AA1D-80ED85F3F48E}" destId="{5E5781A0-09FC-48C7-BF12-89C950A20C57}" srcOrd="0" destOrd="0" presId="urn:microsoft.com/office/officeart/2005/8/layout/hList1"/>
    <dgm:cxn modelId="{3EDCCF7C-65D6-48EF-91CA-9ACC88657A92}" srcId="{D350E885-77D2-4F23-8FAE-C4BEDF88EDCA}" destId="{A4AF0A8E-A265-4A77-BD03-A840F0BD9F96}" srcOrd="2" destOrd="0" parTransId="{8063A64C-17DE-431E-B91E-8535148190C3}" sibTransId="{B765A577-BB9D-4E23-948C-CEC30300BF6A}"/>
    <dgm:cxn modelId="{B8B1CC9F-38F6-4FC3-BD71-FBD1CDB28619}" srcId="{D350E885-77D2-4F23-8FAE-C4BEDF88EDCA}" destId="{693C8143-2D8C-4578-B7E0-E3BE134E9F73}" srcOrd="0" destOrd="0" parTransId="{2C74C238-0201-43E0-9912-CEABB15C75CD}" sibTransId="{50FE530F-7845-46C1-89B1-3FC038B4A8DF}"/>
    <dgm:cxn modelId="{3E8C1CA6-E5BC-4B59-BC80-5EB37774E550}" type="presOf" srcId="{327573E1-7E80-45B3-A0BB-84CC558C7A34}" destId="{1A5D3051-1B32-49AD-A860-371B3F64F6C0}" srcOrd="0" destOrd="0" presId="urn:microsoft.com/office/officeart/2005/8/layout/hList1"/>
    <dgm:cxn modelId="{67EE45AF-E17E-4A48-83E3-3D01B84A0802}" type="presOf" srcId="{D350E885-77D2-4F23-8FAE-C4BEDF88EDCA}" destId="{70645B64-A2E0-47CF-9C26-CABD2F19D95B}" srcOrd="0" destOrd="0" presId="urn:microsoft.com/office/officeart/2005/8/layout/hList1"/>
    <dgm:cxn modelId="{5AB1DDB5-494D-4F64-8955-60E5BF22D87A}" srcId="{A4AF0A8E-A265-4A77-BD03-A840F0BD9F96}" destId="{E1F81827-B56C-4E7E-8D55-9895AC4F66BB}" srcOrd="0" destOrd="0" parTransId="{899E3DDD-179A-4458-94BA-73B8A0EC382B}" sibTransId="{E21ABED7-A525-40C4-8655-A776AC6A8EAF}"/>
    <dgm:cxn modelId="{C1DA13B8-D869-48F6-95B7-4A3AC5ED0BB4}" srcId="{D350E885-77D2-4F23-8FAE-C4BEDF88EDCA}" destId="{87C5A804-5431-4286-B071-4984C7724A3B}" srcOrd="3" destOrd="0" parTransId="{CE1E05C2-912F-4A19-8350-B92CE549EEA9}" sibTransId="{6CF2D721-839A-4B6B-AF88-1AF56D8CAFD9}"/>
    <dgm:cxn modelId="{6335CDBE-3F14-4347-8E05-559681CF42EC}" srcId="{87C5A804-5431-4286-B071-4984C7724A3B}" destId="{E7791E7A-9FAA-4ACF-AA1D-80ED85F3F48E}" srcOrd="0" destOrd="0" parTransId="{7E548D82-A531-4DC1-9C79-9303F2A7301B}" sibTransId="{03B1296F-1414-4E8E-892A-1BD826E0821F}"/>
    <dgm:cxn modelId="{81BA5CC7-03F9-4E8C-9E31-99609939C43A}" srcId="{6EDCD022-6CE1-4483-BC87-E41A41773BFC}" destId="{3288D054-A127-4BF7-BBBA-6CB5AC72A1EF}" srcOrd="0" destOrd="0" parTransId="{C2FACA80-1D6C-4CCF-8550-CD6212CD9638}" sibTransId="{527C5936-473A-41F3-9A39-38BAFE98D395}"/>
    <dgm:cxn modelId="{B6F001D6-D2AF-4CD0-8F79-B9BBC99215EB}" type="presOf" srcId="{3288D054-A127-4BF7-BBBA-6CB5AC72A1EF}" destId="{2924CE9D-C498-4429-93EA-7D84BE304D7B}" srcOrd="0" destOrd="0" presId="urn:microsoft.com/office/officeart/2005/8/layout/hList1"/>
    <dgm:cxn modelId="{7410ABE0-09AB-4F4D-8AC1-5553D3CB4DDF}" type="presOf" srcId="{6EDCD022-6CE1-4483-BC87-E41A41773BFC}" destId="{8EC448ED-760C-483F-A66E-672F99FD1C47}" srcOrd="0" destOrd="0" presId="urn:microsoft.com/office/officeart/2005/8/layout/hList1"/>
    <dgm:cxn modelId="{706255F0-5A95-4E21-8330-AEDBA96FBD9D}" type="presOf" srcId="{E1F81827-B56C-4E7E-8D55-9895AC4F66BB}" destId="{64A106C7-969F-4B1C-8960-4780311C9ADA}" srcOrd="0" destOrd="0" presId="urn:microsoft.com/office/officeart/2005/8/layout/hList1"/>
    <dgm:cxn modelId="{74B1CFF9-9229-41AC-9790-D47AD1DDC6BB}" type="presOf" srcId="{87C5A804-5431-4286-B071-4984C7724A3B}" destId="{47F791BE-C0E9-4524-BFB4-05E26D2EAA01}" srcOrd="0" destOrd="0" presId="urn:microsoft.com/office/officeart/2005/8/layout/hList1"/>
    <dgm:cxn modelId="{0DD88AFC-3352-4604-B3D2-49975B00AD05}" srcId="{693C8143-2D8C-4578-B7E0-E3BE134E9F73}" destId="{327573E1-7E80-45B3-A0BB-84CC558C7A34}" srcOrd="0" destOrd="0" parTransId="{FC4C891F-9F22-4519-828D-69081F83CC94}" sibTransId="{4B5A9FBB-1912-4DCD-BE09-1C4FEB7F2B86}"/>
    <dgm:cxn modelId="{6371127E-4E50-4D46-A0CA-110031551314}" type="presParOf" srcId="{70645B64-A2E0-47CF-9C26-CABD2F19D95B}" destId="{51304526-5696-4C22-AA71-F4102683AAC4}" srcOrd="0" destOrd="0" presId="urn:microsoft.com/office/officeart/2005/8/layout/hList1"/>
    <dgm:cxn modelId="{32D5106A-719A-4198-BD98-56F7E94FD1F6}" type="presParOf" srcId="{51304526-5696-4C22-AA71-F4102683AAC4}" destId="{CA8CB7EB-BB4E-4A81-B574-30E63CB35231}" srcOrd="0" destOrd="0" presId="urn:microsoft.com/office/officeart/2005/8/layout/hList1"/>
    <dgm:cxn modelId="{172AA5B7-82C8-4D9E-A586-454AAD7C6129}" type="presParOf" srcId="{51304526-5696-4C22-AA71-F4102683AAC4}" destId="{1A5D3051-1B32-49AD-A860-371B3F64F6C0}" srcOrd="1" destOrd="0" presId="urn:microsoft.com/office/officeart/2005/8/layout/hList1"/>
    <dgm:cxn modelId="{00C62C53-C2B4-485A-BD09-3E0AB5CB8BF3}" type="presParOf" srcId="{70645B64-A2E0-47CF-9C26-CABD2F19D95B}" destId="{FE67F4F5-78CB-4896-9B2B-661B7CF4E39B}" srcOrd="1" destOrd="0" presId="urn:microsoft.com/office/officeart/2005/8/layout/hList1"/>
    <dgm:cxn modelId="{7A048D4D-E5D6-480C-9EE1-233D211B9A9B}" type="presParOf" srcId="{70645B64-A2E0-47CF-9C26-CABD2F19D95B}" destId="{108B1843-EBEE-4610-B64B-65C61B30E5F3}" srcOrd="2" destOrd="0" presId="urn:microsoft.com/office/officeart/2005/8/layout/hList1"/>
    <dgm:cxn modelId="{79FE9287-554F-4076-A158-80467CED2E87}" type="presParOf" srcId="{108B1843-EBEE-4610-B64B-65C61B30E5F3}" destId="{8EC448ED-760C-483F-A66E-672F99FD1C47}" srcOrd="0" destOrd="0" presId="urn:microsoft.com/office/officeart/2005/8/layout/hList1"/>
    <dgm:cxn modelId="{1F922249-26B3-40F3-B232-4C9309A9B991}" type="presParOf" srcId="{108B1843-EBEE-4610-B64B-65C61B30E5F3}" destId="{2924CE9D-C498-4429-93EA-7D84BE304D7B}" srcOrd="1" destOrd="0" presId="urn:microsoft.com/office/officeart/2005/8/layout/hList1"/>
    <dgm:cxn modelId="{AA021827-8929-488F-8A90-8D173EC075A2}" type="presParOf" srcId="{70645B64-A2E0-47CF-9C26-CABD2F19D95B}" destId="{4EDE6B68-4196-4DAA-BFFE-405865DD6CD6}" srcOrd="3" destOrd="0" presId="urn:microsoft.com/office/officeart/2005/8/layout/hList1"/>
    <dgm:cxn modelId="{E851CCFB-A6E7-48DC-A5A5-C1246BB23163}" type="presParOf" srcId="{70645B64-A2E0-47CF-9C26-CABD2F19D95B}" destId="{F7359C4E-8E1C-454C-BEFD-F2E95DB849E1}" srcOrd="4" destOrd="0" presId="urn:microsoft.com/office/officeart/2005/8/layout/hList1"/>
    <dgm:cxn modelId="{9F20D77B-FC76-486B-9B74-628DC1D5DC73}" type="presParOf" srcId="{F7359C4E-8E1C-454C-BEFD-F2E95DB849E1}" destId="{BDBC859E-765F-44B0-BFB9-FDDA7C34FFE0}" srcOrd="0" destOrd="0" presId="urn:microsoft.com/office/officeart/2005/8/layout/hList1"/>
    <dgm:cxn modelId="{663C4CD7-8188-4287-BB95-54C88FF13200}" type="presParOf" srcId="{F7359C4E-8E1C-454C-BEFD-F2E95DB849E1}" destId="{64A106C7-969F-4B1C-8960-4780311C9ADA}" srcOrd="1" destOrd="0" presId="urn:microsoft.com/office/officeart/2005/8/layout/hList1"/>
    <dgm:cxn modelId="{AFD851B9-24C5-4D16-8F87-ED4AEE45B187}" type="presParOf" srcId="{70645B64-A2E0-47CF-9C26-CABD2F19D95B}" destId="{DE210E9F-4691-46EA-9672-0077F9A85326}" srcOrd="5" destOrd="0" presId="urn:microsoft.com/office/officeart/2005/8/layout/hList1"/>
    <dgm:cxn modelId="{6B3E28C5-62D0-45BC-8496-96B915043BD8}" type="presParOf" srcId="{70645B64-A2E0-47CF-9C26-CABD2F19D95B}" destId="{92F861E1-C3B5-46F1-9A96-AB5A142B1159}" srcOrd="6" destOrd="0" presId="urn:microsoft.com/office/officeart/2005/8/layout/hList1"/>
    <dgm:cxn modelId="{F65FEF7D-EB85-48A7-8A0A-3568C6F85EEC}" type="presParOf" srcId="{92F861E1-C3B5-46F1-9A96-AB5A142B1159}" destId="{47F791BE-C0E9-4524-BFB4-05E26D2EAA01}" srcOrd="0" destOrd="0" presId="urn:microsoft.com/office/officeart/2005/8/layout/hList1"/>
    <dgm:cxn modelId="{BF92E303-D84A-4A55-B101-66F06347F4EE}" type="presParOf" srcId="{92F861E1-C3B5-46F1-9A96-AB5A142B1159}" destId="{5E5781A0-09FC-48C7-BF12-89C950A20C5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A8F38-E438-40FC-96D7-CE9B65A9891E}">
      <dsp:nvSpPr>
        <dsp:cNvPr id="0" name=""/>
        <dsp:cNvSpPr/>
      </dsp:nvSpPr>
      <dsp:spPr>
        <a:xfrm>
          <a:off x="1145643" y="3745"/>
          <a:ext cx="4563475" cy="26475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latin typeface="+mn-lt"/>
              <a:cs typeface="Arial" panose="020B0604020202020204" pitchFamily="34" charset="0"/>
            </a:rPr>
            <a:t>Access Points</a:t>
          </a:r>
        </a:p>
        <a:p>
          <a:pPr marL="171450" lvl="1" indent="-171450" algn="l" defTabSz="800100">
            <a:lnSpc>
              <a:spcPct val="90000"/>
            </a:lnSpc>
            <a:spcBef>
              <a:spcPct val="0"/>
            </a:spcBef>
            <a:spcAft>
              <a:spcPct val="15000"/>
            </a:spcAft>
            <a:buChar char="•"/>
          </a:pPr>
          <a:r>
            <a:rPr lang="en-US" sz="1800" kern="1200"/>
            <a:t>Annotations within high-quality instructional materials that help teachers determine additional supports for students within the lessons to ensure they can fully engage (e.g., pre-teach vocabulary, additional practice, alternative writing tools, etc.).</a:t>
          </a:r>
          <a:endParaRPr lang="en-US" sz="1800" kern="1200">
            <a:latin typeface="+mn-lt"/>
            <a:cs typeface="Arial" panose="020B0604020202020204" pitchFamily="34" charset="0"/>
          </a:endParaRPr>
        </a:p>
      </dsp:txBody>
      <dsp:txXfrm>
        <a:off x="1145643" y="3745"/>
        <a:ext cx="4563475" cy="2647539"/>
      </dsp:txXfrm>
    </dsp:sp>
    <dsp:sp modelId="{32950968-C767-4CA3-A611-8581A621961C}">
      <dsp:nvSpPr>
        <dsp:cNvPr id="0" name=""/>
        <dsp:cNvSpPr/>
      </dsp:nvSpPr>
      <dsp:spPr>
        <a:xfrm>
          <a:off x="6150375" y="3745"/>
          <a:ext cx="4563475" cy="2647539"/>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latin typeface="+mn-lt"/>
              <a:cs typeface="Arial" panose="020B0604020202020204" pitchFamily="34" charset="0"/>
            </a:rPr>
            <a:t>Instructional Scaffolds</a:t>
          </a:r>
        </a:p>
        <a:p>
          <a:pPr marL="171450" lvl="1" indent="-171450" algn="l" defTabSz="800100">
            <a:lnSpc>
              <a:spcPct val="90000"/>
            </a:lnSpc>
            <a:spcBef>
              <a:spcPct val="0"/>
            </a:spcBef>
            <a:spcAft>
              <a:spcPct val="15000"/>
            </a:spcAft>
            <a:buChar char="•"/>
          </a:pPr>
          <a:r>
            <a:rPr lang="en-US" sz="1800" kern="1200">
              <a:latin typeface="+mn-lt"/>
              <a:cs typeface="Arial" panose="020B0604020202020204" pitchFamily="34" charset="0"/>
            </a:rPr>
            <a:t>A temporary, student-specific support structure designed to maximize access to grade-level concepts and tasks.</a:t>
          </a:r>
        </a:p>
      </dsp:txBody>
      <dsp:txXfrm>
        <a:off x="6150375" y="3745"/>
        <a:ext cx="4563475" cy="2647539"/>
      </dsp:txXfrm>
    </dsp:sp>
    <dsp:sp modelId="{244E5291-3E93-420B-92A9-0EDA7883972A}">
      <dsp:nvSpPr>
        <dsp:cNvPr id="0" name=""/>
        <dsp:cNvSpPr/>
      </dsp:nvSpPr>
      <dsp:spPr>
        <a:xfrm>
          <a:off x="1145643" y="3092541"/>
          <a:ext cx="4563475" cy="2647539"/>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solidFill>
                <a:schemeClr val="tx1"/>
              </a:solidFill>
              <a:latin typeface="+mn-lt"/>
              <a:cs typeface="Arial" panose="020B0604020202020204" pitchFamily="34" charset="0"/>
            </a:rPr>
            <a:t>Accommodations</a:t>
          </a:r>
        </a:p>
        <a:p>
          <a:pPr marL="171450" lvl="1" indent="-171450" algn="l" defTabSz="800100">
            <a:lnSpc>
              <a:spcPct val="90000"/>
            </a:lnSpc>
            <a:spcBef>
              <a:spcPct val="0"/>
            </a:spcBef>
            <a:spcAft>
              <a:spcPct val="15000"/>
            </a:spcAft>
            <a:buChar char="•"/>
          </a:pPr>
          <a:r>
            <a:rPr lang="en-US" sz="1800" kern="1200">
              <a:solidFill>
                <a:schemeClr val="tx1"/>
              </a:solidFill>
              <a:latin typeface="+mn-lt"/>
              <a:cs typeface="Arial" panose="020B0604020202020204" pitchFamily="34" charset="0"/>
            </a:rPr>
            <a:t>An IAIEP/504/ILP team decision based on individual student need that requires a change to </a:t>
          </a:r>
          <a:r>
            <a:rPr lang="en-US" sz="1800" b="1" u="sng" kern="1200">
              <a:solidFill>
                <a:schemeClr val="tx1"/>
              </a:solidFill>
              <a:latin typeface="+mn-lt"/>
              <a:cs typeface="Arial" panose="020B0604020202020204" pitchFamily="34" charset="0"/>
            </a:rPr>
            <a:t>how</a:t>
          </a:r>
          <a:r>
            <a:rPr lang="en-US" sz="1800" b="1" u="none" kern="1200">
              <a:solidFill>
                <a:schemeClr val="tx1"/>
              </a:solidFill>
              <a:latin typeface="+mn-lt"/>
              <a:cs typeface="Arial" panose="020B0604020202020204" pitchFamily="34" charset="0"/>
            </a:rPr>
            <a:t> </a:t>
          </a:r>
          <a:r>
            <a:rPr lang="en-US" sz="1800" kern="1200">
              <a:solidFill>
                <a:schemeClr val="tx1"/>
              </a:solidFill>
              <a:latin typeface="+mn-lt"/>
              <a:cs typeface="Arial" panose="020B0604020202020204" pitchFamily="34" charset="0"/>
            </a:rPr>
            <a:t>the student accesses information, engages in learning, or demonstrates knowledge in a particular setting. </a:t>
          </a:r>
        </a:p>
      </dsp:txBody>
      <dsp:txXfrm>
        <a:off x="1145643" y="3092541"/>
        <a:ext cx="4563475" cy="2647539"/>
      </dsp:txXfrm>
    </dsp:sp>
    <dsp:sp modelId="{6209417E-4E74-4FB5-BFF8-3414E59EE12F}">
      <dsp:nvSpPr>
        <dsp:cNvPr id="0" name=""/>
        <dsp:cNvSpPr/>
      </dsp:nvSpPr>
      <dsp:spPr>
        <a:xfrm>
          <a:off x="6150375" y="3092541"/>
          <a:ext cx="4563475" cy="2647539"/>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solidFill>
                <a:schemeClr val="tx1"/>
              </a:solidFill>
              <a:latin typeface="+mn-lt"/>
              <a:cs typeface="Arial" panose="020B0604020202020204" pitchFamily="34" charset="0"/>
            </a:rPr>
            <a:t>Modifications</a:t>
          </a:r>
        </a:p>
        <a:p>
          <a:pPr marL="171450" lvl="1" indent="-171450" algn="l" defTabSz="800100">
            <a:lnSpc>
              <a:spcPct val="90000"/>
            </a:lnSpc>
            <a:spcBef>
              <a:spcPct val="0"/>
            </a:spcBef>
            <a:spcAft>
              <a:spcPct val="15000"/>
            </a:spcAft>
            <a:buChar char="•"/>
          </a:pPr>
          <a:r>
            <a:rPr lang="en-US" sz="1800" kern="1200">
              <a:solidFill>
                <a:schemeClr val="tx1"/>
              </a:solidFill>
              <a:latin typeface="+mn-lt"/>
              <a:cs typeface="Arial" panose="020B0604020202020204" pitchFamily="34" charset="0"/>
            </a:rPr>
            <a:t>An IAIEP/504/ILP team decision based on individual student need that requires a change to </a:t>
          </a:r>
          <a:r>
            <a:rPr lang="en-US" sz="1800" b="1" u="sng" kern="1200">
              <a:solidFill>
                <a:schemeClr val="tx1"/>
              </a:solidFill>
              <a:latin typeface="+mn-lt"/>
              <a:cs typeface="Arial" panose="020B0604020202020204" pitchFamily="34" charset="0"/>
            </a:rPr>
            <a:t>what</a:t>
          </a:r>
          <a:r>
            <a:rPr lang="en-US" sz="1800" kern="1200">
              <a:solidFill>
                <a:schemeClr val="tx1"/>
              </a:solidFill>
              <a:latin typeface="+mn-lt"/>
              <a:cs typeface="Arial" panose="020B0604020202020204" pitchFamily="34" charset="0"/>
            </a:rPr>
            <a:t> the student is taught or expected to learn.</a:t>
          </a:r>
        </a:p>
      </dsp:txBody>
      <dsp:txXfrm>
        <a:off x="6150375" y="3092541"/>
        <a:ext cx="4563475" cy="2647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CB7EB-BB4E-4A81-B574-30E63CB35231}">
      <dsp:nvSpPr>
        <dsp:cNvPr id="0" name=""/>
        <dsp:cNvSpPr/>
      </dsp:nvSpPr>
      <dsp:spPr>
        <a:xfrm>
          <a:off x="4200" y="556187"/>
          <a:ext cx="2525947" cy="99212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How the materials are presented?</a:t>
          </a:r>
        </a:p>
      </dsp:txBody>
      <dsp:txXfrm>
        <a:off x="4200" y="556187"/>
        <a:ext cx="2525947" cy="992121"/>
      </dsp:txXfrm>
    </dsp:sp>
    <dsp:sp modelId="{1A5D3051-1B32-49AD-A860-371B3F64F6C0}">
      <dsp:nvSpPr>
        <dsp:cNvPr id="0" name=""/>
        <dsp:cNvSpPr/>
      </dsp:nvSpPr>
      <dsp:spPr>
        <a:xfrm>
          <a:off x="4200" y="1548309"/>
          <a:ext cx="2525947" cy="308990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 For example, provide large-print or Braille, pre-teach vocabulary, or use media/technology</a:t>
          </a:r>
        </a:p>
      </dsp:txBody>
      <dsp:txXfrm>
        <a:off x="4200" y="1548309"/>
        <a:ext cx="2525947" cy="3089904"/>
      </dsp:txXfrm>
    </dsp:sp>
    <dsp:sp modelId="{8EC448ED-760C-483F-A66E-672F99FD1C47}">
      <dsp:nvSpPr>
        <dsp:cNvPr id="0" name=""/>
        <dsp:cNvSpPr/>
      </dsp:nvSpPr>
      <dsp:spPr>
        <a:xfrm>
          <a:off x="2883780" y="556187"/>
          <a:ext cx="2525947" cy="99212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How the student responds? </a:t>
          </a:r>
        </a:p>
      </dsp:txBody>
      <dsp:txXfrm>
        <a:off x="2883780" y="556187"/>
        <a:ext cx="2525947" cy="992121"/>
      </dsp:txXfrm>
    </dsp:sp>
    <dsp:sp modelId="{2924CE9D-C498-4429-93EA-7D84BE304D7B}">
      <dsp:nvSpPr>
        <dsp:cNvPr id="0" name=""/>
        <dsp:cNvSpPr/>
      </dsp:nvSpPr>
      <dsp:spPr>
        <a:xfrm>
          <a:off x="2883780" y="1548309"/>
          <a:ext cx="2525947" cy="308990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For example, allow student to dictate to a scribe, use word processing for writing, or respond orally for formative tests</a:t>
          </a:r>
        </a:p>
      </dsp:txBody>
      <dsp:txXfrm>
        <a:off x="2883780" y="1548309"/>
        <a:ext cx="2525947" cy="3089904"/>
      </dsp:txXfrm>
    </dsp:sp>
    <dsp:sp modelId="{BDBC859E-765F-44B0-BFB9-FDDA7C34FFE0}">
      <dsp:nvSpPr>
        <dsp:cNvPr id="0" name=""/>
        <dsp:cNvSpPr/>
      </dsp:nvSpPr>
      <dsp:spPr>
        <a:xfrm>
          <a:off x="5763360" y="556187"/>
          <a:ext cx="2525947" cy="99212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What is the environmental setting?</a:t>
          </a:r>
        </a:p>
      </dsp:txBody>
      <dsp:txXfrm>
        <a:off x="5763360" y="556187"/>
        <a:ext cx="2525947" cy="992121"/>
      </dsp:txXfrm>
    </dsp:sp>
    <dsp:sp modelId="{64A106C7-969F-4B1C-8960-4780311C9ADA}">
      <dsp:nvSpPr>
        <dsp:cNvPr id="0" name=""/>
        <dsp:cNvSpPr/>
      </dsp:nvSpPr>
      <dsp:spPr>
        <a:xfrm>
          <a:off x="5763360" y="1548309"/>
          <a:ext cx="2525947" cy="308990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 For example, allow student to work at a table instead of desk or in a group of two rather than four, dim lights in the classroom, test in a small group or a separate setting </a:t>
          </a:r>
        </a:p>
      </dsp:txBody>
      <dsp:txXfrm>
        <a:off x="5763360" y="1548309"/>
        <a:ext cx="2525947" cy="3089904"/>
      </dsp:txXfrm>
    </dsp:sp>
    <dsp:sp modelId="{47F791BE-C0E9-4524-BFB4-05E26D2EAA01}">
      <dsp:nvSpPr>
        <dsp:cNvPr id="0" name=""/>
        <dsp:cNvSpPr/>
      </dsp:nvSpPr>
      <dsp:spPr>
        <a:xfrm>
          <a:off x="8642940" y="556187"/>
          <a:ext cx="2525947" cy="992121"/>
        </a:xfrm>
        <a:prstGeom prst="rect">
          <a:avLst/>
        </a:prstGeom>
        <a:solidFill>
          <a:schemeClr val="accent6"/>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What are potential changes for timing or scheduling? </a:t>
          </a:r>
        </a:p>
      </dsp:txBody>
      <dsp:txXfrm>
        <a:off x="8642940" y="556187"/>
        <a:ext cx="2525947" cy="992121"/>
      </dsp:txXfrm>
    </dsp:sp>
    <dsp:sp modelId="{5E5781A0-09FC-48C7-BF12-89C950A20C57}">
      <dsp:nvSpPr>
        <dsp:cNvPr id="0" name=""/>
        <dsp:cNvSpPr/>
      </dsp:nvSpPr>
      <dsp:spPr>
        <a:xfrm>
          <a:off x="8642940" y="1548309"/>
          <a:ext cx="2525947" cy="308990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For example, allow student to complete small portions of an assignment at a time, have extra time to complete a large project, have choice of activity or work from two</a:t>
          </a:r>
        </a:p>
      </dsp:txBody>
      <dsp:txXfrm>
        <a:off x="8642940" y="1548309"/>
        <a:ext cx="2525947" cy="308990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0.05102</cdr:x>
      <cdr:y>0.06897</cdr:y>
    </cdr:from>
    <cdr:to>
      <cdr:x>0.91837</cdr:x>
      <cdr:y>0.75862</cdr:y>
    </cdr:to>
    <cdr:cxnSp macro="">
      <cdr:nvCxnSpPr>
        <cdr:cNvPr id="3" name="Straight Arrow Connector 2">
          <a:extLst xmlns:a="http://schemas.openxmlformats.org/drawingml/2006/main">
            <a:ext uri="{FF2B5EF4-FFF2-40B4-BE49-F238E27FC236}">
              <a16:creationId xmlns:a16="http://schemas.microsoft.com/office/drawing/2014/main" id="{17441854-BB4C-42CC-8B74-9C6D000E38EA}"/>
            </a:ext>
          </a:extLst>
        </cdr:cNvPr>
        <cdr:cNvCxnSpPr/>
      </cdr:nvCxnSpPr>
      <cdr:spPr>
        <a:xfrm xmlns:a="http://schemas.openxmlformats.org/drawingml/2006/main" flipV="1">
          <a:off x="381000" y="304800"/>
          <a:ext cx="6477000" cy="3048000"/>
        </a:xfrm>
        <a:prstGeom xmlns:a="http://schemas.openxmlformats.org/drawingml/2006/main" prst="straightConnector1">
          <a:avLst/>
        </a:prstGeom>
        <a:ln xmlns:a="http://schemas.openxmlformats.org/drawingml/2006/main" w="12700">
          <a:solidFill>
            <a:schemeClr val="accent1">
              <a:lumMod val="95000"/>
              <a:lumOff val="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0.1913</cdr:x>
      <cdr:y>0.32264</cdr:y>
    </cdr:from>
    <cdr:to>
      <cdr:x>0.71925</cdr:x>
      <cdr:y>0.42981</cdr:y>
    </cdr:to>
    <cdr:sp macro="" textlink="">
      <cdr:nvSpPr>
        <cdr:cNvPr id="4" name="TextBox 3"/>
        <cdr:cNvSpPr txBox="1"/>
      </cdr:nvSpPr>
      <cdr:spPr>
        <a:xfrm xmlns:a="http://schemas.openxmlformats.org/drawingml/2006/main" rot="20172429">
          <a:off x="1376452" y="1184238"/>
          <a:ext cx="3798782" cy="3933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rgbClr val="002060"/>
              </a:solidFill>
            </a:rPr>
            <a:t>Expected student growth</a:t>
          </a:r>
        </a:p>
      </cdr:txBody>
    </cdr:sp>
  </cdr:relSizeAnchor>
  <cdr:relSizeAnchor xmlns:cdr="http://schemas.openxmlformats.org/drawingml/2006/chartDrawing">
    <cdr:from>
      <cdr:x>0.08163</cdr:x>
      <cdr:y>0.58621</cdr:y>
    </cdr:from>
    <cdr:to>
      <cdr:x>0.94898</cdr:x>
      <cdr:y>0.77586</cdr:y>
    </cdr:to>
    <cdr:cxnSp macro="">
      <cdr:nvCxnSpPr>
        <cdr:cNvPr id="8" name="Straight Arrow Connector 7">
          <a:extLst xmlns:a="http://schemas.openxmlformats.org/drawingml/2006/main">
            <a:ext uri="{FF2B5EF4-FFF2-40B4-BE49-F238E27FC236}">
              <a16:creationId xmlns:a16="http://schemas.microsoft.com/office/drawing/2014/main" id="{B79EEB7D-0023-40EE-A18F-E07EAA5ECB4B}"/>
            </a:ext>
          </a:extLst>
        </cdr:cNvPr>
        <cdr:cNvCxnSpPr/>
      </cdr:nvCxnSpPr>
      <cdr:spPr>
        <a:xfrm xmlns:a="http://schemas.openxmlformats.org/drawingml/2006/main" flipV="1">
          <a:off x="609600" y="2590800"/>
          <a:ext cx="6477000" cy="8382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0.24674</cdr:x>
      <cdr:y>0.56041</cdr:y>
    </cdr:from>
    <cdr:to>
      <cdr:x>1</cdr:x>
      <cdr:y>0.65917</cdr:y>
    </cdr:to>
    <cdr:sp macro="" textlink="">
      <cdr:nvSpPr>
        <cdr:cNvPr id="9" name="TextBox 8"/>
        <cdr:cNvSpPr txBox="1"/>
      </cdr:nvSpPr>
      <cdr:spPr>
        <a:xfrm xmlns:a="http://schemas.openxmlformats.org/drawingml/2006/main" rot="21163206">
          <a:off x="1420029" y="1858085"/>
          <a:ext cx="4219884" cy="3274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rgbClr val="002060"/>
              </a:solidFill>
            </a:rPr>
            <a:t>Trajectory of </a:t>
          </a:r>
          <a:r>
            <a:rPr lang="en-US" sz="1800" dirty="0">
              <a:solidFill>
                <a:srgbClr val="002060"/>
              </a:solidFill>
              <a:cs typeface="Arial" panose="020B0604020202020204" pitchFamily="34" charset="0"/>
            </a:rPr>
            <a:t>growth</a:t>
          </a:r>
          <a:r>
            <a:rPr lang="en-US" sz="1800" dirty="0">
              <a:solidFill>
                <a:srgbClr val="002060"/>
              </a:solidFill>
            </a:rPr>
            <a:t> with modifications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6/27/2023</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6/27/2023</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F8FD5C13-0018-3D4E-A736-E3D3FBDE34EC}" type="slidenum">
              <a:rPr lang="en-US" smtClean="0"/>
              <a:t>2</a:t>
            </a:fld>
            <a:endParaRPr lang="en-US"/>
          </a:p>
        </p:txBody>
      </p:sp>
    </p:spTree>
    <p:extLst>
      <p:ext uri="{BB962C8B-B14F-4D97-AF65-F5344CB8AC3E}">
        <p14:creationId xmlns:p14="http://schemas.microsoft.com/office/powerpoint/2010/main" val="3427649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2888526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endParaRPr lang="en-US">
              <a:ea typeface="Lato Light"/>
              <a:cs typeface="Lato Light"/>
            </a:endParaRPr>
          </a:p>
        </p:txBody>
      </p:sp>
      <p:sp>
        <p:nvSpPr>
          <p:cNvPr id="4" name="Slide Number Placeholder 3"/>
          <p:cNvSpPr>
            <a:spLocks noGrp="1"/>
          </p:cNvSpPr>
          <p:nvPr>
            <p:ph type="sldNum" sz="quarter" idx="10"/>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EF3C1CD0-D833-4B0D-BF33-74A8E63C0BDA}"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179434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232757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1745951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29</a:t>
            </a:fld>
            <a:endParaRPr lang="en-US"/>
          </a:p>
        </p:txBody>
      </p:sp>
    </p:spTree>
    <p:extLst>
      <p:ext uri="{BB962C8B-B14F-4D97-AF65-F5344CB8AC3E}">
        <p14:creationId xmlns:p14="http://schemas.microsoft.com/office/powerpoint/2010/main" val="876186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31</a:t>
            </a:fld>
            <a:endParaRPr lang="en-US"/>
          </a:p>
        </p:txBody>
      </p:sp>
    </p:spTree>
    <p:extLst>
      <p:ext uri="{BB962C8B-B14F-4D97-AF65-F5344CB8AC3E}">
        <p14:creationId xmlns:p14="http://schemas.microsoft.com/office/powerpoint/2010/main" val="297596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82493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11:notes"/>
          <p:cNvSpPr>
            <a:spLocks noGrp="1" noRot="1" noChangeAspect="1"/>
          </p:cNvSpPr>
          <p:nvPr>
            <p:ph type="sldImg" idx="2"/>
          </p:nvPr>
        </p:nvSpPr>
        <p:spPr>
          <a:xfrm>
            <a:off x="-15908338" y="4660900"/>
            <a:ext cx="41417876" cy="2330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11: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marR="0" lvl="0" indent="0" algn="l" rtl="0">
              <a:lnSpc>
                <a:spcPct val="80000"/>
              </a:lnSpc>
              <a:spcBef>
                <a:spcPts val="0"/>
              </a:spcBef>
              <a:spcAft>
                <a:spcPts val="0"/>
              </a:spcAft>
              <a:buClr>
                <a:schemeClr val="dk1"/>
              </a:buClr>
              <a:buSzPts val="1600"/>
              <a:buFont typeface="Lato Light"/>
              <a:buNone/>
            </a:pPr>
            <a:r>
              <a:rPr lang="en-US" sz="1600" b="1"/>
              <a:t>5 min.</a:t>
            </a:r>
            <a:endParaRPr/>
          </a:p>
          <a:p>
            <a:pPr marL="0" lvl="0" indent="0" algn="l" rtl="0">
              <a:lnSpc>
                <a:spcPct val="80000"/>
              </a:lnSpc>
              <a:spcBef>
                <a:spcPts val="0"/>
              </a:spcBef>
              <a:spcAft>
                <a:spcPts val="0"/>
              </a:spcAft>
              <a:buSzPts val="1400"/>
              <a:buNone/>
            </a:pPr>
            <a:endParaRPr sz="1520" b="1">
              <a:solidFill>
                <a:srgbClr val="000000"/>
              </a:solidFill>
              <a:latin typeface="Quattrocento Sans"/>
              <a:ea typeface="Quattrocento Sans"/>
              <a:cs typeface="Quattrocento Sans"/>
              <a:sym typeface="Quattrocento Sans"/>
            </a:endParaRPr>
          </a:p>
          <a:p>
            <a:pPr marL="0" lvl="0" indent="0" algn="l" rtl="0">
              <a:lnSpc>
                <a:spcPct val="80000"/>
              </a:lnSpc>
              <a:spcBef>
                <a:spcPts val="0"/>
              </a:spcBef>
              <a:spcAft>
                <a:spcPts val="0"/>
              </a:spcAft>
              <a:buSzPts val="1400"/>
              <a:buNone/>
            </a:pPr>
            <a:r>
              <a:rPr lang="en-US" sz="1520" b="1">
                <a:solidFill>
                  <a:srgbClr val="000000"/>
                </a:solidFill>
                <a:latin typeface="Quattrocento Sans"/>
                <a:ea typeface="Quattrocento Sans"/>
                <a:cs typeface="Quattrocento Sans"/>
                <a:sym typeface="Quattrocento Sans"/>
              </a:rPr>
              <a:t>Notice and Wonder</a:t>
            </a:r>
            <a:endParaRPr/>
          </a:p>
          <a:p>
            <a:pPr marL="0" lvl="0" indent="0" algn="l" rtl="0">
              <a:lnSpc>
                <a:spcPct val="80000"/>
              </a:lnSpc>
              <a:spcBef>
                <a:spcPts val="0"/>
              </a:spcBef>
              <a:spcAft>
                <a:spcPts val="0"/>
              </a:spcAft>
              <a:buSzPts val="1400"/>
              <a:buNone/>
            </a:pPr>
            <a:endParaRPr sz="1520" b="1">
              <a:solidFill>
                <a:srgbClr val="000000"/>
              </a:solidFill>
              <a:latin typeface="Quattrocento Sans"/>
              <a:ea typeface="Quattrocento Sans"/>
              <a:cs typeface="Quattrocento Sans"/>
              <a:sym typeface="Quattrocento Sans"/>
            </a:endParaRPr>
          </a:p>
          <a:p>
            <a:pPr marL="0" lvl="0" indent="0" algn="l" rtl="0">
              <a:lnSpc>
                <a:spcPct val="80000"/>
              </a:lnSpc>
              <a:spcBef>
                <a:spcPts val="0"/>
              </a:spcBef>
              <a:spcAft>
                <a:spcPts val="0"/>
              </a:spcAft>
              <a:buSzPts val="1400"/>
              <a:buNone/>
            </a:pPr>
            <a:r>
              <a:rPr lang="en-US" sz="1520" b="1">
                <a:solidFill>
                  <a:srgbClr val="000000"/>
                </a:solidFill>
                <a:latin typeface="Quattrocento Sans"/>
                <a:ea typeface="Quattrocento Sans"/>
                <a:cs typeface="Quattrocento Sans"/>
                <a:sym typeface="Quattrocento Sans"/>
              </a:rPr>
              <a:t>Framing</a:t>
            </a:r>
            <a:r>
              <a:rPr lang="en-US" sz="1520">
                <a:solidFill>
                  <a:srgbClr val="000000"/>
                </a:solidFill>
                <a:latin typeface="Quattrocento Sans"/>
                <a:ea typeface="Quattrocento Sans"/>
                <a:cs typeface="Quattrocento Sans"/>
                <a:sym typeface="Quattrocento Sans"/>
              </a:rPr>
              <a:t>:</a:t>
            </a:r>
            <a:endParaRPr sz="480"/>
          </a:p>
          <a:p>
            <a:pPr marL="0" lvl="0" indent="0" algn="l" rtl="0">
              <a:lnSpc>
                <a:spcPct val="80000"/>
              </a:lnSpc>
              <a:spcBef>
                <a:spcPts val="0"/>
              </a:spcBef>
              <a:spcAft>
                <a:spcPts val="0"/>
              </a:spcAft>
              <a:buSzPts val="1400"/>
              <a:buNone/>
            </a:pPr>
            <a:r>
              <a:rPr lang="en-US" sz="1520">
                <a:solidFill>
                  <a:srgbClr val="000000"/>
                </a:solidFill>
              </a:rPr>
              <a:t>Language matters, so our exploration of strong instructional scaffolding begins by recognizing instructional scaffolding as both a </a:t>
            </a:r>
            <a:r>
              <a:rPr lang="en-US" sz="1520" b="1">
                <a:solidFill>
                  <a:srgbClr val="000000"/>
                </a:solidFill>
              </a:rPr>
              <a:t>NOUN</a:t>
            </a:r>
            <a:r>
              <a:rPr lang="en-US" sz="1520">
                <a:solidFill>
                  <a:srgbClr val="000000"/>
                </a:solidFill>
              </a:rPr>
              <a:t> (the scaffolding as an observable </a:t>
            </a:r>
            <a:r>
              <a:rPr lang="en-US" sz="1520" i="1">
                <a:solidFill>
                  <a:srgbClr val="000000"/>
                </a:solidFill>
              </a:rPr>
              <a:t>thing</a:t>
            </a:r>
            <a:r>
              <a:rPr lang="en-US" sz="1520">
                <a:solidFill>
                  <a:srgbClr val="000000"/>
                </a:solidFill>
              </a:rPr>
              <a:t>) and a </a:t>
            </a:r>
            <a:r>
              <a:rPr lang="en-US" sz="1520" b="1">
                <a:solidFill>
                  <a:srgbClr val="000000"/>
                </a:solidFill>
              </a:rPr>
              <a:t>VERB </a:t>
            </a:r>
            <a:r>
              <a:rPr lang="en-US" sz="1520">
                <a:solidFill>
                  <a:srgbClr val="000000"/>
                </a:solidFill>
              </a:rPr>
              <a:t>(scaffolding as an intentional </a:t>
            </a:r>
            <a:r>
              <a:rPr lang="en-US" sz="1520" i="1">
                <a:solidFill>
                  <a:srgbClr val="000000"/>
                </a:solidFill>
              </a:rPr>
              <a:t>action</a:t>
            </a:r>
            <a:r>
              <a:rPr lang="en-US" sz="1520">
                <a:solidFill>
                  <a:srgbClr val="000000"/>
                </a:solidFill>
              </a:rPr>
              <a:t> in the planning process and implementation). The table below offers a simple definition and an explanation of the critical features of the noun form.</a:t>
            </a:r>
            <a:endParaRPr/>
          </a:p>
          <a:p>
            <a:pPr marL="0" lvl="0" indent="0" algn="l" rtl="0">
              <a:lnSpc>
                <a:spcPct val="80000"/>
              </a:lnSpc>
              <a:spcBef>
                <a:spcPts val="0"/>
              </a:spcBef>
              <a:spcAft>
                <a:spcPts val="0"/>
              </a:spcAft>
              <a:buSzPts val="1400"/>
              <a:buNone/>
            </a:pPr>
            <a:endParaRPr sz="1520">
              <a:solidFill>
                <a:srgbClr val="000000"/>
              </a:solidFill>
            </a:endParaRPr>
          </a:p>
          <a:p>
            <a:pPr marL="0" lvl="0" indent="0" algn="l" rtl="0">
              <a:lnSpc>
                <a:spcPct val="80000"/>
              </a:lnSpc>
              <a:spcBef>
                <a:spcPts val="0"/>
              </a:spcBef>
              <a:spcAft>
                <a:spcPts val="0"/>
              </a:spcAft>
              <a:buSzPts val="1400"/>
              <a:buNone/>
            </a:pPr>
            <a:r>
              <a:rPr lang="en-US" sz="1520" b="1">
                <a:solidFill>
                  <a:srgbClr val="000000"/>
                </a:solidFill>
              </a:rPr>
              <a:t>Notes</a:t>
            </a:r>
            <a:r>
              <a:rPr lang="en-US" sz="1520">
                <a:solidFill>
                  <a:srgbClr val="000000"/>
                </a:solidFill>
              </a:rPr>
              <a:t>:</a:t>
            </a:r>
            <a:endParaRPr/>
          </a:p>
          <a:p>
            <a:pPr marL="0" lvl="0" indent="0" algn="l" rtl="0">
              <a:lnSpc>
                <a:spcPct val="80000"/>
              </a:lnSpc>
              <a:spcBef>
                <a:spcPts val="0"/>
              </a:spcBef>
              <a:spcAft>
                <a:spcPts val="0"/>
              </a:spcAft>
              <a:buSzPts val="1400"/>
              <a:buNone/>
            </a:pPr>
            <a:endParaRPr sz="1040" u="sng" baseline="30000">
              <a:solidFill>
                <a:srgbClr val="000000"/>
              </a:solidFill>
            </a:endParaRPr>
          </a:p>
          <a:p>
            <a:pPr marL="365125" lvl="0" indent="-365125" algn="l" rtl="0">
              <a:lnSpc>
                <a:spcPct val="80000"/>
              </a:lnSpc>
              <a:spcBef>
                <a:spcPts val="0"/>
              </a:spcBef>
              <a:spcAft>
                <a:spcPts val="0"/>
              </a:spcAft>
              <a:buClr>
                <a:srgbClr val="000000"/>
              </a:buClr>
              <a:buSzPts val="1040"/>
              <a:buFont typeface="Arial"/>
              <a:buChar char="•"/>
            </a:pPr>
            <a:r>
              <a:rPr lang="en-US" sz="1040">
                <a:solidFill>
                  <a:srgbClr val="000000"/>
                </a:solidFill>
              </a:rPr>
              <a:t>Remember - grade-level work is a critical resource for student success, and research continues to show that remediation focused on mastering below-grade level content before providing access to grade-level content is ineffective as a strategy for academic growth and achievement.</a:t>
            </a:r>
            <a:endParaRPr sz="3080">
              <a:latin typeface="Arial"/>
              <a:ea typeface="Arial"/>
              <a:cs typeface="Arial"/>
              <a:sym typeface="Arial"/>
            </a:endParaRPr>
          </a:p>
          <a:p>
            <a:pPr marL="0" lvl="0" indent="0" algn="l" rtl="0">
              <a:lnSpc>
                <a:spcPct val="80000"/>
              </a:lnSpc>
              <a:spcBef>
                <a:spcPts val="0"/>
              </a:spcBef>
              <a:spcAft>
                <a:spcPts val="0"/>
              </a:spcAft>
              <a:buSzPts val="1400"/>
              <a:buNone/>
            </a:pPr>
            <a:endParaRPr sz="480"/>
          </a:p>
        </p:txBody>
      </p:sp>
      <p:sp>
        <p:nvSpPr>
          <p:cNvPr id="765" name="Google Shape;765;p11:notes"/>
          <p:cNvSpPr txBox="1">
            <a:spLocks noGrp="1"/>
          </p:cNvSpPr>
          <p:nvPr>
            <p:ph type="sldNum" idx="12"/>
          </p:nvPr>
        </p:nvSpPr>
        <p:spPr>
          <a:xfrm>
            <a:off x="3936770" y="8772668"/>
            <a:ext cx="3011699" cy="461804"/>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20: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20: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SzPts val="1400"/>
              <a:buNone/>
            </a:pPr>
            <a:r>
              <a:rPr lang="en-US"/>
              <a:t>In the chat, how do you think collaboration between special and general education benefit identifying access points and scaffolds? </a:t>
            </a:r>
            <a:endParaRPr/>
          </a:p>
        </p:txBody>
      </p:sp>
      <p:sp>
        <p:nvSpPr>
          <p:cNvPr id="867" name="Google Shape;867;p20:notes"/>
          <p:cNvSpPr txBox="1">
            <a:spLocks noGrp="1"/>
          </p:cNvSpPr>
          <p:nvPr>
            <p:ph type="sldNum" idx="12"/>
          </p:nvPr>
        </p:nvSpPr>
        <p:spPr>
          <a:xfrm>
            <a:off x="3936770" y="8772668"/>
            <a:ext cx="3011699" cy="461804"/>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11</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CD4A1CE4-E235-4C9B-A5A9-3A10C34D3BC3}"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142154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1507549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CD4A1CE4-E235-4C9B-A5A9-3A10C34D3BC3}"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63419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p:txBody>
          <a:bodyPr/>
          <a:lstStyle/>
          <a:p>
            <a:r>
              <a:rPr lang="en-US">
                <a:ea typeface="Lato Light"/>
                <a:cs typeface="Lato Light"/>
              </a:rPr>
              <a:t>As a small group at your table, list these supports from least intensive to most intensive. </a:t>
            </a:r>
          </a:p>
          <a:p>
            <a:endParaRPr lang="en-US">
              <a:ea typeface="Lato Light"/>
              <a:cs typeface="Lato Light"/>
            </a:endParaRPr>
          </a:p>
          <a:p>
            <a:r>
              <a:rPr lang="en-US"/>
              <a:t>The debrief will include a discussion on the fact that there is no single answer and each one has various levels of intensity depending on how you use it, and often, if we are not carefully planning, we can accidentally modify---which has HUGE implications. </a:t>
            </a:r>
            <a:endParaRPr lang="en-US">
              <a:ea typeface="Lato Light"/>
              <a:cs typeface="Lato Light"/>
            </a:endParaRPr>
          </a:p>
          <a:p>
            <a:endParaRPr lang="en-US">
              <a:ea typeface="Lato Light"/>
              <a:cs typeface="Lato Light"/>
            </a:endParaRPr>
          </a:p>
          <a:p>
            <a:r>
              <a:rPr lang="en-US"/>
              <a:t>Not all of these are definitively accommodations. Many of these are part of an effective flexible classroom.</a:t>
            </a:r>
            <a:endParaRPr lang="en-US">
              <a:ea typeface="Lato Light"/>
              <a:cs typeface="Lato Light"/>
            </a:endParaRPr>
          </a:p>
          <a:p>
            <a:endParaRPr lang="en-US">
              <a:ea typeface="Lato Light"/>
              <a:cs typeface="Lato Light"/>
            </a:endParaRPr>
          </a:p>
        </p:txBody>
      </p:sp>
      <p:sp>
        <p:nvSpPr>
          <p:cNvPr id="4" name="Slide Number Placeholder 3"/>
          <p:cNvSpPr>
            <a:spLocks noGrp="1"/>
          </p:cNvSpPr>
          <p:nvPr>
            <p:ph type="sldNum" sz="quarter" idx="10"/>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EF3C1CD0-D833-4B0D-BF33-74A8E63C0BDA}" type="slidenum">
              <a:rPr kumimoji="0" lang="en-US" sz="12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215198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sz="1200" b="1" i="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5F851F-DC2C-492C-8A3F-25C13516BD4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85506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png"/><Relationship Id="rId39" Type="http://schemas.openxmlformats.org/officeDocument/2006/relationships/image" Target="../media/image58.svg"/><Relationship Id="rId3" Type="http://schemas.openxmlformats.org/officeDocument/2006/relationships/image" Target="../media/image22.png"/><Relationship Id="rId21" Type="http://schemas.openxmlformats.org/officeDocument/2006/relationships/image" Target="../media/image40.emf"/><Relationship Id="rId34" Type="http://schemas.openxmlformats.org/officeDocument/2006/relationships/image" Target="../media/image53.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emf"/><Relationship Id="rId33" Type="http://schemas.openxmlformats.org/officeDocument/2006/relationships/image" Target="../media/image52.svg"/><Relationship Id="rId38" Type="http://schemas.openxmlformats.org/officeDocument/2006/relationships/image" Target="../media/image57.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svg"/><Relationship Id="rId1" Type="http://schemas.openxmlformats.org/officeDocument/2006/relationships/slideMaster" Target="../slideMasters/slideMaster1.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emf"/><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59.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emf"/><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emf"/><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svg"/><Relationship Id="rId50" Type="http://schemas.openxmlformats.org/officeDocument/2006/relationships/image" Target="../media/image108.png"/><Relationship Id="rId55" Type="http://schemas.openxmlformats.org/officeDocument/2006/relationships/image" Target="../media/image113.svg"/><Relationship Id="rId63" Type="http://schemas.openxmlformats.org/officeDocument/2006/relationships/image" Target="../media/image121.svg"/><Relationship Id="rId68" Type="http://schemas.openxmlformats.org/officeDocument/2006/relationships/image" Target="../media/image126.png"/><Relationship Id="rId76" Type="http://schemas.openxmlformats.org/officeDocument/2006/relationships/image" Target="../media/image134.png"/><Relationship Id="rId84" Type="http://schemas.openxmlformats.org/officeDocument/2006/relationships/image" Target="../media/image142.png"/><Relationship Id="rId89" Type="http://schemas.openxmlformats.org/officeDocument/2006/relationships/image" Target="../media/image147.sv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16" Type="http://schemas.openxmlformats.org/officeDocument/2006/relationships/image" Target="../media/image74.png"/><Relationship Id="rId29" Type="http://schemas.openxmlformats.org/officeDocument/2006/relationships/image" Target="../media/image87.svg"/><Relationship Id="rId11" Type="http://schemas.openxmlformats.org/officeDocument/2006/relationships/image" Target="../media/image69.sv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svg"/><Relationship Id="rId40" Type="http://schemas.openxmlformats.org/officeDocument/2006/relationships/image" Target="../media/image98.png"/><Relationship Id="rId45" Type="http://schemas.openxmlformats.org/officeDocument/2006/relationships/image" Target="../media/image103.svg"/><Relationship Id="rId53" Type="http://schemas.openxmlformats.org/officeDocument/2006/relationships/image" Target="../media/image111.svg"/><Relationship Id="rId58" Type="http://schemas.openxmlformats.org/officeDocument/2006/relationships/image" Target="../media/image116.png"/><Relationship Id="rId66" Type="http://schemas.openxmlformats.org/officeDocument/2006/relationships/image" Target="../media/image124.png"/><Relationship Id="rId74" Type="http://schemas.openxmlformats.org/officeDocument/2006/relationships/image" Target="../media/image132.png"/><Relationship Id="rId79" Type="http://schemas.openxmlformats.org/officeDocument/2006/relationships/image" Target="../media/image137.svg"/><Relationship Id="rId87" Type="http://schemas.openxmlformats.org/officeDocument/2006/relationships/image" Target="../media/image145.svg"/><Relationship Id="rId5" Type="http://schemas.openxmlformats.org/officeDocument/2006/relationships/image" Target="../media/image63.svg"/><Relationship Id="rId61" Type="http://schemas.openxmlformats.org/officeDocument/2006/relationships/image" Target="../media/image119.svg"/><Relationship Id="rId82" Type="http://schemas.openxmlformats.org/officeDocument/2006/relationships/image" Target="../media/image140.png"/><Relationship Id="rId90" Type="http://schemas.openxmlformats.org/officeDocument/2006/relationships/image" Target="../media/image148.png"/><Relationship Id="rId95" Type="http://schemas.openxmlformats.org/officeDocument/2006/relationships/image" Target="../media/image153.svg"/><Relationship Id="rId19" Type="http://schemas.openxmlformats.org/officeDocument/2006/relationships/image" Target="../media/image77.sv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svg"/><Relationship Id="rId30" Type="http://schemas.openxmlformats.org/officeDocument/2006/relationships/image" Target="../media/image88.png"/><Relationship Id="rId35" Type="http://schemas.openxmlformats.org/officeDocument/2006/relationships/image" Target="../media/image93.svg"/><Relationship Id="rId43" Type="http://schemas.openxmlformats.org/officeDocument/2006/relationships/image" Target="../media/image101.sv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69" Type="http://schemas.openxmlformats.org/officeDocument/2006/relationships/image" Target="../media/image127.sv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80" Type="http://schemas.openxmlformats.org/officeDocument/2006/relationships/image" Target="../media/image138.png"/><Relationship Id="rId85" Type="http://schemas.openxmlformats.org/officeDocument/2006/relationships/image" Target="../media/image143.sv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0.jpeg"/><Relationship Id="rId1" Type="http://schemas.openxmlformats.org/officeDocument/2006/relationships/slideMaster" Target="../slideMasters/slideMaster2.xml"/><Relationship Id="rId4" Type="http://schemas.openxmlformats.org/officeDocument/2006/relationships/image" Target="../media/image161.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4.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Master" Target="../slideMasters/slideMaster3.xml"/><Relationship Id="rId5" Type="http://schemas.openxmlformats.org/officeDocument/2006/relationships/image" Target="../media/image168.png"/><Relationship Id="rId4" Type="http://schemas.openxmlformats.org/officeDocument/2006/relationships/image" Target="../media/image16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9.svg"/><Relationship Id="rId7" Type="http://schemas.openxmlformats.org/officeDocument/2006/relationships/image" Target="../media/image171.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70.svg"/><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63.png"/><Relationship Id="rId2" Type="http://schemas.openxmlformats.org/officeDocument/2006/relationships/image" Target="../media/image172.jpe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75.png"/><Relationship Id="rId4" Type="http://schemas.openxmlformats.org/officeDocument/2006/relationships/image" Target="../media/image174.jpe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png"/><Relationship Id="rId39" Type="http://schemas.openxmlformats.org/officeDocument/2006/relationships/image" Target="../media/image58.svg"/><Relationship Id="rId3" Type="http://schemas.openxmlformats.org/officeDocument/2006/relationships/image" Target="../media/image22.png"/><Relationship Id="rId21" Type="http://schemas.openxmlformats.org/officeDocument/2006/relationships/image" Target="../media/image40.emf"/><Relationship Id="rId34" Type="http://schemas.openxmlformats.org/officeDocument/2006/relationships/image" Target="../media/image53.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emf"/><Relationship Id="rId33" Type="http://schemas.openxmlformats.org/officeDocument/2006/relationships/image" Target="../media/image52.svg"/><Relationship Id="rId38" Type="http://schemas.openxmlformats.org/officeDocument/2006/relationships/image" Target="../media/image57.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svg"/><Relationship Id="rId1" Type="http://schemas.openxmlformats.org/officeDocument/2006/relationships/slideMaster" Target="../slideMasters/slideMaster3.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emf"/><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emf"/><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emf"/><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s>
</file>

<file path=ppt/slideLayouts/_rels/slideLayout77.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svg"/><Relationship Id="rId50" Type="http://schemas.openxmlformats.org/officeDocument/2006/relationships/image" Target="../media/image108.png"/><Relationship Id="rId55" Type="http://schemas.openxmlformats.org/officeDocument/2006/relationships/image" Target="../media/image113.svg"/><Relationship Id="rId63" Type="http://schemas.openxmlformats.org/officeDocument/2006/relationships/image" Target="../media/image121.svg"/><Relationship Id="rId68" Type="http://schemas.openxmlformats.org/officeDocument/2006/relationships/image" Target="../media/image126.png"/><Relationship Id="rId76" Type="http://schemas.openxmlformats.org/officeDocument/2006/relationships/image" Target="../media/image134.png"/><Relationship Id="rId84" Type="http://schemas.openxmlformats.org/officeDocument/2006/relationships/image" Target="../media/image142.png"/><Relationship Id="rId89" Type="http://schemas.openxmlformats.org/officeDocument/2006/relationships/image" Target="../media/image147.sv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16" Type="http://schemas.openxmlformats.org/officeDocument/2006/relationships/image" Target="../media/image74.png"/><Relationship Id="rId29" Type="http://schemas.openxmlformats.org/officeDocument/2006/relationships/image" Target="../media/image87.svg"/><Relationship Id="rId11" Type="http://schemas.openxmlformats.org/officeDocument/2006/relationships/image" Target="../media/image69.sv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svg"/><Relationship Id="rId40" Type="http://schemas.openxmlformats.org/officeDocument/2006/relationships/image" Target="../media/image98.png"/><Relationship Id="rId45" Type="http://schemas.openxmlformats.org/officeDocument/2006/relationships/image" Target="../media/image103.svg"/><Relationship Id="rId53" Type="http://schemas.openxmlformats.org/officeDocument/2006/relationships/image" Target="../media/image111.svg"/><Relationship Id="rId58" Type="http://schemas.openxmlformats.org/officeDocument/2006/relationships/image" Target="../media/image116.png"/><Relationship Id="rId66" Type="http://schemas.openxmlformats.org/officeDocument/2006/relationships/image" Target="../media/image124.png"/><Relationship Id="rId74" Type="http://schemas.openxmlformats.org/officeDocument/2006/relationships/image" Target="../media/image132.png"/><Relationship Id="rId79" Type="http://schemas.openxmlformats.org/officeDocument/2006/relationships/image" Target="../media/image137.svg"/><Relationship Id="rId87" Type="http://schemas.openxmlformats.org/officeDocument/2006/relationships/image" Target="../media/image145.svg"/><Relationship Id="rId5" Type="http://schemas.openxmlformats.org/officeDocument/2006/relationships/image" Target="../media/image63.svg"/><Relationship Id="rId61" Type="http://schemas.openxmlformats.org/officeDocument/2006/relationships/image" Target="../media/image119.svg"/><Relationship Id="rId82" Type="http://schemas.openxmlformats.org/officeDocument/2006/relationships/image" Target="../media/image140.png"/><Relationship Id="rId90" Type="http://schemas.openxmlformats.org/officeDocument/2006/relationships/image" Target="../media/image148.png"/><Relationship Id="rId95" Type="http://schemas.openxmlformats.org/officeDocument/2006/relationships/image" Target="../media/image153.svg"/><Relationship Id="rId19" Type="http://schemas.openxmlformats.org/officeDocument/2006/relationships/image" Target="../media/image77.sv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svg"/><Relationship Id="rId30" Type="http://schemas.openxmlformats.org/officeDocument/2006/relationships/image" Target="../media/image88.png"/><Relationship Id="rId35" Type="http://schemas.openxmlformats.org/officeDocument/2006/relationships/image" Target="../media/image93.svg"/><Relationship Id="rId43" Type="http://schemas.openxmlformats.org/officeDocument/2006/relationships/image" Target="../media/image101.sv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69" Type="http://schemas.openxmlformats.org/officeDocument/2006/relationships/image" Target="../media/image127.sv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80" Type="http://schemas.openxmlformats.org/officeDocument/2006/relationships/image" Target="../media/image138.png"/><Relationship Id="rId85" Type="http://schemas.openxmlformats.org/officeDocument/2006/relationships/image" Target="../media/image143.sv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3.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Master" Target="../slideMasters/slideMaster6.xml"/><Relationship Id="rId4" Type="http://schemas.openxmlformats.org/officeDocument/2006/relationships/image" Target="../media/image188.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257665"/>
            <a:ext cx="1511317"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ED6F63E6-D946-DF41-B757-A308189259EC}"/>
              </a:ext>
            </a:extLst>
          </p:cNvPr>
          <p:cNvSpPr>
            <a:spLocks noGrp="1"/>
          </p:cNvSpPr>
          <p:nvPr>
            <p:ph type="body" sz="quarter" idx="13" hasCustomPrompt="1"/>
          </p:nvPr>
        </p:nvSpPr>
        <p:spPr>
          <a:xfrm>
            <a:off x="6879943" y="6363354"/>
            <a:ext cx="5105401" cy="236981"/>
          </a:xfrm>
        </p:spPr>
        <p:txBody>
          <a:bodyPr>
            <a:normAutofit/>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a:lvl1pPr>
          </a:lstStyle>
          <a:p>
            <a:pPr marL="0" marR="0" lvl="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a:pP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81594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Tree>
    <p:extLst>
      <p:ext uri="{BB962C8B-B14F-4D97-AF65-F5344CB8AC3E}">
        <p14:creationId xmlns:p14="http://schemas.microsoft.com/office/powerpoint/2010/main" val="335230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438400"/>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Tree>
    <p:extLst>
      <p:ext uri="{BB962C8B-B14F-4D97-AF65-F5344CB8AC3E}">
        <p14:creationId xmlns:p14="http://schemas.microsoft.com/office/powerpoint/2010/main" val="397088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8099" y="6132172"/>
            <a:ext cx="635337"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5810669" y="6132172"/>
            <a:ext cx="5309170" cy="646203"/>
          </a:xfrm>
          <a:prstGeom prst="rect">
            <a:avLst/>
          </a:prstGeom>
          <a:noFill/>
        </p:spPr>
        <p:txBody>
          <a:bodyPr wrap="square" rtlCol="0">
            <a:spAutoFit/>
          </a:bodyPr>
          <a:lstStyle/>
          <a:p>
            <a:pPr algn="r"/>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3309284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4A462C-B6BC-9B49-9EFD-8E400653482B}"/>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95842" y="5999359"/>
            <a:ext cx="592554" cy="700012"/>
          </a:xfrm>
          <a:prstGeom prst="rect">
            <a:avLst/>
          </a:prstGeom>
        </p:spPr>
      </p:pic>
      <p:sp>
        <p:nvSpPr>
          <p:cNvPr id="10" name="Title 1">
            <a:extLst>
              <a:ext uri="{FF2B5EF4-FFF2-40B4-BE49-F238E27FC236}">
                <a16:creationId xmlns:a16="http://schemas.microsoft.com/office/drawing/2014/main" id="{1CEDEC23-DC15-4B4B-982B-02009797F7D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2" name="Text Placeholder 4">
            <a:extLst>
              <a:ext uri="{FF2B5EF4-FFF2-40B4-BE49-F238E27FC236}">
                <a16:creationId xmlns:a16="http://schemas.microsoft.com/office/drawing/2014/main" id="{5B7985F2-BF6A-3F4A-88E4-111D51C44151}"/>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13255D77-3B88-4E4A-BCCF-D5F64E47B244}"/>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8" name="Picture 7">
            <a:extLst>
              <a:ext uri="{FF2B5EF4-FFF2-40B4-BE49-F238E27FC236}">
                <a16:creationId xmlns:a16="http://schemas.microsoft.com/office/drawing/2014/main" id="{3EB532AF-2863-8149-838F-D0DD722193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142618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54C0A46-DBD6-C347-AF1F-1EDDDB2F3712}"/>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8DA11400-8FF8-6C44-B997-856974D5306E}"/>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2" name="Text Placeholder 4">
            <a:extLst>
              <a:ext uri="{FF2B5EF4-FFF2-40B4-BE49-F238E27FC236}">
                <a16:creationId xmlns:a16="http://schemas.microsoft.com/office/drawing/2014/main" id="{1658D2DF-4C52-0A4A-9CE0-025857C9A4D0}"/>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83551958-08AC-D44F-8CB9-90381B2046DE}"/>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85803" y="6086216"/>
            <a:ext cx="656803" cy="656803"/>
          </a:xfrm>
          <a:prstGeom prst="rect">
            <a:avLst/>
          </a:prstGeom>
        </p:spPr>
      </p:pic>
      <p:pic>
        <p:nvPicPr>
          <p:cNvPr id="8" name="Picture 7">
            <a:extLst>
              <a:ext uri="{FF2B5EF4-FFF2-40B4-BE49-F238E27FC236}">
                <a16:creationId xmlns:a16="http://schemas.microsoft.com/office/drawing/2014/main" id="{865B72D6-1634-F943-933C-B14E3B98DB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141885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11553" b="10301"/>
          <a:stretch/>
        </p:blipFill>
        <p:spPr>
          <a:xfrm>
            <a:off x="6094412" y="0"/>
            <a:ext cx="6094413"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14231" r="74" b="15542"/>
          <a:stretch/>
        </p:blipFill>
        <p:spPr>
          <a:xfrm>
            <a:off x="0" y="3429000"/>
            <a:ext cx="6089904"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val="0"/>
              </a:ext>
            </a:extLst>
          </a:blip>
          <a:srcRect t="8078" b="9614"/>
          <a:stretch/>
        </p:blipFill>
        <p:spPr>
          <a:xfrm>
            <a:off x="6094412" y="3429000"/>
            <a:ext cx="6094413"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4305" t="17989" r="5699" b="6354"/>
          <a:stretch/>
        </p:blipFill>
        <p:spPr>
          <a:xfrm>
            <a:off x="0" y="0"/>
            <a:ext cx="6094413"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99157" y="927652"/>
            <a:ext cx="2846303"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352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945B41F-54CB-F44B-86AF-47A81E3B5799}"/>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4969704F-3FCA-9149-B0FF-89B4BF2DF25D}"/>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5" name="Text Placeholder 4">
            <a:extLst>
              <a:ext uri="{FF2B5EF4-FFF2-40B4-BE49-F238E27FC236}">
                <a16:creationId xmlns:a16="http://schemas.microsoft.com/office/drawing/2014/main" id="{A8C4CAB1-48DD-4145-A58B-E75AA77C456E}"/>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8F3FE46-CF22-C146-AAEC-782FF20A1BE9}"/>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6"/>
                </a:solidFill>
                <a:latin typeface="Open Sans" panose="020B0606030504020204" pitchFamily="34" charset="0"/>
                <a:ea typeface="Open Sans" panose="020B0606030504020204" pitchFamily="34" charset="0"/>
                <a:cs typeface="Open Sans" panose="020B0606030504020204" pitchFamily="34" charset="0"/>
              </a:rPr>
              <a:t>FOUNDATIONS</a:t>
            </a:r>
          </a:p>
        </p:txBody>
      </p:sp>
      <p:pic>
        <p:nvPicPr>
          <p:cNvPr id="9" name="Graphic 8">
            <a:extLst>
              <a:ext uri="{FF2B5EF4-FFF2-40B4-BE49-F238E27FC236}">
                <a16:creationId xmlns:a16="http://schemas.microsoft.com/office/drawing/2014/main" id="{A6CA50DD-94CC-1747-81CC-A2A1F4068EC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89665" y="5882832"/>
            <a:ext cx="914400" cy="914400"/>
          </a:xfrm>
          <a:prstGeom prst="rect">
            <a:avLst/>
          </a:prstGeom>
        </p:spPr>
      </p:pic>
      <p:pic>
        <p:nvPicPr>
          <p:cNvPr id="8" name="Picture 7">
            <a:extLst>
              <a:ext uri="{FF2B5EF4-FFF2-40B4-BE49-F238E27FC236}">
                <a16:creationId xmlns:a16="http://schemas.microsoft.com/office/drawing/2014/main" id="{FD044B92-DC9B-6E49-8E00-B497C83D60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4172617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E8C69C44-9C20-674E-A00F-04F254D16DB6}"/>
              </a:ext>
            </a:extLst>
          </p:cNvPr>
          <p:cNvGrpSpPr/>
          <p:nvPr userDrawn="1"/>
        </p:nvGrpSpPr>
        <p:grpSpPr>
          <a:xfrm>
            <a:off x="8528034" y="6248400"/>
            <a:ext cx="3210027" cy="196444"/>
            <a:chOff x="6927228" y="7552706"/>
            <a:chExt cx="5016271" cy="227062"/>
          </a:xfrm>
        </p:grpSpPr>
        <p:sp>
          <p:nvSpPr>
            <p:cNvPr id="16" name="Oval 15">
              <a:extLst>
                <a:ext uri="{FF2B5EF4-FFF2-40B4-BE49-F238E27FC236}">
                  <a16:creationId xmlns:a16="http://schemas.microsoft.com/office/drawing/2014/main" id="{1C1F1679-F7E7-334C-8860-3735F0C74810}"/>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A58C6A96-3180-4642-AE47-90F99A1335F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279FFE77-7DA1-4145-AAC0-18901C665A4E}"/>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D4D541D-73C6-B24A-8912-709DAA058326}"/>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0AEE0AA0-38EF-0444-9F56-0220273F993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42A2022E-4163-BA41-9564-632A70972A1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0BD94ECB-B3FB-E141-9C88-D6038B3825E4}"/>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5D742E1-2723-8043-896A-4C59FEBDB25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053F8DF-B88D-664F-951A-FCEA87CD9E2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EA8FBBE4-2E00-B04C-98B5-681BB40DACD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03482AF6-6212-B742-B644-6AEC33A899B6}"/>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7F9FD3CA-B00D-524A-94BF-AFBD0D26096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5BD2D1A-7E2F-FA43-8495-5D13C5EA63E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B504151E-13A5-5746-B381-E27652CA87B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4EEEA718-880D-824D-9550-3523F08A5B7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97A976C0-9A99-5545-B1FA-EFF9F8EA552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EA90BE09-443A-9246-AAA6-C239249725F8}"/>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FF550E4-A972-9348-8CEE-4145063C04B9}"/>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EDB517B0-D914-4B4D-88FB-163B2DFDD246}"/>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9F453BDC-F6FD-AB49-88A1-943C61AC772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5304D139-F54C-F34B-A3E0-E0580611F45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60CBE186-FD0B-5841-B6D4-FCE60C51970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CACAB5E4-5560-EF48-BBF6-0D2E0B941F96}"/>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424FB8F-09F7-D243-A465-294E2D45539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574536A0-C182-F348-B8C1-81BE09E2601B}"/>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08F37BF-0F04-D24E-89F4-6D5469DDA49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63716E7-922E-EC42-9A41-4974653B89D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3B8ADE8C-64C4-4C4B-8463-4B13A33B532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09C11AAC-2E4D-1442-B7D7-02D654B5BE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3B4FBC21-92DA-0149-AAC4-F9659EE4396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FF328667-D421-EC46-BB29-37CDB7E9C40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D460EEEB-28BF-D642-A75C-EFA1A757AF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84655AA-33C4-EB4E-80A3-E659D7D4DB8A}"/>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AC3DBDD-E3C5-2941-89FC-7646C9D5339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512279D7-1CC5-854F-B30D-C1A7DCCD855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DC109AFF-8FC0-C64F-9596-34FD120D898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94A323B3-1FB6-514F-ACA8-73EEAAD21505}"/>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5CD84A12-B8FE-AF4F-9E8A-0E744E8537D3}"/>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99C54B89-AD96-4243-8134-86B4C70CD23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FFF0340-8183-7748-A69B-A0DA700FB67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677CFC43-DD64-EC48-A186-24E032B37AA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09D4F7C9-EDC4-E649-BD9E-53594762CC5E}"/>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6C8EA7E-0E8C-AB46-8FBE-CF78B2CAF0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FB36E5F6-35AA-DA45-8DE5-F3A5A1B4514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C2FFD07E-0C0F-F948-A157-441A420F251B}"/>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0ED8466-62AF-8E47-966C-D66789C56F0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E67F1E58-5A65-4A45-A6D6-A0FCB271B1BD}"/>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23C40B0A-B202-1347-9433-5861815200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spTree>
    <p:extLst>
      <p:ext uri="{BB962C8B-B14F-4D97-AF65-F5344CB8AC3E}">
        <p14:creationId xmlns:p14="http://schemas.microsoft.com/office/powerpoint/2010/main" val="1256418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507868" y="228600"/>
            <a:ext cx="5129344" cy="1208314"/>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6369547"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507868" y="1531919"/>
            <a:ext cx="5129344"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8455919"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897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8456612"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44949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8293115" y="3199707"/>
            <a:ext cx="6858000"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4312370"/>
            <a:ext cx="10564656" cy="1208314"/>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13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16" t="10352" r="6284" b="19648"/>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24840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DBF64B9-9EA6-C145-A11A-EAF3BAB848EB}"/>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4733273" y="1089548"/>
            <a:ext cx="271714" cy="833373"/>
          </a:xfrm>
          <a:prstGeom prst="rect">
            <a:avLst/>
          </a:prstGeom>
        </p:spPr>
      </p:pic>
    </p:spTree>
    <p:extLst>
      <p:ext uri="{BB962C8B-B14F-4D97-AF65-F5344CB8AC3E}">
        <p14:creationId xmlns:p14="http://schemas.microsoft.com/office/powerpoint/2010/main" val="3954543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B748B20D-5972-3F4E-98F7-4E8A4988ABA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238" b="32232"/>
          <a:stretch/>
        </p:blipFill>
        <p:spPr>
          <a:xfrm>
            <a:off x="1" y="4842932"/>
            <a:ext cx="12188826" cy="2015068"/>
          </a:xfrm>
          <a:prstGeom prst="rect">
            <a:avLst/>
          </a:prstGeom>
        </p:spPr>
      </p:pic>
      <p:sp>
        <p:nvSpPr>
          <p:cNvPr id="15" name="Rectangle 14">
            <a:extLst>
              <a:ext uri="{FF2B5EF4-FFF2-40B4-BE49-F238E27FC236}">
                <a16:creationId xmlns:a16="http://schemas.microsoft.com/office/drawing/2014/main" id="{E9AD69C9-FEEF-F341-A43A-2C442E7DA2E6}"/>
              </a:ext>
            </a:extLst>
          </p:cNvPr>
          <p:cNvSpPr/>
          <p:nvPr userDrawn="1"/>
        </p:nvSpPr>
        <p:spPr>
          <a:xfrm>
            <a:off x="0" y="4842933"/>
            <a:ext cx="12188825" cy="2015067"/>
          </a:xfrm>
          <a:prstGeom prst="rect">
            <a:avLst/>
          </a:prstGeom>
          <a:solidFill>
            <a:srgbClr val="1D376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ndParaRPr>
          </a:p>
        </p:txBody>
      </p:sp>
      <p:pic>
        <p:nvPicPr>
          <p:cNvPr id="16" name="Picture 15">
            <a:extLst>
              <a:ext uri="{FF2B5EF4-FFF2-40B4-BE49-F238E27FC236}">
                <a16:creationId xmlns:a16="http://schemas.microsoft.com/office/drawing/2014/main" id="{AD0379A9-5A42-2146-80B7-DB18309770AF}"/>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b="30308"/>
          <a:stretch/>
        </p:blipFill>
        <p:spPr>
          <a:xfrm>
            <a:off x="10086121" y="2125133"/>
            <a:ext cx="1676021" cy="2717798"/>
          </a:xfrm>
          <a:prstGeom prst="rect">
            <a:avLst/>
          </a:prstGeom>
        </p:spPr>
      </p:pic>
      <p:pic>
        <p:nvPicPr>
          <p:cNvPr id="17" name="Picture 16">
            <a:extLst>
              <a:ext uri="{FF2B5EF4-FFF2-40B4-BE49-F238E27FC236}">
                <a16:creationId xmlns:a16="http://schemas.microsoft.com/office/drawing/2014/main" id="{46C55379-E2C3-A342-B81C-7F2038D04A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329" y="6244608"/>
            <a:ext cx="1694584" cy="502920"/>
          </a:xfrm>
          <a:prstGeom prst="rect">
            <a:avLst/>
          </a:prstGeom>
        </p:spPr>
      </p:pic>
      <p:sp>
        <p:nvSpPr>
          <p:cNvPr id="18" name="Title Placeholder 1">
            <a:extLst>
              <a:ext uri="{FF2B5EF4-FFF2-40B4-BE49-F238E27FC236}">
                <a16:creationId xmlns:a16="http://schemas.microsoft.com/office/drawing/2014/main" id="{1A2F5F26-8928-BB44-8E3E-B25BF70CE6F4}"/>
              </a:ext>
            </a:extLst>
          </p:cNvPr>
          <p:cNvSpPr>
            <a:spLocks noGrp="1"/>
          </p:cNvSpPr>
          <p:nvPr>
            <p:ph type="title"/>
          </p:nvPr>
        </p:nvSpPr>
        <p:spPr>
          <a:xfrm>
            <a:off x="545235" y="227967"/>
            <a:ext cx="11098358" cy="1117508"/>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2">
            <a:extLst>
              <a:ext uri="{FF2B5EF4-FFF2-40B4-BE49-F238E27FC236}">
                <a16:creationId xmlns:a16="http://schemas.microsoft.com/office/drawing/2014/main" id="{5D6B1E21-AD15-7A44-8249-BA8246DB1FAC}"/>
              </a:ext>
            </a:extLst>
          </p:cNvPr>
          <p:cNvSpPr>
            <a:spLocks noGrp="1"/>
          </p:cNvSpPr>
          <p:nvPr>
            <p:ph type="body" sz="quarter" idx="10"/>
          </p:nvPr>
        </p:nvSpPr>
        <p:spPr>
          <a:xfrm>
            <a:off x="569386" y="1463676"/>
            <a:ext cx="9251324" cy="312791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E2AFF2A5-49FE-3F4D-8D10-4BF1CCC527C1}"/>
              </a:ext>
            </a:extLst>
          </p:cNvPr>
          <p:cNvSpPr/>
          <p:nvPr userDrawn="1"/>
        </p:nvSpPr>
        <p:spPr>
          <a:xfrm>
            <a:off x="4753373" y="6499922"/>
            <a:ext cx="7447228" cy="338482"/>
          </a:xfrm>
          <a:prstGeom prst="rect">
            <a:avLst/>
          </a:prstGeom>
        </p:spPr>
        <p:txBody>
          <a:bodyPr wrap="square" lIns="182807" tIns="91404" rIns="182807" bIns="91404">
            <a:spAutoFit/>
          </a:bodyPr>
          <a:lstStyle/>
          <a:p>
            <a:pPr algn="r"/>
            <a:r>
              <a:rPr lang="en-US" sz="1000">
                <a:solidFill>
                  <a:schemeClr val="bg1"/>
                </a:solidFill>
                <a:latin typeface="Arial" panose="020B0604020202020204" pitchFamily="34" charset="0"/>
                <a:ea typeface="Open Sans" panose="020B0606030504020204" pitchFamily="34" charset="0"/>
                <a:cs typeface="Arial" panose="020B0604020202020204" pitchFamily="34" charset="0"/>
              </a:rPr>
              <a:t>© 2021 Tennessee Department of Education </a:t>
            </a:r>
            <a:endParaRPr lang="id-ID" sz="100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945183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466786" y="3873336"/>
            <a:ext cx="6574875" cy="1122453"/>
          </a:xfrm>
        </p:spPr>
        <p:txBody>
          <a:bodyPr>
            <a:noAutofit/>
          </a:bodyPr>
          <a:lstStyle>
            <a:lvl1pPr algn="r">
              <a:defRPr sz="3300">
                <a:latin typeface="Georgia" panose="02040502050405020303" pitchFamily="18" charset="0"/>
              </a:defRPr>
            </a:lvl1pPr>
          </a:lstStyle>
          <a:p>
            <a:r>
              <a:rPr lang="en-US"/>
              <a:t>Click to edit Master title style</a:t>
            </a:r>
          </a:p>
        </p:txBody>
      </p:sp>
      <p:sp>
        <p:nvSpPr>
          <p:cNvPr id="3" name="Rectangle 2"/>
          <p:cNvSpPr/>
          <p:nvPr userDrawn="1"/>
        </p:nvSpPr>
        <p:spPr>
          <a:xfrm>
            <a:off x="8258274" y="0"/>
            <a:ext cx="393055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latin typeface="Arial" panose="020B0604020202020204" pitchFamily="34" charset="0"/>
            </a:endParaRPr>
          </a:p>
        </p:txBody>
      </p:sp>
      <p:sp>
        <p:nvSpPr>
          <p:cNvPr id="5" name="Rectangle 4">
            <a:extLst>
              <a:ext uri="{FF2B5EF4-FFF2-40B4-BE49-F238E27FC236}">
                <a16:creationId xmlns:a16="http://schemas.microsoft.com/office/drawing/2014/main" id="{7363DA87-A31F-F84B-A25D-AF4E959B7FDE}"/>
              </a:ext>
            </a:extLst>
          </p:cNvPr>
          <p:cNvSpPr/>
          <p:nvPr userDrawn="1"/>
        </p:nvSpPr>
        <p:spPr>
          <a:xfrm>
            <a:off x="6483818" y="6427420"/>
            <a:ext cx="5585421" cy="253861"/>
          </a:xfrm>
          <a:prstGeom prst="rect">
            <a:avLst/>
          </a:prstGeom>
        </p:spPr>
        <p:txBody>
          <a:bodyPr wrap="square" lIns="137106" tIns="68553" rIns="137106" bIns="68553">
            <a:spAutoFit/>
          </a:bodyPr>
          <a:lstStyle/>
          <a:p>
            <a:pPr algn="r"/>
            <a:r>
              <a:rPr lang="en-US" sz="750">
                <a:solidFill>
                  <a:schemeClr val="bg1"/>
                </a:solidFill>
                <a:latin typeface="Arial" panose="020B0604020202020204" pitchFamily="34" charset="0"/>
                <a:ea typeface="Open Sans" panose="020B0606030504020204" pitchFamily="34" charset="0"/>
                <a:cs typeface="Arial" panose="020B0604020202020204" pitchFamily="34" charset="0"/>
              </a:rPr>
              <a:t>© 2021 Tennessee Department of Education </a:t>
            </a:r>
            <a:endParaRPr lang="id-ID" sz="75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57182B9-DD11-5147-8897-68AA13FE4D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9221062" y="2062988"/>
            <a:ext cx="1087604" cy="4445399"/>
          </a:xfrm>
          <a:prstGeom prst="rect">
            <a:avLst/>
          </a:prstGeom>
        </p:spPr>
      </p:pic>
    </p:spTree>
    <p:extLst>
      <p:ext uri="{BB962C8B-B14F-4D97-AF65-F5344CB8AC3E}">
        <p14:creationId xmlns:p14="http://schemas.microsoft.com/office/powerpoint/2010/main" val="57439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57" name="Title Placeholder 1">
            <a:extLst>
              <a:ext uri="{FF2B5EF4-FFF2-40B4-BE49-F238E27FC236}">
                <a16:creationId xmlns:a16="http://schemas.microsoft.com/office/drawing/2014/main" id="{23F9C191-2D7F-CD43-AE85-0484228973D6}"/>
              </a:ext>
            </a:extLst>
          </p:cNvPr>
          <p:cNvSpPr>
            <a:spLocks noGrp="1"/>
          </p:cNvSpPr>
          <p:nvPr>
            <p:ph type="title"/>
          </p:nvPr>
        </p:nvSpPr>
        <p:spPr>
          <a:xfrm>
            <a:off x="4794739" y="228600"/>
            <a:ext cx="694332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4803661" y="1531918"/>
            <a:ext cx="6943322" cy="480792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6" name="Picture 55">
            <a:extLst>
              <a:ext uri="{FF2B5EF4-FFF2-40B4-BE49-F238E27FC236}">
                <a16:creationId xmlns:a16="http://schemas.microsoft.com/office/drawing/2014/main" id="{BE24F46A-F3D2-C24D-9CDE-8F011B600A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87" r="29781"/>
          <a:stretch/>
        </p:blipFill>
        <p:spPr>
          <a:xfrm>
            <a:off x="279602" y="276560"/>
            <a:ext cx="4197572" cy="3973060"/>
          </a:xfrm>
          <a:prstGeom prst="rect">
            <a:avLst/>
          </a:prstGeom>
        </p:spPr>
      </p:pic>
      <p:grpSp>
        <p:nvGrpSpPr>
          <p:cNvPr id="59" name="Group 58">
            <a:extLst>
              <a:ext uri="{FF2B5EF4-FFF2-40B4-BE49-F238E27FC236}">
                <a16:creationId xmlns:a16="http://schemas.microsoft.com/office/drawing/2014/main" id="{4745862C-A2F8-8346-874B-9E96A918622C}"/>
              </a:ext>
            </a:extLst>
          </p:cNvPr>
          <p:cNvGrpSpPr/>
          <p:nvPr userDrawn="1"/>
        </p:nvGrpSpPr>
        <p:grpSpPr>
          <a:xfrm>
            <a:off x="279602" y="4523741"/>
            <a:ext cx="4197572" cy="192709"/>
            <a:chOff x="6927228" y="7552706"/>
            <a:chExt cx="5016271" cy="227062"/>
          </a:xfrm>
        </p:grpSpPr>
        <p:sp>
          <p:nvSpPr>
            <p:cNvPr id="60" name="Oval 59">
              <a:extLst>
                <a:ext uri="{FF2B5EF4-FFF2-40B4-BE49-F238E27FC236}">
                  <a16:creationId xmlns:a16="http://schemas.microsoft.com/office/drawing/2014/main" id="{DF65E45F-F2C3-0843-9A61-89445BC0F8DA}"/>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61" name="Oval 60">
              <a:extLst>
                <a:ext uri="{FF2B5EF4-FFF2-40B4-BE49-F238E27FC236}">
                  <a16:creationId xmlns:a16="http://schemas.microsoft.com/office/drawing/2014/main" id="{E4E48A91-A97D-494A-8C00-9205F0A4288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62" name="Oval 61">
              <a:extLst>
                <a:ext uri="{FF2B5EF4-FFF2-40B4-BE49-F238E27FC236}">
                  <a16:creationId xmlns:a16="http://schemas.microsoft.com/office/drawing/2014/main" id="{17C04F8F-079B-354E-B18B-6AE0F75F59A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63" name="Oval 62">
              <a:extLst>
                <a:ext uri="{FF2B5EF4-FFF2-40B4-BE49-F238E27FC236}">
                  <a16:creationId xmlns:a16="http://schemas.microsoft.com/office/drawing/2014/main" id="{7C017210-C7F0-7546-BE27-1E659683148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64" name="Oval 63">
              <a:extLst>
                <a:ext uri="{FF2B5EF4-FFF2-40B4-BE49-F238E27FC236}">
                  <a16:creationId xmlns:a16="http://schemas.microsoft.com/office/drawing/2014/main" id="{F5CDE141-E1DC-C94F-8251-6ACE4B58043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65" name="Oval 64">
              <a:extLst>
                <a:ext uri="{FF2B5EF4-FFF2-40B4-BE49-F238E27FC236}">
                  <a16:creationId xmlns:a16="http://schemas.microsoft.com/office/drawing/2014/main" id="{C3FB0D47-B78A-D744-9A23-486AC9B32A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66" name="Oval 65">
              <a:extLst>
                <a:ext uri="{FF2B5EF4-FFF2-40B4-BE49-F238E27FC236}">
                  <a16:creationId xmlns:a16="http://schemas.microsoft.com/office/drawing/2014/main" id="{A90EA748-A946-354C-A7E3-351EF52F54AF}"/>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67" name="Oval 66">
              <a:extLst>
                <a:ext uri="{FF2B5EF4-FFF2-40B4-BE49-F238E27FC236}">
                  <a16:creationId xmlns:a16="http://schemas.microsoft.com/office/drawing/2014/main" id="{4AA56B90-2603-324F-B44C-4D46BF4BB51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68" name="Oval 67">
              <a:extLst>
                <a:ext uri="{FF2B5EF4-FFF2-40B4-BE49-F238E27FC236}">
                  <a16:creationId xmlns:a16="http://schemas.microsoft.com/office/drawing/2014/main" id="{EFFA2FCC-5B06-3A49-83C0-4F9462301BC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69" name="Oval 68">
              <a:extLst>
                <a:ext uri="{FF2B5EF4-FFF2-40B4-BE49-F238E27FC236}">
                  <a16:creationId xmlns:a16="http://schemas.microsoft.com/office/drawing/2014/main" id="{FB4320D1-4227-D146-8F02-999840B7D6D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70" name="Oval 69">
              <a:extLst>
                <a:ext uri="{FF2B5EF4-FFF2-40B4-BE49-F238E27FC236}">
                  <a16:creationId xmlns:a16="http://schemas.microsoft.com/office/drawing/2014/main" id="{94B54AB4-3861-5347-BECD-35450A25AF0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71" name="Oval 70">
              <a:extLst>
                <a:ext uri="{FF2B5EF4-FFF2-40B4-BE49-F238E27FC236}">
                  <a16:creationId xmlns:a16="http://schemas.microsoft.com/office/drawing/2014/main" id="{86C4869A-F094-FE4D-ABF3-1B7CD706E753}"/>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72" name="Oval 71">
              <a:extLst>
                <a:ext uri="{FF2B5EF4-FFF2-40B4-BE49-F238E27FC236}">
                  <a16:creationId xmlns:a16="http://schemas.microsoft.com/office/drawing/2014/main" id="{9EB49645-F6CC-5241-A66E-4671EA7E318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73" name="Oval 72">
              <a:extLst>
                <a:ext uri="{FF2B5EF4-FFF2-40B4-BE49-F238E27FC236}">
                  <a16:creationId xmlns:a16="http://schemas.microsoft.com/office/drawing/2014/main" id="{40E8127A-84E7-A545-912A-1DC5455EB76B}"/>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74" name="Oval 73">
              <a:extLst>
                <a:ext uri="{FF2B5EF4-FFF2-40B4-BE49-F238E27FC236}">
                  <a16:creationId xmlns:a16="http://schemas.microsoft.com/office/drawing/2014/main" id="{D5ECB6D4-78E2-9A46-A09A-F634F097C036}"/>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75" name="Oval 74">
              <a:extLst>
                <a:ext uri="{FF2B5EF4-FFF2-40B4-BE49-F238E27FC236}">
                  <a16:creationId xmlns:a16="http://schemas.microsoft.com/office/drawing/2014/main" id="{32D116DB-22A6-6841-A081-209D23D7624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76" name="Oval 75">
              <a:extLst>
                <a:ext uri="{FF2B5EF4-FFF2-40B4-BE49-F238E27FC236}">
                  <a16:creationId xmlns:a16="http://schemas.microsoft.com/office/drawing/2014/main" id="{872E575A-90A1-874D-8C03-87F3B30CFC9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77" name="Oval 76">
              <a:extLst>
                <a:ext uri="{FF2B5EF4-FFF2-40B4-BE49-F238E27FC236}">
                  <a16:creationId xmlns:a16="http://schemas.microsoft.com/office/drawing/2014/main" id="{F2DE3530-FC5D-8144-BF27-9A9E60DCEED1}"/>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78" name="Oval 77">
              <a:extLst>
                <a:ext uri="{FF2B5EF4-FFF2-40B4-BE49-F238E27FC236}">
                  <a16:creationId xmlns:a16="http://schemas.microsoft.com/office/drawing/2014/main" id="{1D1EFB0C-14E0-C147-A2D1-A4547F540F50}"/>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79" name="Oval 78">
              <a:extLst>
                <a:ext uri="{FF2B5EF4-FFF2-40B4-BE49-F238E27FC236}">
                  <a16:creationId xmlns:a16="http://schemas.microsoft.com/office/drawing/2014/main" id="{DB0532B7-F253-5F49-B091-AD0490328B4E}"/>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80" name="Oval 79">
              <a:extLst>
                <a:ext uri="{FF2B5EF4-FFF2-40B4-BE49-F238E27FC236}">
                  <a16:creationId xmlns:a16="http://schemas.microsoft.com/office/drawing/2014/main" id="{9FE876A5-DD1A-0349-ABA0-782973BBAC7F}"/>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81" name="Oval 80">
              <a:extLst>
                <a:ext uri="{FF2B5EF4-FFF2-40B4-BE49-F238E27FC236}">
                  <a16:creationId xmlns:a16="http://schemas.microsoft.com/office/drawing/2014/main" id="{6795D563-38EB-264A-8BA6-CEB45306F0D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82" name="Oval 81">
              <a:extLst>
                <a:ext uri="{FF2B5EF4-FFF2-40B4-BE49-F238E27FC236}">
                  <a16:creationId xmlns:a16="http://schemas.microsoft.com/office/drawing/2014/main" id="{85AFA013-138E-8A4B-AFFD-96EE4C2F129A}"/>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83" name="Oval 82">
              <a:extLst>
                <a:ext uri="{FF2B5EF4-FFF2-40B4-BE49-F238E27FC236}">
                  <a16:creationId xmlns:a16="http://schemas.microsoft.com/office/drawing/2014/main" id="{B829D19F-DF50-F142-8C42-97CF6CBE9814}"/>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84" name="Oval 83">
              <a:extLst>
                <a:ext uri="{FF2B5EF4-FFF2-40B4-BE49-F238E27FC236}">
                  <a16:creationId xmlns:a16="http://schemas.microsoft.com/office/drawing/2014/main" id="{4D9E6D9A-7850-4140-AFB7-5BF6457EC89B}"/>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85" name="Oval 84">
              <a:extLst>
                <a:ext uri="{FF2B5EF4-FFF2-40B4-BE49-F238E27FC236}">
                  <a16:creationId xmlns:a16="http://schemas.microsoft.com/office/drawing/2014/main" id="{1A74C7F4-B3EF-214C-9F6F-89673952CFED}"/>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86" name="Oval 85">
              <a:extLst>
                <a:ext uri="{FF2B5EF4-FFF2-40B4-BE49-F238E27FC236}">
                  <a16:creationId xmlns:a16="http://schemas.microsoft.com/office/drawing/2014/main" id="{DFF14DF0-181D-0D4C-A386-240482D9607D}"/>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87" name="Oval 86">
              <a:extLst>
                <a:ext uri="{FF2B5EF4-FFF2-40B4-BE49-F238E27FC236}">
                  <a16:creationId xmlns:a16="http://schemas.microsoft.com/office/drawing/2014/main" id="{35F63A08-34A5-D342-BBB5-A5024D505526}"/>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88" name="Oval 87">
              <a:extLst>
                <a:ext uri="{FF2B5EF4-FFF2-40B4-BE49-F238E27FC236}">
                  <a16:creationId xmlns:a16="http://schemas.microsoft.com/office/drawing/2014/main" id="{BFE71313-43F5-9345-B07E-5D58E600DEB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89" name="Oval 88">
              <a:extLst>
                <a:ext uri="{FF2B5EF4-FFF2-40B4-BE49-F238E27FC236}">
                  <a16:creationId xmlns:a16="http://schemas.microsoft.com/office/drawing/2014/main" id="{94484A0B-38FA-7E42-957D-07A9EFAE4F57}"/>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90" name="Oval 89">
              <a:extLst>
                <a:ext uri="{FF2B5EF4-FFF2-40B4-BE49-F238E27FC236}">
                  <a16:creationId xmlns:a16="http://schemas.microsoft.com/office/drawing/2014/main" id="{EB37CC3F-1B8B-604C-8166-5575565184A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91" name="Oval 90">
              <a:extLst>
                <a:ext uri="{FF2B5EF4-FFF2-40B4-BE49-F238E27FC236}">
                  <a16:creationId xmlns:a16="http://schemas.microsoft.com/office/drawing/2014/main" id="{7B3CDD50-1136-F94A-A52C-928FD7F45F16}"/>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92" name="Oval 91">
              <a:extLst>
                <a:ext uri="{FF2B5EF4-FFF2-40B4-BE49-F238E27FC236}">
                  <a16:creationId xmlns:a16="http://schemas.microsoft.com/office/drawing/2014/main" id="{288A99FA-AB82-1A4A-941A-6AF8129AB58A}"/>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93" name="Oval 92">
              <a:extLst>
                <a:ext uri="{FF2B5EF4-FFF2-40B4-BE49-F238E27FC236}">
                  <a16:creationId xmlns:a16="http://schemas.microsoft.com/office/drawing/2014/main" id="{01DB72AC-F3ED-6442-852D-BE51D6B2024E}"/>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94" name="Oval 93">
              <a:extLst>
                <a:ext uri="{FF2B5EF4-FFF2-40B4-BE49-F238E27FC236}">
                  <a16:creationId xmlns:a16="http://schemas.microsoft.com/office/drawing/2014/main" id="{FEE14139-3502-574E-8EDB-37BE6FE1331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95" name="Oval 94">
              <a:extLst>
                <a:ext uri="{FF2B5EF4-FFF2-40B4-BE49-F238E27FC236}">
                  <a16:creationId xmlns:a16="http://schemas.microsoft.com/office/drawing/2014/main" id="{9F6301EB-8C12-D445-9A26-24CCDC82111F}"/>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96" name="Oval 95">
              <a:extLst>
                <a:ext uri="{FF2B5EF4-FFF2-40B4-BE49-F238E27FC236}">
                  <a16:creationId xmlns:a16="http://schemas.microsoft.com/office/drawing/2014/main" id="{527AF475-139B-464A-AE6C-699D819CD093}"/>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97" name="Oval 96">
              <a:extLst>
                <a:ext uri="{FF2B5EF4-FFF2-40B4-BE49-F238E27FC236}">
                  <a16:creationId xmlns:a16="http://schemas.microsoft.com/office/drawing/2014/main" id="{CEE7486E-549A-EE47-8B4C-2EB5A6CAC568}"/>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98" name="Oval 97">
              <a:extLst>
                <a:ext uri="{FF2B5EF4-FFF2-40B4-BE49-F238E27FC236}">
                  <a16:creationId xmlns:a16="http://schemas.microsoft.com/office/drawing/2014/main" id="{37ED3692-C0AD-1447-97D1-39412BCEB51F}"/>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99" name="Oval 98">
              <a:extLst>
                <a:ext uri="{FF2B5EF4-FFF2-40B4-BE49-F238E27FC236}">
                  <a16:creationId xmlns:a16="http://schemas.microsoft.com/office/drawing/2014/main" id="{01850CA4-CD56-C14C-8112-2D9211B4FCA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100" name="Oval 99">
              <a:extLst>
                <a:ext uri="{FF2B5EF4-FFF2-40B4-BE49-F238E27FC236}">
                  <a16:creationId xmlns:a16="http://schemas.microsoft.com/office/drawing/2014/main" id="{D51F44CB-6887-BB49-8CB8-792BBAB157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101" name="Oval 100">
              <a:extLst>
                <a:ext uri="{FF2B5EF4-FFF2-40B4-BE49-F238E27FC236}">
                  <a16:creationId xmlns:a16="http://schemas.microsoft.com/office/drawing/2014/main" id="{3C25E191-E178-1748-A3E4-8F2C653889CE}"/>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102" name="Oval 101">
              <a:extLst>
                <a:ext uri="{FF2B5EF4-FFF2-40B4-BE49-F238E27FC236}">
                  <a16:creationId xmlns:a16="http://schemas.microsoft.com/office/drawing/2014/main" id="{BC7B2F08-A951-2342-BF75-2A406CCE1F35}"/>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103" name="Oval 102">
              <a:extLst>
                <a:ext uri="{FF2B5EF4-FFF2-40B4-BE49-F238E27FC236}">
                  <a16:creationId xmlns:a16="http://schemas.microsoft.com/office/drawing/2014/main" id="{32CAE284-E96F-6046-B264-14BE73CC089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104" name="Oval 103">
              <a:extLst>
                <a:ext uri="{FF2B5EF4-FFF2-40B4-BE49-F238E27FC236}">
                  <a16:creationId xmlns:a16="http://schemas.microsoft.com/office/drawing/2014/main" id="{D465E27D-D94B-DE46-98F3-3ADA4BC6389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105" name="Oval 104">
              <a:extLst>
                <a:ext uri="{FF2B5EF4-FFF2-40B4-BE49-F238E27FC236}">
                  <a16:creationId xmlns:a16="http://schemas.microsoft.com/office/drawing/2014/main" id="{BA7090A8-8448-FA4E-83DB-E57425F0D34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106" name="Oval 105">
              <a:extLst>
                <a:ext uri="{FF2B5EF4-FFF2-40B4-BE49-F238E27FC236}">
                  <a16:creationId xmlns:a16="http://schemas.microsoft.com/office/drawing/2014/main" id="{4964EF1F-4B44-CB4C-B46E-A7C03AA82B89}"/>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sp>
          <p:nvSpPr>
            <p:cNvPr id="107" name="Oval 106">
              <a:extLst>
                <a:ext uri="{FF2B5EF4-FFF2-40B4-BE49-F238E27FC236}">
                  <a16:creationId xmlns:a16="http://schemas.microsoft.com/office/drawing/2014/main" id="{7711E32E-7D73-484A-B9D3-28DA5D7C4A17}"/>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latin typeface="Arial" panose="020B0604020202020204" pitchFamily="34" charset="0"/>
              </a:endParaRPr>
            </a:p>
          </p:txBody>
        </p:sp>
      </p:grpSp>
    </p:spTree>
    <p:extLst>
      <p:ext uri="{BB962C8B-B14F-4D97-AF65-F5344CB8AC3E}">
        <p14:creationId xmlns:p14="http://schemas.microsoft.com/office/powerpoint/2010/main" val="157859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ody Slide 1">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604825F6-D6FA-0745-8AA9-7F89E76111C2}"/>
              </a:ext>
            </a:extLst>
          </p:cNvPr>
          <p:cNvSpPr/>
          <p:nvPr userDrawn="1"/>
        </p:nvSpPr>
        <p:spPr>
          <a:xfrm rot="10800000" flipV="1">
            <a:off x="8114274" y="0"/>
            <a:ext cx="4074547"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latin typeface="Arial" panose="020B0604020202020204" pitchFamily="34" charset="0"/>
            </a:endParaRPr>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10039276" cy="430881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6D5DC8A-8B35-B14C-A0A6-D188A5DE30C1}"/>
              </a:ext>
            </a:extLst>
          </p:cNvPr>
          <p:cNvSpPr/>
          <p:nvPr userDrawn="1"/>
        </p:nvSpPr>
        <p:spPr>
          <a:xfrm>
            <a:off x="6483818" y="6427420"/>
            <a:ext cx="5585421" cy="253861"/>
          </a:xfrm>
          <a:prstGeom prst="rect">
            <a:avLst/>
          </a:prstGeom>
        </p:spPr>
        <p:txBody>
          <a:bodyPr wrap="square" lIns="137106" tIns="68553" rIns="137106" bIns="68553">
            <a:spAutoFit/>
          </a:bodyPr>
          <a:lstStyle/>
          <a:p>
            <a:pPr algn="r"/>
            <a:r>
              <a:rPr lang="en-US" sz="750">
                <a:solidFill>
                  <a:schemeClr val="tx2"/>
                </a:solidFill>
                <a:latin typeface="Arial" panose="020B0604020202020204" pitchFamily="34" charset="0"/>
                <a:ea typeface="Open Sans" panose="020B0606030504020204" pitchFamily="34" charset="0"/>
                <a:cs typeface="Arial" panose="020B0604020202020204" pitchFamily="34" charset="0"/>
              </a:rPr>
              <a:t>© 2021 Tennessee Department of Education </a:t>
            </a:r>
            <a:endParaRPr lang="id-ID" sz="750">
              <a:solidFill>
                <a:schemeClr val="tx2"/>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589599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ening Slide_Option1">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5ABE33B-CFFB-DA43-961D-9C2E1DBC0660}"/>
              </a:ext>
            </a:extLst>
          </p:cNvPr>
          <p:cNvSpPr/>
          <p:nvPr userDrawn="1"/>
        </p:nvSpPr>
        <p:spPr>
          <a:xfrm flipV="1">
            <a:off x="1" y="-29624"/>
            <a:ext cx="12188825" cy="5694805"/>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Subtitle 2">
            <a:extLst>
              <a:ext uri="{FF2B5EF4-FFF2-40B4-BE49-F238E27FC236}">
                <a16:creationId xmlns:a16="http://schemas.microsoft.com/office/drawing/2014/main" id="{4AC11419-AA4B-CC4B-8EF3-848458B5AD4A}"/>
              </a:ext>
            </a:extLst>
          </p:cNvPr>
          <p:cNvSpPr>
            <a:spLocks noGrp="1"/>
          </p:cNvSpPr>
          <p:nvPr>
            <p:ph type="subTitle" idx="1" hasCustomPrompt="1"/>
          </p:nvPr>
        </p:nvSpPr>
        <p:spPr>
          <a:xfrm>
            <a:off x="4660729" y="5197871"/>
            <a:ext cx="7252351" cy="473464"/>
          </a:xfrm>
        </p:spPr>
        <p:txBody>
          <a:bodyPr>
            <a:noAutofit/>
          </a:bodyPr>
          <a:lstStyle>
            <a:lvl1pPr marL="0" indent="0" algn="r">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 Job Title</a:t>
            </a:r>
          </a:p>
          <a:p>
            <a:r>
              <a:rPr lang="en-US"/>
              <a:t> </a:t>
            </a:r>
          </a:p>
        </p:txBody>
      </p:sp>
      <p:grpSp>
        <p:nvGrpSpPr>
          <p:cNvPr id="14" name="Group 13">
            <a:extLst>
              <a:ext uri="{FF2B5EF4-FFF2-40B4-BE49-F238E27FC236}">
                <a16:creationId xmlns:a16="http://schemas.microsoft.com/office/drawing/2014/main" id="{3CBEB3F1-B8AF-DE47-AA0B-DD2FA7D95844}"/>
              </a:ext>
            </a:extLst>
          </p:cNvPr>
          <p:cNvGrpSpPr/>
          <p:nvPr userDrawn="1"/>
        </p:nvGrpSpPr>
        <p:grpSpPr>
          <a:xfrm>
            <a:off x="2942472" y="375185"/>
            <a:ext cx="6303882" cy="3934758"/>
            <a:chOff x="2406962" y="375185"/>
            <a:chExt cx="6305524" cy="3934758"/>
          </a:xfrm>
        </p:grpSpPr>
        <p:pic>
          <p:nvPicPr>
            <p:cNvPr id="15" name="Picture 14">
              <a:extLst>
                <a:ext uri="{FF2B5EF4-FFF2-40B4-BE49-F238E27FC236}">
                  <a16:creationId xmlns:a16="http://schemas.microsoft.com/office/drawing/2014/main" id="{8B5B0452-B6F4-7448-BDA7-A55549C7D8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962" y="375185"/>
              <a:ext cx="6305523" cy="3934758"/>
            </a:xfrm>
            <a:prstGeom prst="rect">
              <a:avLst/>
            </a:prstGeom>
          </p:spPr>
        </p:pic>
        <p:sp>
          <p:nvSpPr>
            <p:cNvPr id="16" name="TextBox 15">
              <a:extLst>
                <a:ext uri="{FF2B5EF4-FFF2-40B4-BE49-F238E27FC236}">
                  <a16:creationId xmlns:a16="http://schemas.microsoft.com/office/drawing/2014/main" id="{67F23796-C60D-1D4E-B01C-BE7229EC5A73}"/>
                </a:ext>
              </a:extLst>
            </p:cNvPr>
            <p:cNvSpPr txBox="1"/>
            <p:nvPr userDrawn="1"/>
          </p:nvSpPr>
          <p:spPr>
            <a:xfrm>
              <a:off x="4046500" y="3229009"/>
              <a:ext cx="4665986" cy="338554"/>
            </a:xfrm>
            <a:prstGeom prst="rect">
              <a:avLst/>
            </a:prstGeom>
            <a:noFill/>
          </p:spPr>
          <p:txBody>
            <a:bodyPr wrap="square" rtlCol="0">
              <a:spAutoFit/>
            </a:bodyPr>
            <a:lstStyle/>
            <a:p>
              <a:r>
                <a:rPr lang="en-US" sz="1600">
                  <a:solidFill>
                    <a:srgbClr val="1D376C"/>
                  </a:solidFill>
                </a:rPr>
                <a:t>We</a:t>
              </a:r>
              <a:r>
                <a:rPr lang="en-US" sz="1600" baseline="0">
                  <a:solidFill>
                    <a:srgbClr val="1D376C"/>
                  </a:solidFill>
                </a:rPr>
                <a:t> will set all students on a path to success. </a:t>
              </a:r>
              <a:endParaRPr lang="en-US" sz="1600">
                <a:solidFill>
                  <a:srgbClr val="1D376C"/>
                </a:solidFill>
              </a:endParaRPr>
            </a:p>
          </p:txBody>
        </p:sp>
      </p:grpSp>
      <p:pic>
        <p:nvPicPr>
          <p:cNvPr id="8" name="Picture 7">
            <a:extLst>
              <a:ext uri="{FF2B5EF4-FFF2-40B4-BE49-F238E27FC236}">
                <a16:creationId xmlns:a16="http://schemas.microsoft.com/office/drawing/2014/main" id="{12C47C31-5881-5E4B-9D6C-6120ED87AF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9" name="Rectangle 8">
            <a:extLst>
              <a:ext uri="{FF2B5EF4-FFF2-40B4-BE49-F238E27FC236}">
                <a16:creationId xmlns:a16="http://schemas.microsoft.com/office/drawing/2014/main" id="{C54216E0-F867-7442-9A36-35817FBEF201}"/>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03F3A49F-50BF-764F-B0B0-59730C1077A8}"/>
              </a:ext>
            </a:extLst>
          </p:cNvPr>
          <p:cNvSpPr>
            <a:spLocks noGrp="1"/>
          </p:cNvSpPr>
          <p:nvPr>
            <p:ph type="body" sz="quarter" idx="11" hasCustomPrompt="1"/>
          </p:nvPr>
        </p:nvSpPr>
        <p:spPr>
          <a:xfrm>
            <a:off x="4660900" y="5760947"/>
            <a:ext cx="7251700" cy="473464"/>
          </a:xfrm>
        </p:spPr>
        <p:txBody>
          <a:bodyPr>
            <a:noAutofit/>
          </a:bodyPr>
          <a:lstStyle>
            <a:lvl1pPr marL="0" marR="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sz="1800"/>
            </a:lvl1pPr>
            <a:lvl2pPr marL="342814" indent="0" algn="r">
              <a:buNone/>
              <a:defRPr sz="1600"/>
            </a:lvl2pPr>
            <a:lvl3pPr marL="685629" indent="0" algn="r">
              <a:buNone/>
              <a:defRPr sz="1400"/>
            </a:lvl3pPr>
            <a:lvl4pPr marL="1028443" indent="0" algn="r">
              <a:buNone/>
              <a:defRPr sz="1200"/>
            </a:lvl4pPr>
            <a:lvl5pPr marL="1371257" indent="0" algn="r">
              <a:buNone/>
              <a:defRPr sz="1200"/>
            </a:lvl5pPr>
          </a:lstStyle>
          <a:p>
            <a:pPr marL="0" marR="0" lvl="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800"/>
              <a:t>Team/Office/Division Name | Date </a:t>
            </a:r>
          </a:p>
        </p:txBody>
      </p:sp>
    </p:spTree>
    <p:extLst>
      <p:ext uri="{BB962C8B-B14F-4D97-AF65-F5344CB8AC3E}">
        <p14:creationId xmlns:p14="http://schemas.microsoft.com/office/powerpoint/2010/main" val="2140467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ening Slide_Option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433CBB-FD63-7548-8991-A15F6208D9E8}"/>
              </a:ext>
            </a:extLst>
          </p:cNvPr>
          <p:cNvPicPr>
            <a:picLocks noChangeAspect="1"/>
          </p:cNvPicPr>
          <p:nvPr userDrawn="1"/>
        </p:nvPicPr>
        <p:blipFill>
          <a:blip r:embed="rId2">
            <a:extLst>
              <a:ext uri="{28A0092B-C50C-407E-A947-70E740481C1C}">
                <a14:useLocalDpi xmlns:a14="http://schemas.microsoft.com/office/drawing/2010/main" val="0"/>
              </a:ext>
            </a:extLst>
          </a:blip>
          <a:srcRect t="14968" b="14968"/>
          <a:stretch/>
        </p:blipFill>
        <p:spPr>
          <a:xfrm>
            <a:off x="0" y="893"/>
            <a:ext cx="12188809" cy="5693322"/>
          </a:xfrm>
          <a:custGeom>
            <a:avLst/>
            <a:gdLst>
              <a:gd name="connsiteX0" fmla="*/ 0 w 12191984"/>
              <a:gd name="connsiteY0" fmla="*/ 0 h 5694805"/>
              <a:gd name="connsiteX1" fmla="*/ 12191984 w 12191984"/>
              <a:gd name="connsiteY1" fmla="*/ 0 h 5694805"/>
              <a:gd name="connsiteX2" fmla="*/ 12191984 w 12191984"/>
              <a:gd name="connsiteY2" fmla="*/ 4047305 h 5694805"/>
              <a:gd name="connsiteX3" fmla="*/ 12143591 w 12191984"/>
              <a:gd name="connsiteY3" fmla="*/ 4047305 h 5694805"/>
              <a:gd name="connsiteX4" fmla="*/ 0 w 12191984"/>
              <a:gd name="connsiteY4" fmla="*/ 5694805 h 5694805"/>
              <a:gd name="connsiteX5" fmla="*/ 0 w 12191984"/>
              <a:gd name="connsiteY5" fmla="*/ 4047305 h 5694805"/>
              <a:gd name="connsiteX6" fmla="*/ 0 w 12191984"/>
              <a:gd name="connsiteY6" fmla="*/ 4041151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84" h="5694805">
                <a:moveTo>
                  <a:pt x="0" y="0"/>
                </a:moveTo>
                <a:lnTo>
                  <a:pt x="12191984" y="0"/>
                </a:lnTo>
                <a:lnTo>
                  <a:pt x="12191984" y="4047305"/>
                </a:lnTo>
                <a:lnTo>
                  <a:pt x="12143591" y="4047305"/>
                </a:lnTo>
                <a:lnTo>
                  <a:pt x="0" y="5694805"/>
                </a:lnTo>
                <a:lnTo>
                  <a:pt x="0" y="4047305"/>
                </a:lnTo>
                <a:lnTo>
                  <a:pt x="0" y="4041151"/>
                </a:lnTo>
                <a:close/>
              </a:path>
            </a:pathLst>
          </a:custGeom>
        </p:spPr>
      </p:pic>
      <p:sp>
        <p:nvSpPr>
          <p:cNvPr id="7" name="Freeform 6">
            <a:extLst>
              <a:ext uri="{FF2B5EF4-FFF2-40B4-BE49-F238E27FC236}">
                <a16:creationId xmlns:a16="http://schemas.microsoft.com/office/drawing/2014/main" id="{99019C8F-9DDE-9345-A0AC-A00AE29937CD}"/>
              </a:ext>
            </a:extLst>
          </p:cNvPr>
          <p:cNvSpPr/>
          <p:nvPr userDrawn="1"/>
        </p:nvSpPr>
        <p:spPr>
          <a:xfrm flipV="1">
            <a:off x="-1" y="-887"/>
            <a:ext cx="12188809" cy="5693321"/>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gradFill>
            <a:gsLst>
              <a:gs pos="0">
                <a:schemeClr val="bg1"/>
              </a:gs>
              <a:gs pos="100000">
                <a:schemeClr val="bg1">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a:extLst>
              <a:ext uri="{FF2B5EF4-FFF2-40B4-BE49-F238E27FC236}">
                <a16:creationId xmlns:a16="http://schemas.microsoft.com/office/drawing/2014/main" id="{F6F64B84-B4C2-5044-B49C-37C67468A5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429" y="134484"/>
            <a:ext cx="1511317" cy="943089"/>
          </a:xfrm>
          <a:prstGeom prst="rect">
            <a:avLst/>
          </a:prstGeom>
        </p:spPr>
      </p:pic>
      <p:sp>
        <p:nvSpPr>
          <p:cNvPr id="9" name="TextBox 8">
            <a:extLst>
              <a:ext uri="{FF2B5EF4-FFF2-40B4-BE49-F238E27FC236}">
                <a16:creationId xmlns:a16="http://schemas.microsoft.com/office/drawing/2014/main" id="{AB31A684-D534-9A41-817E-511482241760}"/>
              </a:ext>
            </a:extLst>
          </p:cNvPr>
          <p:cNvSpPr txBox="1"/>
          <p:nvPr userDrawn="1"/>
        </p:nvSpPr>
        <p:spPr>
          <a:xfrm>
            <a:off x="428151" y="841275"/>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12" name="Picture 11">
            <a:extLst>
              <a:ext uri="{FF2B5EF4-FFF2-40B4-BE49-F238E27FC236}">
                <a16:creationId xmlns:a16="http://schemas.microsoft.com/office/drawing/2014/main" id="{552F5791-A095-824A-9574-D0FB827DB8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13" name="Subtitle 2">
            <a:extLst>
              <a:ext uri="{FF2B5EF4-FFF2-40B4-BE49-F238E27FC236}">
                <a16:creationId xmlns:a16="http://schemas.microsoft.com/office/drawing/2014/main" id="{66C46652-1F92-C741-B925-6444432B5F9B}"/>
              </a:ext>
            </a:extLst>
          </p:cNvPr>
          <p:cNvSpPr>
            <a:spLocks noGrp="1"/>
          </p:cNvSpPr>
          <p:nvPr>
            <p:ph type="subTitle" idx="1" hasCustomPrompt="1"/>
          </p:nvPr>
        </p:nvSpPr>
        <p:spPr>
          <a:xfrm>
            <a:off x="4660729" y="5197871"/>
            <a:ext cx="7252351" cy="473464"/>
          </a:xfrm>
        </p:spPr>
        <p:txBody>
          <a:bodyPr>
            <a:noAutofit/>
          </a:bodyPr>
          <a:lstStyle>
            <a:lvl1pPr marL="0" indent="0" algn="r">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 Job Title</a:t>
            </a:r>
          </a:p>
          <a:p>
            <a:r>
              <a:rPr lang="en-US"/>
              <a:t> </a:t>
            </a:r>
          </a:p>
        </p:txBody>
      </p:sp>
      <p:sp>
        <p:nvSpPr>
          <p:cNvPr id="15" name="Rectangle 14">
            <a:extLst>
              <a:ext uri="{FF2B5EF4-FFF2-40B4-BE49-F238E27FC236}">
                <a16:creationId xmlns:a16="http://schemas.microsoft.com/office/drawing/2014/main" id="{A2BAE979-5175-884C-A91E-3BB902360395}"/>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2">
            <a:extLst>
              <a:ext uri="{FF2B5EF4-FFF2-40B4-BE49-F238E27FC236}">
                <a16:creationId xmlns:a16="http://schemas.microsoft.com/office/drawing/2014/main" id="{5A986478-2512-7E48-A021-24522ABC1101}"/>
              </a:ext>
            </a:extLst>
          </p:cNvPr>
          <p:cNvSpPr>
            <a:spLocks noGrp="1"/>
          </p:cNvSpPr>
          <p:nvPr>
            <p:ph type="body" sz="quarter" idx="11" hasCustomPrompt="1"/>
          </p:nvPr>
        </p:nvSpPr>
        <p:spPr>
          <a:xfrm>
            <a:off x="4660900" y="5760947"/>
            <a:ext cx="7251700" cy="473464"/>
          </a:xfrm>
        </p:spPr>
        <p:txBody>
          <a:bodyPr>
            <a:noAutofit/>
          </a:bodyPr>
          <a:lstStyle>
            <a:lvl1pPr marL="0" marR="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sz="1800"/>
            </a:lvl1pPr>
            <a:lvl2pPr marL="342814" indent="0" algn="r">
              <a:buNone/>
              <a:defRPr sz="1600"/>
            </a:lvl2pPr>
            <a:lvl3pPr marL="685629" indent="0" algn="r">
              <a:buNone/>
              <a:defRPr sz="1400"/>
            </a:lvl3pPr>
            <a:lvl4pPr marL="1028443" indent="0" algn="r">
              <a:buNone/>
              <a:defRPr sz="1200"/>
            </a:lvl4pPr>
            <a:lvl5pPr marL="1371257" indent="0" algn="r">
              <a:buNone/>
              <a:defRPr sz="1200"/>
            </a:lvl5pPr>
          </a:lstStyle>
          <a:p>
            <a:pPr marL="0" marR="0" lvl="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800"/>
              <a:t>Team/Office/Division Name | Date </a:t>
            </a:r>
          </a:p>
        </p:txBody>
      </p:sp>
    </p:spTree>
    <p:extLst>
      <p:ext uri="{BB962C8B-B14F-4D97-AF65-F5344CB8AC3E}">
        <p14:creationId xmlns:p14="http://schemas.microsoft.com/office/powerpoint/2010/main" val="144389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354E41-BC99-2E42-A7D1-997888992D36}"/>
              </a:ext>
            </a:extLst>
          </p:cNvPr>
          <p:cNvSpPr/>
          <p:nvPr userDrawn="1"/>
        </p:nvSpPr>
        <p:spPr>
          <a:xfrm>
            <a:off x="6094413" y="-17713"/>
            <a:ext cx="6094414" cy="3518205"/>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8" name="Rectangle 7">
            <a:extLst>
              <a:ext uri="{FF2B5EF4-FFF2-40B4-BE49-F238E27FC236}">
                <a16:creationId xmlns:a16="http://schemas.microsoft.com/office/drawing/2014/main" id="{26A83449-D3DC-0040-8E1B-4A6B99B62635}"/>
              </a:ext>
            </a:extLst>
          </p:cNvPr>
          <p:cNvSpPr/>
          <p:nvPr userDrawn="1"/>
        </p:nvSpPr>
        <p:spPr>
          <a:xfrm>
            <a:off x="-10956" y="3488290"/>
            <a:ext cx="6105369" cy="336971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9" name="Rectangle 8">
            <a:extLst>
              <a:ext uri="{FF2B5EF4-FFF2-40B4-BE49-F238E27FC236}">
                <a16:creationId xmlns:a16="http://schemas.microsoft.com/office/drawing/2014/main" id="{0AFC9DBF-32C8-224C-A0FE-3B2F1A8D4041}"/>
              </a:ext>
            </a:extLst>
          </p:cNvPr>
          <p:cNvSpPr/>
          <p:nvPr userDrawn="1"/>
        </p:nvSpPr>
        <p:spPr>
          <a:xfrm>
            <a:off x="6094417" y="3493008"/>
            <a:ext cx="6094413" cy="3382704"/>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3" name="Rectangle 2">
            <a:extLst>
              <a:ext uri="{FF2B5EF4-FFF2-40B4-BE49-F238E27FC236}">
                <a16:creationId xmlns:a16="http://schemas.microsoft.com/office/drawing/2014/main" id="{F8DD85F2-00A6-A744-A042-B93675E8F604}"/>
              </a:ext>
            </a:extLst>
          </p:cNvPr>
          <p:cNvSpPr/>
          <p:nvPr userDrawn="1"/>
        </p:nvSpPr>
        <p:spPr>
          <a:xfrm>
            <a:off x="-16" y="-17712"/>
            <a:ext cx="6094429" cy="35182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pic>
        <p:nvPicPr>
          <p:cNvPr id="4" name="Picture Placeholder 4">
            <a:extLst>
              <a:ext uri="{FF2B5EF4-FFF2-40B4-BE49-F238E27FC236}">
                <a16:creationId xmlns:a16="http://schemas.microsoft.com/office/drawing/2014/main" id="{92256DBE-9AF6-174A-AE6D-F7C4C2C12A95}"/>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rcRect t="10092" b="10092"/>
          <a:stretch/>
        </p:blipFill>
        <p:spPr>
          <a:xfrm>
            <a:off x="6094417" y="0"/>
            <a:ext cx="6094413" cy="3493008"/>
          </a:xfrm>
          <a:prstGeom prst="rect">
            <a:avLst/>
          </a:prstGeom>
        </p:spPr>
      </p:pic>
      <p:pic>
        <p:nvPicPr>
          <p:cNvPr id="5" name="Picture Placeholder 7">
            <a:extLst>
              <a:ext uri="{FF2B5EF4-FFF2-40B4-BE49-F238E27FC236}">
                <a16:creationId xmlns:a16="http://schemas.microsoft.com/office/drawing/2014/main" id="{40B78FAE-D1DF-364A-9F43-A121D1730A1B}"/>
              </a:ext>
            </a:extLst>
          </p:cNvPr>
          <p:cNvPicPr>
            <a:picLocks noChangeAspect="1"/>
          </p:cNvPicPr>
          <p:nvPr userDrawn="1"/>
        </p:nvPicPr>
        <p:blipFill>
          <a:blip r:embed="rId3" cstate="print">
            <a:alphaModFix amt="20000"/>
            <a:extLst>
              <a:ext uri="{28A0092B-C50C-407E-A947-70E740481C1C}">
                <a14:useLocalDpi xmlns:a14="http://schemas.microsoft.com/office/drawing/2010/main" val="0"/>
              </a:ext>
            </a:extLst>
          </a:blip>
          <a:srcRect t="15542" b="15542"/>
          <a:stretch/>
        </p:blipFill>
        <p:spPr>
          <a:xfrm>
            <a:off x="1" y="3493008"/>
            <a:ext cx="6094414" cy="3364992"/>
          </a:xfrm>
          <a:prstGeom prst="rect">
            <a:avLst/>
          </a:prstGeom>
        </p:spPr>
      </p:pic>
      <p:pic>
        <p:nvPicPr>
          <p:cNvPr id="6" name="Picture Placeholder 15">
            <a:extLst>
              <a:ext uri="{FF2B5EF4-FFF2-40B4-BE49-F238E27FC236}">
                <a16:creationId xmlns:a16="http://schemas.microsoft.com/office/drawing/2014/main" id="{9C5F7A57-DD05-B047-804A-19E50C99616A}"/>
              </a:ext>
            </a:extLst>
          </p:cNvPr>
          <p:cNvPicPr>
            <a:picLocks noChangeAspect="1"/>
          </p:cNvPicPr>
          <p:nvPr userDrawn="1"/>
        </p:nvPicPr>
        <p:blipFill>
          <a:blip r:embed="rId4" cstate="print">
            <a:alphaModFix amt="20000"/>
            <a:extLst>
              <a:ext uri="{28A0092B-C50C-407E-A947-70E740481C1C}">
                <a14:useLocalDpi xmlns:a14="http://schemas.microsoft.com/office/drawing/2010/main" val="0"/>
              </a:ext>
            </a:extLst>
          </a:blip>
          <a:srcRect t="9614" b="9614"/>
          <a:stretch/>
        </p:blipFill>
        <p:spPr>
          <a:xfrm>
            <a:off x="6094416" y="3493008"/>
            <a:ext cx="6094413" cy="3364992"/>
          </a:xfrm>
          <a:prstGeom prst="rect">
            <a:avLst/>
          </a:prstGeom>
        </p:spPr>
      </p:pic>
      <p:pic>
        <p:nvPicPr>
          <p:cNvPr id="22" name="Picture Placeholder 4">
            <a:extLst>
              <a:ext uri="{FF2B5EF4-FFF2-40B4-BE49-F238E27FC236}">
                <a16:creationId xmlns:a16="http://schemas.microsoft.com/office/drawing/2014/main" id="{70C3181F-3691-B54C-A783-FDDEDB7C398E}"/>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4305" t="17989" r="5699" b="4736"/>
          <a:stretch/>
        </p:blipFill>
        <p:spPr>
          <a:xfrm>
            <a:off x="-16" y="-17712"/>
            <a:ext cx="6094413" cy="3493008"/>
          </a:xfrm>
          <a:prstGeom prst="rect">
            <a:avLst/>
          </a:prstGeom>
        </p:spPr>
      </p:pic>
      <p:cxnSp>
        <p:nvCxnSpPr>
          <p:cNvPr id="10" name="Straight Connector 9">
            <a:extLst>
              <a:ext uri="{FF2B5EF4-FFF2-40B4-BE49-F238E27FC236}">
                <a16:creationId xmlns:a16="http://schemas.microsoft.com/office/drawing/2014/main" id="{BB10AC2A-FBE0-4D4F-9D0F-FFF1A69A6C20}"/>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F5F77E7-30F5-5244-BB1B-B7330EB90E8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99157" y="927652"/>
            <a:ext cx="2846303" cy="1767460"/>
          </a:xfrm>
          <a:prstGeom prst="rect">
            <a:avLst/>
          </a:prstGeom>
        </p:spPr>
      </p:pic>
      <p:cxnSp>
        <p:nvCxnSpPr>
          <p:cNvPr id="12" name="Straight Connector 11">
            <a:extLst>
              <a:ext uri="{FF2B5EF4-FFF2-40B4-BE49-F238E27FC236}">
                <a16:creationId xmlns:a16="http://schemas.microsoft.com/office/drawing/2014/main" id="{88D2A39B-EC5A-914E-9FE0-88CD5758B083}"/>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A61C4AF-188C-B944-88D1-63E7DB4312D3}"/>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14" name="TextBox 13">
            <a:extLst>
              <a:ext uri="{FF2B5EF4-FFF2-40B4-BE49-F238E27FC236}">
                <a16:creationId xmlns:a16="http://schemas.microsoft.com/office/drawing/2014/main" id="{46319BDB-FAF0-FB43-823D-6D14D94D68C9}"/>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427A26A6-881A-6544-A1BA-415D0B539DA5}"/>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16" name="TextBox 15">
            <a:extLst>
              <a:ext uri="{FF2B5EF4-FFF2-40B4-BE49-F238E27FC236}">
                <a16:creationId xmlns:a16="http://schemas.microsoft.com/office/drawing/2014/main" id="{F2143573-2549-B44E-B349-0C3B53B708AE}"/>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17" name="Straight Connector 16">
            <a:extLst>
              <a:ext uri="{FF2B5EF4-FFF2-40B4-BE49-F238E27FC236}">
                <a16:creationId xmlns:a16="http://schemas.microsoft.com/office/drawing/2014/main" id="{7094D45B-58E7-7140-9B01-B70DE1851403}"/>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5F51C51-4108-824A-A9F4-9F31B2E12B32}"/>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19" name="TextBox 18">
            <a:extLst>
              <a:ext uri="{FF2B5EF4-FFF2-40B4-BE49-F238E27FC236}">
                <a16:creationId xmlns:a16="http://schemas.microsoft.com/office/drawing/2014/main" id="{823D74EB-4C51-A84A-9A59-9227C0C6E239}"/>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20" name="Straight Connector 19">
            <a:extLst>
              <a:ext uri="{FF2B5EF4-FFF2-40B4-BE49-F238E27FC236}">
                <a16:creationId xmlns:a16="http://schemas.microsoft.com/office/drawing/2014/main" id="{A51ACFC6-4635-D94F-82F0-434931984092}"/>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ADBDE5A-2DC1-2348-9063-AEC47F7CD394}"/>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spTree>
    <p:extLst>
      <p:ext uri="{BB962C8B-B14F-4D97-AF65-F5344CB8AC3E}">
        <p14:creationId xmlns:p14="http://schemas.microsoft.com/office/powerpoint/2010/main" val="1512352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Required_BFA Grid">
    <p:spTree>
      <p:nvGrpSpPr>
        <p:cNvPr id="1" name=""/>
        <p:cNvGrpSpPr/>
        <p:nvPr/>
      </p:nvGrpSpPr>
      <p:grpSpPr>
        <a:xfrm>
          <a:off x="0" y="0"/>
          <a:ext cx="0" cy="0"/>
          <a:chOff x="0" y="0"/>
          <a:chExt cx="0" cy="0"/>
        </a:xfrm>
      </p:grpSpPr>
      <p:sp>
        <p:nvSpPr>
          <p:cNvPr id="61" name="Rectangle 60"/>
          <p:cNvSpPr/>
          <p:nvPr userDrawn="1"/>
        </p:nvSpPr>
        <p:spPr>
          <a:xfrm>
            <a:off x="-16" y="-17712"/>
            <a:ext cx="6094429" cy="35182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pic>
        <p:nvPicPr>
          <p:cNvPr id="63" name="Picture Placeholder 4">
            <a:extLst>
              <a:ext uri="{FF2B5EF4-FFF2-40B4-BE49-F238E27FC236}">
                <a16:creationId xmlns:a16="http://schemas.microsoft.com/office/drawing/2014/main" id="{D623053C-DC25-D947-9E33-5F6F307A23F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6816" b="6816"/>
          <a:stretch>
            <a:fillRect/>
          </a:stretch>
        </p:blipFill>
        <p:spPr>
          <a:xfrm>
            <a:off x="6094417" y="0"/>
            <a:ext cx="6094413" cy="3493008"/>
          </a:xfrm>
          <a:prstGeom prst="rect">
            <a:avLst/>
          </a:prstGeom>
        </p:spPr>
      </p:pic>
      <p:pic>
        <p:nvPicPr>
          <p:cNvPr id="64" name="Picture Placeholder 7">
            <a:extLst>
              <a:ext uri="{FF2B5EF4-FFF2-40B4-BE49-F238E27FC236}">
                <a16:creationId xmlns:a16="http://schemas.microsoft.com/office/drawing/2014/main" id="{F003C5C3-AE68-4C4A-8A73-439437B08EF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t="8407" b="8407"/>
          <a:stretch>
            <a:fillRect/>
          </a:stretch>
        </p:blipFill>
        <p:spPr>
          <a:xfrm>
            <a:off x="1" y="3493008"/>
            <a:ext cx="6094414" cy="3364992"/>
          </a:xfrm>
          <a:prstGeom prst="rect">
            <a:avLst/>
          </a:prstGeom>
        </p:spPr>
      </p:pic>
      <p:pic>
        <p:nvPicPr>
          <p:cNvPr id="65" name="Picture Placeholder 15">
            <a:extLst>
              <a:ext uri="{FF2B5EF4-FFF2-40B4-BE49-F238E27FC236}">
                <a16:creationId xmlns:a16="http://schemas.microsoft.com/office/drawing/2014/main" id="{462C34F0-184A-C846-A121-6E1738DAD94B}"/>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t="7678" b="7678"/>
          <a:stretch>
            <a:fillRect/>
          </a:stretch>
        </p:blipFill>
        <p:spPr>
          <a:xfrm>
            <a:off x="6094416" y="3493008"/>
            <a:ext cx="6094413" cy="3364992"/>
          </a:xfrm>
          <a:prstGeom prst="rect">
            <a:avLst/>
          </a:prstGeom>
        </p:spPr>
      </p:pic>
      <p:sp>
        <p:nvSpPr>
          <p:cNvPr id="66" name="Rectangle 65"/>
          <p:cNvSpPr/>
          <p:nvPr userDrawn="1"/>
        </p:nvSpPr>
        <p:spPr>
          <a:xfrm>
            <a:off x="6094413" y="-17713"/>
            <a:ext cx="6094414" cy="3518205"/>
          </a:xfrm>
          <a:prstGeom prst="rect">
            <a:avLst/>
          </a:prstGeom>
          <a:solidFill>
            <a:srgbClr val="E8772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67" name="Rectangle 66"/>
          <p:cNvSpPr/>
          <p:nvPr userDrawn="1"/>
        </p:nvSpPr>
        <p:spPr>
          <a:xfrm>
            <a:off x="-10956" y="3488290"/>
            <a:ext cx="6105369" cy="3369710"/>
          </a:xfrm>
          <a:prstGeom prst="rect">
            <a:avLst/>
          </a:prstGeom>
          <a:solidFill>
            <a:srgbClr val="2DCCD3">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68" name="Rectangle 67"/>
          <p:cNvSpPr/>
          <p:nvPr userDrawn="1"/>
        </p:nvSpPr>
        <p:spPr>
          <a:xfrm>
            <a:off x="6094417" y="3493008"/>
            <a:ext cx="6094413" cy="3382704"/>
          </a:xfrm>
          <a:prstGeom prst="rect">
            <a:avLst/>
          </a:prstGeom>
          <a:solidFill>
            <a:srgbClr val="D2D755">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cxnSp>
        <p:nvCxnSpPr>
          <p:cNvPr id="72" name="Straight Connector 71"/>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A7A322-C1B4-A04B-BB50-6C9CA91305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35835" y="564787"/>
            <a:ext cx="3622729" cy="2249595"/>
          </a:xfrm>
          <a:prstGeom prst="rect">
            <a:avLst/>
          </a:prstGeom>
        </p:spPr>
      </p:pic>
      <p:cxnSp>
        <p:nvCxnSpPr>
          <p:cNvPr id="24" name="Straight Connector 23">
            <a:extLst>
              <a:ext uri="{FF2B5EF4-FFF2-40B4-BE49-F238E27FC236}">
                <a16:creationId xmlns:a16="http://schemas.microsoft.com/office/drawing/2014/main" id="{F102BE4B-3B2C-4742-AE2C-197E60467448}"/>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EA27DBE-8AF9-5D43-B7DC-5BE33EE5B7F5}"/>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26" name="TextBox 25">
            <a:extLst>
              <a:ext uri="{FF2B5EF4-FFF2-40B4-BE49-F238E27FC236}">
                <a16:creationId xmlns:a16="http://schemas.microsoft.com/office/drawing/2014/main" id="{84724FF5-361D-6845-9FAC-9023ABE08F54}"/>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47C71667-3AEC-C44A-BE72-6CBA1AD0B33C}"/>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28" name="TextBox 27">
            <a:extLst>
              <a:ext uri="{FF2B5EF4-FFF2-40B4-BE49-F238E27FC236}">
                <a16:creationId xmlns:a16="http://schemas.microsoft.com/office/drawing/2014/main" id="{8E0508B1-37A1-5149-A181-351DE524C4C9}"/>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29" name="Straight Connector 28">
            <a:extLst>
              <a:ext uri="{FF2B5EF4-FFF2-40B4-BE49-F238E27FC236}">
                <a16:creationId xmlns:a16="http://schemas.microsoft.com/office/drawing/2014/main" id="{AF4B6B65-F656-5744-9563-91385A9B67FC}"/>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B183890-8E4B-A740-B27D-37D537CB22B8}"/>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31" name="TextBox 30">
            <a:extLst>
              <a:ext uri="{FF2B5EF4-FFF2-40B4-BE49-F238E27FC236}">
                <a16:creationId xmlns:a16="http://schemas.microsoft.com/office/drawing/2014/main" id="{968D0E0F-4333-4147-8A55-4673EE116967}"/>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32" name="Straight Connector 31">
            <a:extLst>
              <a:ext uri="{FF2B5EF4-FFF2-40B4-BE49-F238E27FC236}">
                <a16:creationId xmlns:a16="http://schemas.microsoft.com/office/drawing/2014/main" id="{87B148FB-6A20-A642-B08C-B402C2454F2B}"/>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56C3579-1D94-AC4F-8542-B7E001C3B123}"/>
              </a:ext>
            </a:extLst>
          </p:cNvPr>
          <p:cNvSpPr txBox="1"/>
          <p:nvPr userDrawn="1"/>
        </p:nvSpPr>
        <p:spPr>
          <a:xfrm>
            <a:off x="2119817" y="2175135"/>
            <a:ext cx="2869175" cy="246221"/>
          </a:xfrm>
          <a:prstGeom prst="rect">
            <a:avLst/>
          </a:prstGeom>
          <a:noFill/>
        </p:spPr>
        <p:txBody>
          <a:bodyPr wrap="square" rtlCol="0">
            <a:spAutoFit/>
          </a:bodyPr>
          <a:lstStyle/>
          <a:p>
            <a:r>
              <a:rPr lang="en-US" sz="1000">
                <a:solidFill>
                  <a:schemeClr val="bg1"/>
                </a:solidFill>
              </a:rPr>
              <a:t>We will set all students on a path to success. </a:t>
            </a:r>
          </a:p>
        </p:txBody>
      </p:sp>
    </p:spTree>
    <p:extLst>
      <p:ext uri="{BB962C8B-B14F-4D97-AF65-F5344CB8AC3E}">
        <p14:creationId xmlns:p14="http://schemas.microsoft.com/office/powerpoint/2010/main" val="233172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val="0"/>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2784285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FA Strategic Pla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E8BC2BB-0A99-9642-B313-7856AAEB3B91}"/>
              </a:ext>
            </a:extLst>
          </p:cNvPr>
          <p:cNvSpPr/>
          <p:nvPr userDrawn="1"/>
        </p:nvSpPr>
        <p:spPr>
          <a:xfrm>
            <a:off x="834517" y="1675222"/>
            <a:ext cx="914400" cy="9144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4" name="Oval 3">
            <a:extLst>
              <a:ext uri="{FF2B5EF4-FFF2-40B4-BE49-F238E27FC236}">
                <a16:creationId xmlns:a16="http://schemas.microsoft.com/office/drawing/2014/main" id="{B907C94E-84EC-D544-A5DC-42D712AD1DFD}"/>
              </a:ext>
            </a:extLst>
          </p:cNvPr>
          <p:cNvSpPr/>
          <p:nvPr userDrawn="1"/>
        </p:nvSpPr>
        <p:spPr>
          <a:xfrm>
            <a:off x="834517" y="3278264"/>
            <a:ext cx="914400" cy="914400"/>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5" name="Oval 4">
            <a:extLst>
              <a:ext uri="{FF2B5EF4-FFF2-40B4-BE49-F238E27FC236}">
                <a16:creationId xmlns:a16="http://schemas.microsoft.com/office/drawing/2014/main" id="{FBF42A49-C51F-7E46-B75F-8A959DB56461}"/>
              </a:ext>
            </a:extLst>
          </p:cNvPr>
          <p:cNvSpPr/>
          <p:nvPr userDrawn="1"/>
        </p:nvSpPr>
        <p:spPr>
          <a:xfrm>
            <a:off x="834517" y="4959969"/>
            <a:ext cx="914400" cy="914400"/>
          </a:xfrm>
          <a:prstGeom prst="ellipse">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6" name="Title 1">
            <a:extLst>
              <a:ext uri="{FF2B5EF4-FFF2-40B4-BE49-F238E27FC236}">
                <a16:creationId xmlns:a16="http://schemas.microsoft.com/office/drawing/2014/main" id="{D7AB772D-FDC4-F949-AFBA-B02031D505D9}"/>
              </a:ext>
            </a:extLst>
          </p:cNvPr>
          <p:cNvSpPr>
            <a:spLocks noGrp="1"/>
          </p:cNvSpPr>
          <p:nvPr>
            <p:ph type="title"/>
          </p:nvPr>
        </p:nvSpPr>
        <p:spPr>
          <a:xfrm>
            <a:off x="507868" y="228600"/>
            <a:ext cx="11204832" cy="1208314"/>
          </a:xfrm>
        </p:spPr>
        <p:txBody>
          <a:bodyPr>
            <a:normAutofit/>
          </a:bodyPr>
          <a:lstStyle/>
          <a:p>
            <a:r>
              <a:rPr lang="en-US" sz="4000"/>
              <a:t>Click to edit Master title style</a:t>
            </a:r>
          </a:p>
        </p:txBody>
      </p:sp>
      <p:pic>
        <p:nvPicPr>
          <p:cNvPr id="8" name="Graphic 7" descr="Classroom outline">
            <a:extLst>
              <a:ext uri="{FF2B5EF4-FFF2-40B4-BE49-F238E27FC236}">
                <a16:creationId xmlns:a16="http://schemas.microsoft.com/office/drawing/2014/main" id="{AA5C42A7-8062-7C40-BECE-52905CC144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5957" y="5051409"/>
            <a:ext cx="731520" cy="731520"/>
          </a:xfrm>
          <a:prstGeom prst="rect">
            <a:avLst/>
          </a:prstGeom>
        </p:spPr>
      </p:pic>
      <p:pic>
        <p:nvPicPr>
          <p:cNvPr id="9" name="Graphic 8" descr="Books on shelf outline">
            <a:extLst>
              <a:ext uri="{FF2B5EF4-FFF2-40B4-BE49-F238E27FC236}">
                <a16:creationId xmlns:a16="http://schemas.microsoft.com/office/drawing/2014/main" id="{EA2199B2-AB2B-A248-B4F2-527F2EF298B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957" y="1766662"/>
            <a:ext cx="731520" cy="731520"/>
          </a:xfrm>
          <a:prstGeom prst="rect">
            <a:avLst/>
          </a:prstGeom>
        </p:spPr>
      </p:pic>
      <p:pic>
        <p:nvPicPr>
          <p:cNvPr id="10" name="Graphic 9">
            <a:extLst>
              <a:ext uri="{FF2B5EF4-FFF2-40B4-BE49-F238E27FC236}">
                <a16:creationId xmlns:a16="http://schemas.microsoft.com/office/drawing/2014/main" id="{F7662AE4-130D-EA49-93F1-65B96F58078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3403" y="3290531"/>
            <a:ext cx="696628" cy="822960"/>
          </a:xfrm>
          <a:prstGeom prst="rect">
            <a:avLst/>
          </a:prstGeom>
        </p:spPr>
      </p:pic>
      <p:pic>
        <p:nvPicPr>
          <p:cNvPr id="11" name="Picture 10">
            <a:extLst>
              <a:ext uri="{FF2B5EF4-FFF2-40B4-BE49-F238E27FC236}">
                <a16:creationId xmlns:a16="http://schemas.microsoft.com/office/drawing/2014/main" id="{601B0709-AD20-BD4C-85CA-EC6EF6F960FE}"/>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0238749" y="1553674"/>
            <a:ext cx="1541170" cy="4726918"/>
          </a:xfrm>
          <a:prstGeom prst="rect">
            <a:avLst/>
          </a:prstGeom>
        </p:spPr>
      </p:pic>
      <p:sp>
        <p:nvSpPr>
          <p:cNvPr id="12" name="Rectangle 11">
            <a:extLst>
              <a:ext uri="{FF2B5EF4-FFF2-40B4-BE49-F238E27FC236}">
                <a16:creationId xmlns:a16="http://schemas.microsoft.com/office/drawing/2014/main" id="{1A4C3607-ADF0-D44B-8CF9-F16C9E972A89}"/>
              </a:ext>
            </a:extLst>
          </p:cNvPr>
          <p:cNvSpPr/>
          <p:nvPr userDrawn="1"/>
        </p:nvSpPr>
        <p:spPr>
          <a:xfrm>
            <a:off x="2037496" y="3183460"/>
            <a:ext cx="7318375" cy="1323439"/>
          </a:xfrm>
          <a:prstGeom prst="rect">
            <a:avLst/>
          </a:prstGeom>
        </p:spPr>
        <p:txBody>
          <a:bodyPr wrap="square">
            <a:spAutoFit/>
          </a:bodyPr>
          <a:lstStyle/>
          <a:p>
            <a:pPr>
              <a:spcAft>
                <a:spcPts val="3151"/>
              </a:spcAft>
            </a:pPr>
            <a:r>
              <a:rPr lang="en-US" sz="2000" b="1">
                <a:solidFill>
                  <a:srgbClr val="2DCCD3"/>
                </a:solidFill>
              </a:rPr>
              <a:t>STUDENT READINESS: </a:t>
            </a:r>
            <a:r>
              <a:rPr lang="en-US" sz="2000"/>
              <a:t>Tennessee schools will be equipped </a:t>
            </a:r>
            <a:br>
              <a:rPr lang="en-US" sz="2000"/>
            </a:br>
            <a:r>
              <a:rPr lang="en-US" sz="2000"/>
              <a:t>to serve the academic and non-academic needs of all </a:t>
            </a:r>
            <a:br>
              <a:rPr lang="en-US" sz="2000"/>
            </a:br>
            <a:r>
              <a:rPr lang="en-US" sz="2000"/>
              <a:t>students… </a:t>
            </a:r>
            <a:r>
              <a:rPr lang="en-US" sz="2000" i="1"/>
              <a:t>by developing robust career pathway opportunities </a:t>
            </a:r>
            <a:br>
              <a:rPr lang="en-US" sz="2000" i="1"/>
            </a:br>
            <a:r>
              <a:rPr lang="en-US" sz="2000" i="1"/>
              <a:t>and connecting students to real-time support. </a:t>
            </a:r>
          </a:p>
        </p:txBody>
      </p:sp>
      <p:sp>
        <p:nvSpPr>
          <p:cNvPr id="13" name="Rectangle 12">
            <a:extLst>
              <a:ext uri="{FF2B5EF4-FFF2-40B4-BE49-F238E27FC236}">
                <a16:creationId xmlns:a16="http://schemas.microsoft.com/office/drawing/2014/main" id="{BA3A1B0C-C4F8-5D4C-BFCD-0A3AE5229322}"/>
              </a:ext>
            </a:extLst>
          </p:cNvPr>
          <p:cNvSpPr/>
          <p:nvPr userDrawn="1"/>
        </p:nvSpPr>
        <p:spPr>
          <a:xfrm>
            <a:off x="2061309" y="4944715"/>
            <a:ext cx="6101383" cy="1015663"/>
          </a:xfrm>
          <a:prstGeom prst="rect">
            <a:avLst/>
          </a:prstGeom>
        </p:spPr>
        <p:txBody>
          <a:bodyPr wrap="square">
            <a:spAutoFit/>
          </a:bodyPr>
          <a:lstStyle/>
          <a:p>
            <a:pPr>
              <a:spcAft>
                <a:spcPts val="3151"/>
              </a:spcAft>
            </a:pPr>
            <a:r>
              <a:rPr lang="en-US" sz="2000" b="1">
                <a:solidFill>
                  <a:srgbClr val="D2D755"/>
                </a:solidFill>
              </a:rPr>
              <a:t>EDUCATORS: </a:t>
            </a:r>
            <a:r>
              <a:rPr lang="en-US" sz="2000"/>
              <a:t>Tennessee will set a new path </a:t>
            </a:r>
            <a:br>
              <a:rPr lang="en-US" sz="2000"/>
            </a:br>
            <a:r>
              <a:rPr lang="en-US" sz="2000"/>
              <a:t>for the education profession… </a:t>
            </a:r>
            <a:r>
              <a:rPr lang="en-US" sz="2000" i="1"/>
              <a:t>by becoming a teacher for free.</a:t>
            </a:r>
          </a:p>
        </p:txBody>
      </p:sp>
      <p:sp>
        <p:nvSpPr>
          <p:cNvPr id="14" name="Rectangle 13">
            <a:extLst>
              <a:ext uri="{FF2B5EF4-FFF2-40B4-BE49-F238E27FC236}">
                <a16:creationId xmlns:a16="http://schemas.microsoft.com/office/drawing/2014/main" id="{59F9227B-2A36-674E-AB74-75E20B4F88C3}"/>
              </a:ext>
            </a:extLst>
          </p:cNvPr>
          <p:cNvSpPr/>
          <p:nvPr userDrawn="1"/>
        </p:nvSpPr>
        <p:spPr>
          <a:xfrm>
            <a:off x="2061309" y="1674674"/>
            <a:ext cx="7294563" cy="1015663"/>
          </a:xfrm>
          <a:prstGeom prst="rect">
            <a:avLst/>
          </a:prstGeom>
        </p:spPr>
        <p:txBody>
          <a:bodyPr wrap="square">
            <a:spAutoFit/>
          </a:bodyPr>
          <a:lstStyle/>
          <a:p>
            <a:pPr>
              <a:spcAft>
                <a:spcPts val="3151"/>
              </a:spcAft>
            </a:pPr>
            <a:r>
              <a:rPr lang="en-US" sz="2000" b="1">
                <a:solidFill>
                  <a:srgbClr val="E87722"/>
                </a:solidFill>
              </a:rPr>
              <a:t>ACADEMICS: </a:t>
            </a:r>
            <a:r>
              <a:rPr lang="en-US" sz="2000"/>
              <a:t>All Tennessee students will have access </a:t>
            </a:r>
            <a:br>
              <a:rPr lang="en-US" sz="2000"/>
            </a:br>
            <a:r>
              <a:rPr lang="en-US" sz="2000"/>
              <a:t>to a high-quality education… </a:t>
            </a:r>
            <a:r>
              <a:rPr lang="en-US" sz="2000" i="1"/>
              <a:t>by learning to read and </a:t>
            </a:r>
            <a:br>
              <a:rPr lang="en-US" sz="2000" i="1"/>
            </a:br>
            <a:r>
              <a:rPr lang="en-US" sz="2000" i="1"/>
              <a:t>reading to learn with high-quality materials. </a:t>
            </a:r>
          </a:p>
        </p:txBody>
      </p:sp>
    </p:spTree>
    <p:extLst>
      <p:ext uri="{BB962C8B-B14F-4D97-AF65-F5344CB8AC3E}">
        <p14:creationId xmlns:p14="http://schemas.microsoft.com/office/powerpoint/2010/main" val="161346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20E0944-7F90-084D-9287-63AB9D3A69A4}"/>
              </a:ext>
            </a:extLst>
          </p:cNvPr>
          <p:cNvSpPr/>
          <p:nvPr userDrawn="1"/>
        </p:nvSpPr>
        <p:spPr>
          <a:xfrm rot="10800000" flipV="1">
            <a:off x="6512119" y="-66675"/>
            <a:ext cx="5676706" cy="6924675"/>
          </a:xfrm>
          <a:prstGeom prst="rtTriangle">
            <a:avLst/>
          </a:prstGeom>
          <a:solidFill>
            <a:schemeClr val="bg2">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8881922" y="1991539"/>
            <a:ext cx="1673653" cy="5315579"/>
          </a:xfrm>
          <a:prstGeom prst="rect">
            <a:avLst/>
          </a:prstGeom>
        </p:spPr>
      </p:pic>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4285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9029305" y="2044664"/>
            <a:ext cx="1596009" cy="5068979"/>
          </a:xfrm>
          <a:prstGeom prst="rect">
            <a:avLst/>
          </a:prstGeom>
        </p:spPr>
      </p:pic>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974217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B912BF4F-769C-6D4C-B341-069AE5BAA9AA}"/>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52306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8EA55D89-C39F-4D43-AE63-61EB5128A2CE}"/>
              </a:ext>
            </a:extLst>
          </p:cNvPr>
          <p:cNvSpPr/>
          <p:nvPr userDrawn="1"/>
        </p:nvSpPr>
        <p:spPr>
          <a:xfrm>
            <a:off x="7577922" y="1778602"/>
            <a:ext cx="3914758" cy="3915777"/>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6942552"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9E2114F-41BF-4447-968E-404E3EF2E53F}"/>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4746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819952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6D5DC8A-8B35-B14C-A0A6-D188A5DE30C1}"/>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89599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rot="16200000">
            <a:off x="10455008" y="-351295"/>
            <a:ext cx="1106125" cy="2361510"/>
          </a:xfrm>
          <a:prstGeom prst="rect">
            <a:avLst/>
          </a:prstGeom>
        </p:spPr>
      </p:pic>
      <p:sp>
        <p:nvSpPr>
          <p:cNvPr id="7" name="Text Placeholder 4">
            <a:extLst>
              <a:ext uri="{FF2B5EF4-FFF2-40B4-BE49-F238E27FC236}">
                <a16:creationId xmlns:a16="http://schemas.microsoft.com/office/drawing/2014/main" id="{4F8F17A6-18AF-124F-8B50-193FD3DAF1E9}"/>
              </a:ext>
            </a:extLst>
          </p:cNvPr>
          <p:cNvSpPr>
            <a:spLocks noGrp="1"/>
          </p:cNvSpPr>
          <p:nvPr>
            <p:ph type="body" sz="quarter" idx="10"/>
          </p:nvPr>
        </p:nvSpPr>
        <p:spPr>
          <a:xfrm>
            <a:off x="507868" y="1531917"/>
            <a:ext cx="9152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42C84270-C0DF-E94A-9302-678BF07B926E}"/>
              </a:ext>
            </a:extLst>
          </p:cNvPr>
          <p:cNvSpPr>
            <a:spLocks noGrp="1"/>
          </p:cNvSpPr>
          <p:nvPr>
            <p:ph type="title"/>
          </p:nvPr>
        </p:nvSpPr>
        <p:spPr>
          <a:xfrm>
            <a:off x="507868" y="228600"/>
            <a:ext cx="9152599"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32184366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dy Slide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49F479-6C74-DD43-9159-EDBBBF818650}"/>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10669635" y="4469130"/>
            <a:ext cx="1132787" cy="2419692"/>
          </a:xfrm>
          <a:prstGeom prst="rect">
            <a:avLst/>
          </a:prstGeom>
        </p:spPr>
      </p:pic>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1007355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924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238749" y="1553674"/>
            <a:ext cx="1541170" cy="472691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387935"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284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FA Color Ba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FBEDD-5ADB-A740-B3B2-D5A40CDC2528}"/>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 name="Rectangle 6"/>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8" name="Rectangle 7"/>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0" name="Rectangle 9"/>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1" name="Title Placeholder 1">
            <a:extLst>
              <a:ext uri="{FF2B5EF4-FFF2-40B4-BE49-F238E27FC236}">
                <a16:creationId xmlns:a16="http://schemas.microsoft.com/office/drawing/2014/main" id="{DFC168A4-3138-C941-8827-A85584EFC521}"/>
              </a:ext>
            </a:extLst>
          </p:cNvPr>
          <p:cNvSpPr>
            <a:spLocks noGrp="1"/>
          </p:cNvSpPr>
          <p:nvPr>
            <p:ph type="title"/>
          </p:nvPr>
        </p:nvSpPr>
        <p:spPr>
          <a:xfrm>
            <a:off x="2091143" y="228600"/>
            <a:ext cx="7187599"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81FEF92E-E4AD-2A41-AA96-632665103C97}"/>
              </a:ext>
            </a:extLst>
          </p:cNvPr>
          <p:cNvSpPr>
            <a:spLocks noGrp="1"/>
          </p:cNvSpPr>
          <p:nvPr>
            <p:ph type="body" sz="quarter" idx="10"/>
          </p:nvPr>
        </p:nvSpPr>
        <p:spPr>
          <a:xfrm>
            <a:off x="2091146" y="1531917"/>
            <a:ext cx="7187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468A7D8-F2DF-BB46-8432-2633F50331F1}"/>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15" name="Picture 14">
            <a:extLst>
              <a:ext uri="{FF2B5EF4-FFF2-40B4-BE49-F238E27FC236}">
                <a16:creationId xmlns:a16="http://schemas.microsoft.com/office/drawing/2014/main" id="{1860EEB5-807C-AF43-A987-B981B9024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2601040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FA Academics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7D0388-EDB2-4A47-B296-C092A2549FDA}"/>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1A743600-A825-024B-9EE3-B8018822160B}"/>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F3DD3628-7242-3142-B23A-634023944C0A}"/>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86B832EF-10D7-EC42-B290-BB2D1BA318D0}"/>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5" name="TextBox 4"/>
          <p:cNvSpPr txBox="1"/>
          <p:nvPr userDrawn="1"/>
        </p:nvSpPr>
        <p:spPr>
          <a:xfrm rot="5400000">
            <a:off x="10073311" y="1585882"/>
            <a:ext cx="3360763"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ACADEMICS</a:t>
            </a:r>
          </a:p>
        </p:txBody>
      </p:sp>
      <p:sp>
        <p:nvSpPr>
          <p:cNvPr id="8" name="Title Placeholder 1">
            <a:extLst>
              <a:ext uri="{FF2B5EF4-FFF2-40B4-BE49-F238E27FC236}">
                <a16:creationId xmlns:a16="http://schemas.microsoft.com/office/drawing/2014/main" id="{488DD497-9FA8-9B4C-AC13-CD304EF0832A}"/>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449A732D-5BEB-B847-A7FB-EAD6B524815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066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Tree>
    <p:extLst>
      <p:ext uri="{BB962C8B-B14F-4D97-AF65-F5344CB8AC3E}">
        <p14:creationId xmlns:p14="http://schemas.microsoft.com/office/powerpoint/2010/main" val="1134746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FA Student Readiness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D54EA9-0FE7-5E49-B5A3-03799137530C}"/>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51E41C65-BBFD-984D-8458-AE48345AA038}"/>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F168EB84-9AEF-0342-B140-A7261696D341}"/>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29A812B3-194E-0745-8D5A-54352B8F3BDD}"/>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0" name="Title Placeholder 1">
            <a:extLst>
              <a:ext uri="{FF2B5EF4-FFF2-40B4-BE49-F238E27FC236}">
                <a16:creationId xmlns:a16="http://schemas.microsoft.com/office/drawing/2014/main" id="{E4F71DA9-7955-DD45-9713-555E89ECEEC7}"/>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1" name="Text Placeholder 4">
            <a:extLst>
              <a:ext uri="{FF2B5EF4-FFF2-40B4-BE49-F238E27FC236}">
                <a16:creationId xmlns:a16="http://schemas.microsoft.com/office/drawing/2014/main" id="{80BB9A16-38C2-F14E-B9F9-FE99EE3F1BA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B21E3C87-87AB-224B-9134-C4C5AEF3DB78}"/>
              </a:ext>
            </a:extLst>
          </p:cNvPr>
          <p:cNvSpPr txBox="1"/>
          <p:nvPr userDrawn="1"/>
        </p:nvSpPr>
        <p:spPr>
          <a:xfrm rot="5400000">
            <a:off x="8226378" y="2631555"/>
            <a:ext cx="5452110"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STUDENT READINESS</a:t>
            </a:r>
          </a:p>
        </p:txBody>
      </p:sp>
    </p:spTree>
    <p:extLst>
      <p:ext uri="{BB962C8B-B14F-4D97-AF65-F5344CB8AC3E}">
        <p14:creationId xmlns:p14="http://schemas.microsoft.com/office/powerpoint/2010/main" val="2588752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FA Educators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9E8E21-ABBE-8F45-B3EC-9E15035E1769}"/>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3918D983-1355-004C-BCD1-B3D329AF356A}"/>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85038D3C-9ECD-B64E-83FA-6A192ED04AC9}"/>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7338A7DD-F09D-7741-88D2-52435917CCA1}"/>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8" name="Title Placeholder 1">
            <a:extLst>
              <a:ext uri="{FF2B5EF4-FFF2-40B4-BE49-F238E27FC236}">
                <a16:creationId xmlns:a16="http://schemas.microsoft.com/office/drawing/2014/main" id="{4C572FF4-F3AA-8549-A6C5-BDAC0A770A26}"/>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D12DC94B-E27A-E440-96A0-C87FF10BB029}"/>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624C65DE-F11F-4B4E-A4EC-9C2EEDDF7E28}"/>
              </a:ext>
            </a:extLst>
          </p:cNvPr>
          <p:cNvSpPr txBox="1"/>
          <p:nvPr userDrawn="1"/>
        </p:nvSpPr>
        <p:spPr>
          <a:xfrm rot="5400000">
            <a:off x="8082170" y="1968615"/>
            <a:ext cx="4126230"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EDUCATORS</a:t>
            </a:r>
          </a:p>
        </p:txBody>
      </p:sp>
    </p:spTree>
    <p:extLst>
      <p:ext uri="{BB962C8B-B14F-4D97-AF65-F5344CB8AC3E}">
        <p14:creationId xmlns:p14="http://schemas.microsoft.com/office/powerpoint/2010/main" val="2989814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FA Color Bar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E25227-80B3-044E-B5C2-30A4886F1093}"/>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Rectangle 2"/>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4" name="Rectangle 3"/>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5" name="Rectangle 4"/>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7" name="Title Placeholder 1">
            <a:extLst>
              <a:ext uri="{FF2B5EF4-FFF2-40B4-BE49-F238E27FC236}">
                <a16:creationId xmlns:a16="http://schemas.microsoft.com/office/drawing/2014/main" id="{209CBD19-EFA2-2845-88A5-BFE46601A96C}"/>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A686CA45-9F58-2E4A-BDF7-50BEB15FD0D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902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FA Academ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46B0-F569-C44B-996A-A6EE8557F5B3}"/>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D8AB1BC3-ADB8-A149-9F91-58C038DC424B}"/>
              </a:ext>
            </a:extLst>
          </p:cNvPr>
          <p:cNvSpPr/>
          <p:nvPr userDrawn="1"/>
        </p:nvSpPr>
        <p:spPr>
          <a:xfrm flipV="1">
            <a:off x="10817225" y="0"/>
            <a:ext cx="1371600" cy="1371600"/>
          </a:xfrm>
          <a:prstGeom prst="triangle">
            <a:avLst>
              <a:gd name="adj" fmla="val 100000"/>
            </a:avLst>
          </a:prstGeom>
          <a:solidFill>
            <a:schemeClr val="accent3"/>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ooks on shelf outline">
            <a:extLst>
              <a:ext uri="{FF2B5EF4-FFF2-40B4-BE49-F238E27FC236}">
                <a16:creationId xmlns:a16="http://schemas.microsoft.com/office/drawing/2014/main" id="{2074A7E2-0E1B-9C4F-81DA-1582BD68DE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8099" y="80906"/>
            <a:ext cx="635337" cy="635337"/>
          </a:xfrm>
          <a:prstGeom prst="rect">
            <a:avLst/>
          </a:prstGeom>
        </p:spPr>
      </p:pic>
    </p:spTree>
    <p:extLst>
      <p:ext uri="{BB962C8B-B14F-4D97-AF65-F5344CB8AC3E}">
        <p14:creationId xmlns:p14="http://schemas.microsoft.com/office/powerpoint/2010/main" val="4259909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FA Student Readines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62B7-971E-7144-8D30-3DDE4124C28E}"/>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54BF96FF-0F9F-AD4A-84B3-2BED9A8D1C2E}"/>
              </a:ext>
            </a:extLst>
          </p:cNvPr>
          <p:cNvSpPr/>
          <p:nvPr userDrawn="1"/>
        </p:nvSpPr>
        <p:spPr>
          <a:xfrm flipV="1">
            <a:off x="10817225" y="0"/>
            <a:ext cx="1371600" cy="1371600"/>
          </a:xfrm>
          <a:prstGeom prst="triangle">
            <a:avLst>
              <a:gd name="adj" fmla="val 100000"/>
            </a:avLst>
          </a:prstGeom>
          <a:solidFill>
            <a:schemeClr val="accent4"/>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11698" y="68085"/>
            <a:ext cx="592554" cy="700012"/>
          </a:xfrm>
          <a:prstGeom prst="rect">
            <a:avLst/>
          </a:prstGeom>
        </p:spPr>
      </p:pic>
    </p:spTree>
    <p:extLst>
      <p:ext uri="{BB962C8B-B14F-4D97-AF65-F5344CB8AC3E}">
        <p14:creationId xmlns:p14="http://schemas.microsoft.com/office/powerpoint/2010/main" val="14261821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FA Educator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E5218-55AA-BD45-A117-266D64E15115}"/>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D2D41F0E-D75A-B041-8358-4BEFD74AB688}"/>
              </a:ext>
            </a:extLst>
          </p:cNvPr>
          <p:cNvSpPr/>
          <p:nvPr userDrawn="1"/>
        </p:nvSpPr>
        <p:spPr>
          <a:xfrm flipV="1">
            <a:off x="10817225" y="0"/>
            <a:ext cx="1371600" cy="1371600"/>
          </a:xfrm>
          <a:prstGeom prst="triangle">
            <a:avLst>
              <a:gd name="adj" fmla="val 100000"/>
            </a:avLst>
          </a:prstGeom>
          <a:solidFill>
            <a:schemeClr val="accent5"/>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8568" y="111293"/>
            <a:ext cx="656803" cy="656803"/>
          </a:xfrm>
          <a:prstGeom prst="rect">
            <a:avLst/>
          </a:prstGeom>
        </p:spPr>
      </p:pic>
    </p:spTree>
    <p:extLst>
      <p:ext uri="{BB962C8B-B14F-4D97-AF65-F5344CB8AC3E}">
        <p14:creationId xmlns:p14="http://schemas.microsoft.com/office/powerpoint/2010/main" val="1418857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10">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1A918A53-C283-1B4D-9640-1599D57C8316}"/>
              </a:ext>
            </a:extLst>
          </p:cNvPr>
          <p:cNvSpPr>
            <a:spLocks noGrp="1"/>
          </p:cNvSpPr>
          <p:nvPr>
            <p:ph type="body" sz="quarter" idx="10"/>
          </p:nvPr>
        </p:nvSpPr>
        <p:spPr>
          <a:xfrm>
            <a:off x="2102455" y="1531917"/>
            <a:ext cx="961024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56897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36120" y="1070424"/>
            <a:ext cx="1200211" cy="3681160"/>
          </a:xfrm>
          <a:prstGeom prst="rect">
            <a:avLst/>
          </a:prstGeom>
        </p:spPr>
      </p:pic>
      <p:pic>
        <p:nvPicPr>
          <p:cNvPr id="4" name="Picture 3">
            <a:extLst>
              <a:ext uri="{FF2B5EF4-FFF2-40B4-BE49-F238E27FC236}">
                <a16:creationId xmlns:a16="http://schemas.microsoft.com/office/drawing/2014/main" id="{EF45A5E4-093F-5C42-B6E9-B06026B1549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387" r="29781"/>
          <a:stretch/>
        </p:blipFill>
        <p:spPr>
          <a:xfrm>
            <a:off x="209756" y="568460"/>
            <a:ext cx="3713952" cy="4685856"/>
          </a:xfrm>
          <a:prstGeom prst="rect">
            <a:avLst/>
          </a:prstGeom>
        </p:spPr>
      </p:pic>
      <p:grpSp>
        <p:nvGrpSpPr>
          <p:cNvPr id="5" name="Group 4"/>
          <p:cNvGrpSpPr/>
          <p:nvPr userDrawn="1"/>
        </p:nvGrpSpPr>
        <p:grpSpPr>
          <a:xfrm>
            <a:off x="8528034" y="604774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p:nvPr>
        </p:nvSpPr>
        <p:spPr>
          <a:xfrm>
            <a:off x="5738872" y="228600"/>
            <a:ext cx="599918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747793" y="1531917"/>
            <a:ext cx="599918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99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EC3D9FEC-35B5-2A48-9240-C98F6A36B02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26236" t="491" r="41582" b="27109"/>
          <a:stretch/>
        </p:blipFill>
        <p:spPr>
          <a:xfrm>
            <a:off x="5398852" y="2054252"/>
            <a:ext cx="2259327" cy="3105150"/>
          </a:xfrm>
          <a:prstGeom prst="rect">
            <a:avLst/>
          </a:prstGeom>
        </p:spPr>
      </p:pic>
      <p:pic>
        <p:nvPicPr>
          <p:cNvPr id="4" name="Picture Placeholder 10">
            <a:extLst>
              <a:ext uri="{FF2B5EF4-FFF2-40B4-BE49-F238E27FC236}">
                <a16:creationId xmlns:a16="http://schemas.microsoft.com/office/drawing/2014/main" id="{4BF81C8E-7B92-4E4A-94BC-EB8183E7F6C8}"/>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40596" t="19332" r="23971" b="3996"/>
          <a:stretch/>
        </p:blipFill>
        <p:spPr>
          <a:xfrm>
            <a:off x="7649499" y="2054250"/>
            <a:ext cx="2268004" cy="3105152"/>
          </a:xfrm>
          <a:prstGeom prst="rect">
            <a:avLst/>
          </a:prstGeom>
        </p:spPr>
      </p:pic>
      <p:pic>
        <p:nvPicPr>
          <p:cNvPr id="5" name="Picture Placeholder 12">
            <a:extLst>
              <a:ext uri="{FF2B5EF4-FFF2-40B4-BE49-F238E27FC236}">
                <a16:creationId xmlns:a16="http://schemas.microsoft.com/office/drawing/2014/main" id="{D736E1AF-4E8A-7448-A968-D040E42C9667}"/>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l="27150" r="27150"/>
          <a:stretch>
            <a:fillRect/>
          </a:stretch>
        </p:blipFill>
        <p:spPr>
          <a:xfrm>
            <a:off x="9917502" y="2054250"/>
            <a:ext cx="2271324" cy="3105152"/>
          </a:xfrm>
          <a:prstGeom prst="rect">
            <a:avLst/>
          </a:prstGeom>
        </p:spPr>
      </p:pic>
      <p:sp>
        <p:nvSpPr>
          <p:cNvPr id="6" name="Rectangle 5"/>
          <p:cNvSpPr/>
          <p:nvPr userDrawn="1"/>
        </p:nvSpPr>
        <p:spPr>
          <a:xfrm>
            <a:off x="5397194" y="2054253"/>
            <a:ext cx="2253965" cy="3105151"/>
          </a:xfrm>
          <a:prstGeom prst="rect">
            <a:avLst/>
          </a:prstGeom>
          <a:solidFill>
            <a:srgbClr val="E877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7" name="Rectangle 6"/>
          <p:cNvSpPr/>
          <p:nvPr userDrawn="1"/>
        </p:nvSpPr>
        <p:spPr>
          <a:xfrm>
            <a:off x="7649499" y="2054253"/>
            <a:ext cx="2268004" cy="3105151"/>
          </a:xfrm>
          <a:prstGeom prst="rect">
            <a:avLst/>
          </a:prstGeom>
          <a:solidFill>
            <a:srgbClr val="2DCCD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Rectangle 7"/>
          <p:cNvSpPr/>
          <p:nvPr userDrawn="1"/>
        </p:nvSpPr>
        <p:spPr>
          <a:xfrm>
            <a:off x="9917502" y="2054253"/>
            <a:ext cx="2271324" cy="3105151"/>
          </a:xfrm>
          <a:prstGeom prst="rect">
            <a:avLst/>
          </a:prstGeom>
          <a:solidFill>
            <a:srgbClr val="D2D75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Placeholder 5">
            <a:extLst>
              <a:ext uri="{FF2B5EF4-FFF2-40B4-BE49-F238E27FC236}">
                <a16:creationId xmlns:a16="http://schemas.microsoft.com/office/drawing/2014/main" id="{EEB543B9-ACE5-5044-ACA8-2AE54DED0530}"/>
              </a:ext>
            </a:extLst>
          </p:cNvPr>
          <p:cNvPicPr>
            <a:picLocks noChangeAspect="1"/>
          </p:cNvPicPr>
          <p:nvPr userDrawn="1"/>
        </p:nvPicPr>
        <p:blipFill>
          <a:blip r:embed="rId5" cstate="print">
            <a:clrChange>
              <a:clrFrom>
                <a:srgbClr val="000000">
                  <a:alpha val="0"/>
                </a:srgbClr>
              </a:clrFrom>
              <a:clrTo>
                <a:srgbClr val="000000">
                  <a:alpha val="0"/>
                </a:srgbClr>
              </a:clrTo>
            </a:clrChange>
            <a:graysc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6875" b="6875"/>
          <a:stretch>
            <a:fillRect/>
          </a:stretch>
        </p:blipFill>
        <p:spPr>
          <a:xfrm>
            <a:off x="2" y="2054254"/>
            <a:ext cx="5398853" cy="3105149"/>
          </a:xfrm>
          <a:prstGeom prst="rect">
            <a:avLst/>
          </a:prstGeom>
          <a:gradFill>
            <a:gsLst>
              <a:gs pos="0">
                <a:schemeClr val="accent1">
                  <a:lumMod val="5000"/>
                  <a:lumOff val="95000"/>
                </a:schemeClr>
              </a:gs>
              <a:gs pos="74000">
                <a:schemeClr val="accent1">
                  <a:lumMod val="45000"/>
                  <a:lumOff val="55000"/>
                </a:schemeClr>
              </a:gs>
              <a:gs pos="32000">
                <a:schemeClr val="accent1">
                  <a:lumMod val="45000"/>
                  <a:lumOff val="55000"/>
                </a:schemeClr>
              </a:gs>
              <a:gs pos="100000">
                <a:schemeClr val="accent1">
                  <a:lumMod val="30000"/>
                  <a:lumOff val="70000"/>
                </a:schemeClr>
              </a:gs>
            </a:gsLst>
            <a:lin ang="5400000" scaled="1"/>
          </a:gradFill>
        </p:spPr>
      </p:pic>
      <p:sp>
        <p:nvSpPr>
          <p:cNvPr id="9" name="Rectangle 8"/>
          <p:cNvSpPr/>
          <p:nvPr userDrawn="1"/>
        </p:nvSpPr>
        <p:spPr>
          <a:xfrm>
            <a:off x="2" y="2054253"/>
            <a:ext cx="5398853" cy="3105151"/>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94552" y="2373454"/>
            <a:ext cx="3802078" cy="2373182"/>
          </a:xfrm>
          <a:prstGeom prst="rect">
            <a:avLst/>
          </a:prstGeom>
        </p:spPr>
      </p:pic>
      <p:sp>
        <p:nvSpPr>
          <p:cNvPr id="13" name="Title Placeholder 1">
            <a:extLst>
              <a:ext uri="{FF2B5EF4-FFF2-40B4-BE49-F238E27FC236}">
                <a16:creationId xmlns:a16="http://schemas.microsoft.com/office/drawing/2014/main" id="{B1A80666-F1D1-C241-B56B-F2434B5AC704}"/>
              </a:ext>
            </a:extLst>
          </p:cNvPr>
          <p:cNvSpPr>
            <a:spLocks noGrp="1"/>
          </p:cNvSpPr>
          <p:nvPr>
            <p:ph type="title" hasCustomPrompt="1"/>
          </p:nvPr>
        </p:nvSpPr>
        <p:spPr>
          <a:xfrm>
            <a:off x="558655" y="92102"/>
            <a:ext cx="11071516" cy="1208314"/>
          </a:xfrm>
          <a:prstGeom prst="rect">
            <a:avLst/>
          </a:prstGeom>
        </p:spPr>
        <p:txBody>
          <a:bodyPr vert="horz" lIns="91440" tIns="45720" rIns="91440" bIns="45720" rtlCol="0" anchor="b">
            <a:normAutofit/>
          </a:bodyPr>
          <a:lstStyle>
            <a:lvl1pPr algn="ctr">
              <a:defRPr sz="4799">
                <a:latin typeface="Georgia" panose="02040502050405020303" pitchFamily="18" charset="0"/>
              </a:defRPr>
            </a:lvl1pPr>
          </a:lstStyle>
          <a:p>
            <a:r>
              <a:rPr lang="en-US"/>
              <a:t>Click to edit title style</a:t>
            </a:r>
          </a:p>
        </p:txBody>
      </p:sp>
      <p:grpSp>
        <p:nvGrpSpPr>
          <p:cNvPr id="15" name="Group 14">
            <a:extLst>
              <a:ext uri="{FF2B5EF4-FFF2-40B4-BE49-F238E27FC236}">
                <a16:creationId xmlns:a16="http://schemas.microsoft.com/office/drawing/2014/main" id="{69A120BF-9F35-7340-8189-F28EF706C7EC}"/>
              </a:ext>
            </a:extLst>
          </p:cNvPr>
          <p:cNvGrpSpPr/>
          <p:nvPr userDrawn="1"/>
        </p:nvGrpSpPr>
        <p:grpSpPr>
          <a:xfrm>
            <a:off x="87609" y="5383676"/>
            <a:ext cx="12013611" cy="175769"/>
            <a:chOff x="-556175" y="5388428"/>
            <a:chExt cx="10206500" cy="149291"/>
          </a:xfrm>
        </p:grpSpPr>
        <p:grpSp>
          <p:nvGrpSpPr>
            <p:cNvPr id="16" name="Group 15">
              <a:extLst>
                <a:ext uri="{FF2B5EF4-FFF2-40B4-BE49-F238E27FC236}">
                  <a16:creationId xmlns:a16="http://schemas.microsoft.com/office/drawing/2014/main" id="{3E11C9FE-A74C-3240-98F3-D5B9B6492C54}"/>
                </a:ext>
              </a:extLst>
            </p:cNvPr>
            <p:cNvGrpSpPr/>
            <p:nvPr userDrawn="1"/>
          </p:nvGrpSpPr>
          <p:grpSpPr>
            <a:xfrm>
              <a:off x="-556175" y="5388428"/>
              <a:ext cx="2501953" cy="149291"/>
              <a:chOff x="6927228" y="7552706"/>
              <a:chExt cx="5016271" cy="227062"/>
            </a:xfrm>
          </p:grpSpPr>
          <p:sp>
            <p:nvSpPr>
              <p:cNvPr id="164" name="Oval 163">
                <a:extLst>
                  <a:ext uri="{FF2B5EF4-FFF2-40B4-BE49-F238E27FC236}">
                    <a16:creationId xmlns:a16="http://schemas.microsoft.com/office/drawing/2014/main" id="{EF912B0F-EEF6-534A-AB82-92D668972EB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C1E573E3-1BB9-7043-96C6-2D78B23F8B9E}"/>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4E5A8F4E-E545-C64D-B37C-FFEEFEE54B7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8454B668-B0A0-BC4F-A97E-E33205F94CA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56221D30-4818-DA48-9D9F-98E20B7884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9173D0FF-D715-0040-B5E5-BB8A05CA635E}"/>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5405E21C-2376-8B49-9C1D-8B8BF377AD9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4A1CB1D2-17BB-A447-9962-22DBC835AC96}"/>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F32A6699-8D46-8F45-9FCE-DDEC50DD17C4}"/>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08B6E076-CBBD-644B-B2DF-9D23CB71AE6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7F7F2465-CAB0-374D-A006-5511D8C558D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D438939-E8FF-E841-B961-805EC07E8C5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AA4B5F6F-79E8-DB4F-A640-32C77622965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E236DD86-DF25-1E4E-81F8-17D9EAF6AC9B}"/>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D6E8BC3C-F3FD-4A49-8F07-24C564B9D91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F7DA2E63-053D-F649-8B5A-366D384B64C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F9A61E0D-5243-F342-8E46-0DCAA11D429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64BA01C9-124F-1345-93EF-640A6C10890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F223D7AF-C33D-1549-A0A5-3CF935F65CFB}"/>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90E2169E-3202-D245-A3D8-889DB0DC606F}"/>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73DE0EE6-2CDE-124C-92E2-E71CF4DBB4E2}"/>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DDC37A68-100A-B446-9C9B-94060F27715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2431F842-660D-294E-ABFA-446E814A5AD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DAA8C648-2929-504C-A99D-BC28CA8EC2CB}"/>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7EDC446D-BD9A-B246-9176-77B9B3E313A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561920B2-9928-564F-BB79-CC7CFD7B159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024BC6B5-7418-FA4B-9801-50D1787D7109}"/>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E6F0EC4B-979E-8A4F-9530-A40661A7F1B3}"/>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461D17D1-A24F-FA4F-8026-A57016F799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13E24A2-3A13-DF48-8CAB-E04CF6FAD64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32061DF-AA67-0B4F-BBFC-18B9BAC2F0E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C72C0402-29E9-0D4C-93CE-406B8D2E47AE}"/>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D97EE4D4-5B9B-3643-99CB-8AE44A0B683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5E6C1BDF-6C67-4F40-9ECC-47B44CB6337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BE5577C1-9432-AC40-A5AE-56167D7FC88F}"/>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1E0A254B-969B-4940-8E86-85C71F3449C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4CE44EA-AAF3-2D48-852A-BA69E51FE15E}"/>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D7937132-E04B-CB48-9C7D-31E99A85417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0DC34544-1063-294B-AEBF-2341F140E87B}"/>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47073FF-4072-F649-950A-AB15BF0B507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155AB66B-F460-324D-812B-CB2BA2EFE1D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5F705815-68E4-1D43-9ACA-4B4AB41C08BB}"/>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7531344-5272-D247-857B-E98A04A7913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24DDC550-515E-884A-98D8-4BA5EE6CEE24}"/>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8CBC2D22-6CE6-9E41-BF03-F2B7E26710B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9" name="Oval 208">
                <a:extLst>
                  <a:ext uri="{FF2B5EF4-FFF2-40B4-BE49-F238E27FC236}">
                    <a16:creationId xmlns:a16="http://schemas.microsoft.com/office/drawing/2014/main" id="{2BA87232-3EE1-754D-B0A5-11362098A24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0" name="Oval 209">
                <a:extLst>
                  <a:ext uri="{FF2B5EF4-FFF2-40B4-BE49-F238E27FC236}">
                    <a16:creationId xmlns:a16="http://schemas.microsoft.com/office/drawing/2014/main" id="{3A417B07-6BC6-524E-A500-60C1AF78FEF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1" name="Oval 210">
                <a:extLst>
                  <a:ext uri="{FF2B5EF4-FFF2-40B4-BE49-F238E27FC236}">
                    <a16:creationId xmlns:a16="http://schemas.microsoft.com/office/drawing/2014/main" id="{262F790D-2C23-9A44-8587-7CDDC7A39F47}"/>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7" name="Group 16">
              <a:extLst>
                <a:ext uri="{FF2B5EF4-FFF2-40B4-BE49-F238E27FC236}">
                  <a16:creationId xmlns:a16="http://schemas.microsoft.com/office/drawing/2014/main" id="{237EF657-F22A-5043-A3ED-A3E70820B79C}"/>
                </a:ext>
              </a:extLst>
            </p:cNvPr>
            <p:cNvGrpSpPr/>
            <p:nvPr userDrawn="1"/>
          </p:nvGrpSpPr>
          <p:grpSpPr>
            <a:xfrm>
              <a:off x="2008922" y="5388428"/>
              <a:ext cx="2501953" cy="149291"/>
              <a:chOff x="6927228" y="7552706"/>
              <a:chExt cx="5016271" cy="227062"/>
            </a:xfrm>
          </p:grpSpPr>
          <p:sp>
            <p:nvSpPr>
              <p:cNvPr id="116" name="Oval 115">
                <a:extLst>
                  <a:ext uri="{FF2B5EF4-FFF2-40B4-BE49-F238E27FC236}">
                    <a16:creationId xmlns:a16="http://schemas.microsoft.com/office/drawing/2014/main" id="{5F3584AD-F8D5-5B4F-8A3C-F909EBD84B63}"/>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006EADBF-9A25-B049-9389-B4B822E6776E}"/>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587CD37E-EDEE-F944-B5D9-CD640051D346}"/>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F09FDA8F-705B-7445-83EE-01C4692F97C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2294DAAB-9421-1D49-A0E0-5F2962DF594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843D1113-61EA-C342-ADD9-BDC89B45F1D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289F2884-60EA-F040-ABCC-640C11ADE019}"/>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3D0D37DE-E48D-FD4A-B493-734FCA552DC4}"/>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F7BF5998-C658-2B49-BF1C-BC93B7AFC7F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07E384BF-2925-C443-A51A-BAAA0A3D93C8}"/>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5921C59E-B483-FD48-8B2D-D58511F21D1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0991228E-9258-484D-843F-D3A9FDDEE84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9D1C2ED8-AE97-B040-921D-977ABF45645F}"/>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48D90B15-ADB1-8C4B-B19A-D7CB6E22164B}"/>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D4F4970E-E688-6F48-B006-5CC60427448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DB0FFE97-D100-8B4A-AB51-492415D010F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A7D39236-A7EE-094A-A60E-D7A43CFA7048}"/>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8B9D20C9-249D-8C49-8015-A401189E3644}"/>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AEDE03F6-7B0B-C54D-A01C-3164AA26B6E0}"/>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08DC07DF-6319-FE42-80AE-F2B0D83A49E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D316B931-67FC-694C-AC99-108805FF4122}"/>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99552ED4-4E6F-6A42-BDE1-DB4B22EE82A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F221E1D0-2012-1F42-BFBF-64F4785FA6D1}"/>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A42405AC-171B-FE4D-807A-373596C517B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F562C103-0000-0B49-A35C-A415C790D364}"/>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2D6358A4-22E7-F24C-9BF9-A51405446227}"/>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0FF7D2C6-B4DD-074D-8416-6FAF0033AFF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00DEE38B-51C1-914A-9E5C-5227AB2A936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08ADF36-321A-BB4F-858E-5C52853F6DB3}"/>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27E75FE7-962D-C94A-A8C8-A2F301D9A139}"/>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C9597D22-7D6B-BF4E-94EB-4B707014F31E}"/>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B4E9B3CF-D747-E449-B569-661DF1708F1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5663515C-386C-5A49-95D4-56BCE5FAF199}"/>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F4816D83-BC61-B14D-9C4C-FD612A8AFF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B3859FD9-8844-9848-BFD3-8543C5CC6CD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F01538DE-83D4-4A44-9FA5-F19A29428D4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B466E8A5-D195-4D4B-AABD-B3C6C4AEEA6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AE220B75-7166-5843-BAC7-9FA2707BB451}"/>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BA4ECBEE-0A72-5D41-A557-17D271D414F8}"/>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E6ABA97A-6242-9C43-92FE-C1FEA5AE33B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F35D50A5-F80F-A647-AE00-43CA8A997CCD}"/>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0C3BA718-61A3-8649-B9D9-96B4622027A0}"/>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EBAEFD7F-407E-EA48-A086-9DD5A82AC8D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6337AC2E-CDD2-5147-8539-54645232407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F3D493A1-4900-384B-882F-6D2C7FEFB59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0DD153CC-0666-2E4B-98E3-9A6E7F63AB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86DF279E-C3AC-0B44-B366-7DB50FF804D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A13ED11B-8650-914E-A7FA-D93EEBA0A813}"/>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8" name="Group 17">
              <a:extLst>
                <a:ext uri="{FF2B5EF4-FFF2-40B4-BE49-F238E27FC236}">
                  <a16:creationId xmlns:a16="http://schemas.microsoft.com/office/drawing/2014/main" id="{C5072EC1-9A9A-AA4E-BCAF-F0FA9232DE46}"/>
                </a:ext>
              </a:extLst>
            </p:cNvPr>
            <p:cNvGrpSpPr/>
            <p:nvPr userDrawn="1"/>
          </p:nvGrpSpPr>
          <p:grpSpPr>
            <a:xfrm>
              <a:off x="4583275" y="5388428"/>
              <a:ext cx="2501953" cy="149291"/>
              <a:chOff x="6927228" y="7552706"/>
              <a:chExt cx="5016271" cy="227062"/>
            </a:xfrm>
          </p:grpSpPr>
          <p:sp>
            <p:nvSpPr>
              <p:cNvPr id="68" name="Oval 67">
                <a:extLst>
                  <a:ext uri="{FF2B5EF4-FFF2-40B4-BE49-F238E27FC236}">
                    <a16:creationId xmlns:a16="http://schemas.microsoft.com/office/drawing/2014/main" id="{24A88537-7EEB-4B40-9B67-A2EC352D5F3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1F15C8B4-381B-B448-AD14-754478F659B5}"/>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E35BD491-D303-414B-8562-5D1C5C90DDF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30FC53CB-E294-E347-ACE7-583CACA3FADB}"/>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E09E55E9-6BD7-E247-BA30-30B47764B862}"/>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E9DEC776-1435-2449-9248-4BC3B67E2E4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61FC6019-8982-4046-AADE-809CC8F3A4F3}"/>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925034FC-E6B3-4347-A723-9017F6FF28E4}"/>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9EFFF1-E79C-8D46-9331-05E7DFFAD81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D0EB820-87BE-C849-9312-8BFE2F064EC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15D5C2A-85C1-FB48-B08E-005B0C9CC5EA}"/>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EF9E93ED-83CE-5847-BAA8-19AD9367119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29FEB417-C9B2-F14F-B871-3BC533C9F53F}"/>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5E67D50-1ACB-7546-85E7-F1913E00001A}"/>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486FFDF4-810E-3148-9597-967A701D6F0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F54B66E1-95FF-E341-8853-AF9900BD55DC}"/>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60214990-600D-C142-A439-34F9567574BB}"/>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55AAADB-710F-8F45-9765-498E433E180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319C4EB-54F1-EC48-896F-B6D2BFAEB4D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4CE00956-EFE9-7F4F-A7F9-399FC998E7F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B6BB5E84-37E4-1F4D-B241-0F893534FFD4}"/>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4A59986F-414D-E646-91B4-53A762BDE0C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21B0F7FB-6EB1-2A47-A75C-405FEB09AD9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DFABB03D-3FFB-4E4B-82EA-7543381052BD}"/>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255F7CB7-0B69-A447-8F00-9ACD00D168B4}"/>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A4CC0D92-ED40-844B-8D9E-6187EBDD6C6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B5CA1277-10D6-514B-B4AC-D1B366ED807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B5790AB-A43A-4244-A284-CF0079633AED}"/>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0552C6D9-E40B-4745-B33B-C480D96A8039}"/>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67DB5439-9A7A-F943-90A7-2CE712A6E71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395E2649-D93B-1D41-9D52-5C8E1D0D5FBA}"/>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DA3ED38F-D877-2142-BE0E-13C3AF774DD9}"/>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DBDC4F6C-5BC9-8E41-9808-3897BF58AE04}"/>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79D731D-CDB0-8C46-831B-F56140221E57}"/>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2C115E27-D844-F549-A39D-E091628C016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8A73D298-4094-EA4D-BBB4-F99ED3F5F98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9FEC35F5-4F0E-C948-A440-9E8A08CBE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FBC522FA-B101-6A47-98B7-302C7AAB89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51DD4AC-3C2D-F646-A56A-DD9B453EAE9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7B87EB64-4610-454D-96AA-70CB71F8E03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35EFEC91-45F4-E943-9208-67D3E055A653}"/>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FD273C18-F0FC-1849-AEA5-2F72C73C953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4434C156-1DAF-FB44-A5BC-629B0B22C0F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55EA44AB-4C9A-C947-A095-5BC60EA3E7E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5BBFBC2E-6B80-D84E-B943-9F67083DCB9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033E1E90-7428-C348-A58A-94028A25545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CE3C3B3C-D309-8547-BE91-A9247E7E1DA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20B39BCD-3728-EE4B-B8CE-4AA40CDB1FCB}"/>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9" name="Group 18">
              <a:extLst>
                <a:ext uri="{FF2B5EF4-FFF2-40B4-BE49-F238E27FC236}">
                  <a16:creationId xmlns:a16="http://schemas.microsoft.com/office/drawing/2014/main" id="{F0878324-3761-F446-B25F-F0A4661023B2}"/>
                </a:ext>
              </a:extLst>
            </p:cNvPr>
            <p:cNvGrpSpPr/>
            <p:nvPr userDrawn="1"/>
          </p:nvGrpSpPr>
          <p:grpSpPr>
            <a:xfrm>
              <a:off x="7148372" y="5388428"/>
              <a:ext cx="2501953" cy="149291"/>
              <a:chOff x="6927228" y="7552706"/>
              <a:chExt cx="5016271" cy="227062"/>
            </a:xfrm>
          </p:grpSpPr>
          <p:sp>
            <p:nvSpPr>
              <p:cNvPr id="20" name="Oval 19">
                <a:extLst>
                  <a:ext uri="{FF2B5EF4-FFF2-40B4-BE49-F238E27FC236}">
                    <a16:creationId xmlns:a16="http://schemas.microsoft.com/office/drawing/2014/main" id="{020A1073-CC0A-5845-A40A-80148A571A9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52A35C77-9DBC-7747-94E9-B19DF069576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6D944309-0691-2843-94BB-94CE534C7A7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803A69A6-8100-8144-9A90-B60C63ABAD51}"/>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FFC9C8A-85FE-CB4E-99B9-C23C0A769751}"/>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CC58D23B-6C31-094D-8E45-6C8F4F068B9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9B02944A-B799-6D46-9F08-5D7E9D88E20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EF737233-669E-C940-B671-27C6F45871F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5C479F78-7E3D-E94B-8CDA-7F5286285A6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53495010-9BDD-BF4C-9A80-1F2DAABFE001}"/>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D1E17199-27DE-1047-A0C8-3519FCE7802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E4642A74-E910-6241-9D91-D6ED2EC8AC2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C42757D-576D-4840-8225-C1D8D25B5627}"/>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1E71B04E-E1A1-F74D-80E4-0BA51ACFC838}"/>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362A01D0-01A7-004D-93E4-E4B1A465E201}"/>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B88CE8FE-10CD-9B40-B75F-C09541BBFE74}"/>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59DA3988-3338-8F47-8006-5EDD2F1915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5480C019-405D-D841-B262-CCC8B0A46D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42BF52C3-65AE-3743-A224-80A6A01CE9E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6EDD8004-1B13-7E43-B2F4-9DD935DD075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85630E5-E9CF-4444-9267-717F77A7D9A4}"/>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82FB3E46-A2A9-A54D-943E-83DCB711218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C73F1496-0D23-CE46-92FF-B588055A04F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74C3F240-1DE5-2244-9156-439FBDF6038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41366BED-41C1-9A4D-9E0B-30254087E8E0}"/>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F15D71F1-3448-5045-9226-E0ECBB0A6F5D}"/>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A1CCBFD6-B1CA-904E-AE7E-FA030B39AF0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BBB75F07-156B-0246-B274-E32944D8A7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84943BB-AF7B-1840-B81F-B4371D4618C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7F6B231-7F01-404A-9735-CC75DEBA6E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A255AA55-A993-7843-9084-3EF3AE411BB6}"/>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8FD40011-6BCA-5A4D-89AC-700FA1757978}"/>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0F780EF2-7736-2D46-B262-4D30A7D08863}"/>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A4904872-117D-2340-8917-B6AE8A889527}"/>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37F96B6A-61A5-1040-B1E5-DDF98972103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07D5F316-7249-2147-B8F9-6F93D060D83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0B932FE1-9304-414D-9F5B-8381B421D63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5909069E-8544-BD48-AAAA-FB55BB63770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D937349-F160-2644-AD65-DABB1FB077F1}"/>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1656E01E-035D-1242-847E-F26FF56A8E0E}"/>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5B3B2E9A-6CBA-BA44-A874-5F20259D055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C1FCDA7B-47FC-9E4E-95BB-CA3E697A3ED4}"/>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1A55C24C-EB9E-EB4C-8389-C5B712C0291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904482B7-5B20-E14F-8F4F-5497FAFA859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9C8B7605-3F08-DB46-9D8D-58D66F5CD6F9}"/>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846EA885-5970-8A4B-8847-8F33CC537C0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F2C45CE9-E3FA-1142-8AAF-E18AA168C54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A7E81239-B5C7-E640-8097-DA48E59CDAE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212" name="Text Placeholder 8">
            <a:extLst>
              <a:ext uri="{FF2B5EF4-FFF2-40B4-BE49-F238E27FC236}">
                <a16:creationId xmlns:a16="http://schemas.microsoft.com/office/drawing/2014/main" id="{DBC92E94-8F82-144A-AB81-BDD7CFE7CDF8}"/>
              </a:ext>
            </a:extLst>
          </p:cNvPr>
          <p:cNvSpPr>
            <a:spLocks noGrp="1"/>
          </p:cNvSpPr>
          <p:nvPr>
            <p:ph type="body" sz="quarter" idx="10"/>
          </p:nvPr>
        </p:nvSpPr>
        <p:spPr>
          <a:xfrm>
            <a:off x="1934660" y="1362862"/>
            <a:ext cx="8319508" cy="596900"/>
          </a:xfrm>
        </p:spPr>
        <p:txBody>
          <a:bodyPr/>
          <a:lstStyle>
            <a:lvl1pPr marL="0" indent="0" algn="ctr">
              <a:buNone/>
              <a:defRPr/>
            </a:lvl1pPr>
            <a:lvl2pPr marL="457086" indent="0" algn="ctr">
              <a:buNone/>
              <a:defRPr/>
            </a:lvl2pPr>
            <a:lvl3pPr marL="914172" indent="0" algn="ctr">
              <a:buNone/>
              <a:defRPr/>
            </a:lvl3pPr>
            <a:lvl4pPr marL="1371257" indent="0" algn="ctr">
              <a:buNone/>
              <a:defRPr/>
            </a:lvl4pPr>
            <a:lvl5pPr marL="1828343" indent="0" algn="ctr">
              <a:buNone/>
              <a:defRPr/>
            </a:lvl5pPr>
          </a:lstStyle>
          <a:p>
            <a:pPr lvl="0"/>
            <a:r>
              <a:rPr lang="en-US"/>
              <a:t>Click to edit Master text styles</a:t>
            </a:r>
          </a:p>
        </p:txBody>
      </p:sp>
    </p:spTree>
    <p:extLst>
      <p:ext uri="{BB962C8B-B14F-4D97-AF65-F5344CB8AC3E}">
        <p14:creationId xmlns:p14="http://schemas.microsoft.com/office/powerpoint/2010/main" val="2977445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eory of Action">
    <p:spTree>
      <p:nvGrpSpPr>
        <p:cNvPr id="1" name=""/>
        <p:cNvGrpSpPr/>
        <p:nvPr/>
      </p:nvGrpSpPr>
      <p:grpSpPr>
        <a:xfrm>
          <a:off x="0" y="0"/>
          <a:ext cx="0" cy="0"/>
          <a:chOff x="0" y="0"/>
          <a:chExt cx="0" cy="0"/>
        </a:xfrm>
      </p:grpSpPr>
      <p:sp>
        <p:nvSpPr>
          <p:cNvPr id="3" name="TextBox 2"/>
          <p:cNvSpPr txBox="1"/>
          <p:nvPr userDrawn="1"/>
        </p:nvSpPr>
        <p:spPr>
          <a:xfrm>
            <a:off x="280284" y="533653"/>
            <a:ext cx="4354825" cy="646160"/>
          </a:xfrm>
          <a:prstGeom prst="rect">
            <a:avLst/>
          </a:prstGeom>
          <a:noFill/>
        </p:spPr>
        <p:txBody>
          <a:bodyPr wrap="square" lIns="91398" tIns="45699" rIns="91398" bIns="45699" rtlCol="0">
            <a:spAutoFit/>
          </a:bodyPr>
          <a:lstStyle/>
          <a:p>
            <a:pPr algn="ctr"/>
            <a:r>
              <a:rPr lang="en-US" sz="3599" b="1">
                <a:solidFill>
                  <a:schemeClr val="accent2"/>
                </a:solidFill>
                <a:latin typeface="Georgia" panose="02040502050405020303" pitchFamily="18" charset="0"/>
                <a:ea typeface="Open Sans" panose="020B0606030504020204" pitchFamily="34" charset="0"/>
                <a:cs typeface="Open Sans" panose="020B0606030504020204" pitchFamily="34" charset="0"/>
              </a:rPr>
              <a:t>Theory of Action</a:t>
            </a:r>
            <a:endParaRPr lang="id-ID" sz="3599" b="1">
              <a:solidFill>
                <a:schemeClr val="accent2"/>
              </a:solidFill>
              <a:latin typeface="Georgia" panose="02040502050405020303" pitchFamily="18" charset="0"/>
              <a:ea typeface="Open Sans" panose="020B0606030504020204" pitchFamily="34" charset="0"/>
              <a:cs typeface="Open Sans" panose="020B0606030504020204" pitchFamily="34" charset="0"/>
            </a:endParaRPr>
          </a:p>
        </p:txBody>
      </p:sp>
      <p:sp>
        <p:nvSpPr>
          <p:cNvPr id="4" name="Subtitle 2"/>
          <p:cNvSpPr txBox="1">
            <a:spLocks/>
          </p:cNvSpPr>
          <p:nvPr userDrawn="1"/>
        </p:nvSpPr>
        <p:spPr>
          <a:xfrm>
            <a:off x="4793072" y="389572"/>
            <a:ext cx="7167275" cy="958221"/>
          </a:xfrm>
          <a:prstGeom prst="rect">
            <a:avLst/>
          </a:prstGeom>
        </p:spPr>
        <p:txBody>
          <a:bodyPr vert="horz" wrap="square" lIns="217434" tIns="108717" rIns="217434" bIns="10871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2400">
                <a:latin typeface="Georgia" panose="02040502050405020303" pitchFamily="18" charset="0"/>
                <a:cs typeface="Lato Light"/>
              </a:rPr>
              <a:t>The department will create meaningful and lasting change for students in TN through: </a:t>
            </a:r>
            <a:endParaRPr lang="en-US" sz="2400">
              <a:solidFill>
                <a:schemeClr val="accent1"/>
              </a:solidFill>
              <a:latin typeface="Georgia" panose="02040502050405020303" pitchFamily="18" charset="0"/>
              <a:cs typeface="Lato Light"/>
            </a:endParaRPr>
          </a:p>
        </p:txBody>
      </p:sp>
      <p:sp>
        <p:nvSpPr>
          <p:cNvPr id="5" name="TextBox 4"/>
          <p:cNvSpPr txBox="1"/>
          <p:nvPr userDrawn="1"/>
        </p:nvSpPr>
        <p:spPr>
          <a:xfrm>
            <a:off x="8429007" y="4754570"/>
            <a:ext cx="910742"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Engage</a:t>
            </a:r>
            <a:endParaRPr lang="id-ID" sz="1600" b="1">
              <a:solidFill>
                <a:srgbClr val="445469"/>
              </a:solidFill>
              <a:ea typeface="Open Sans" panose="020B0606030504020204" pitchFamily="34" charset="0"/>
              <a:cs typeface="Open Sans" panose="020B0606030504020204" pitchFamily="34" charset="0"/>
            </a:endParaRPr>
          </a:p>
        </p:txBody>
      </p:sp>
      <p:sp>
        <p:nvSpPr>
          <p:cNvPr id="6" name="TextBox 5"/>
          <p:cNvSpPr txBox="1"/>
          <p:nvPr userDrawn="1"/>
        </p:nvSpPr>
        <p:spPr>
          <a:xfrm>
            <a:off x="8429007" y="5064985"/>
            <a:ext cx="3224305"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Authentically engage with stakeholders to measure what is and isn’t working.</a:t>
            </a:r>
          </a:p>
        </p:txBody>
      </p:sp>
      <p:sp>
        <p:nvSpPr>
          <p:cNvPr id="7" name="Rectangle 6"/>
          <p:cNvSpPr/>
          <p:nvPr userDrawn="1"/>
        </p:nvSpPr>
        <p:spPr>
          <a:xfrm flipV="1">
            <a:off x="8636635" y="6059943"/>
            <a:ext cx="3016676" cy="73098"/>
          </a:xfrm>
          <a:prstGeom prst="rect">
            <a:avLst/>
          </a:prstGeom>
          <a:solidFill>
            <a:srgbClr val="FFFFFF">
              <a:lumMod val="85000"/>
            </a:srgbClr>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8" name="TextBox 7"/>
          <p:cNvSpPr txBox="1"/>
          <p:nvPr userDrawn="1"/>
        </p:nvSpPr>
        <p:spPr>
          <a:xfrm>
            <a:off x="4836584" y="4754570"/>
            <a:ext cx="1252417"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Capacity</a:t>
            </a:r>
            <a:endParaRPr lang="id-ID" sz="1600" b="1">
              <a:solidFill>
                <a:srgbClr val="445469"/>
              </a:solidFill>
              <a:ea typeface="Open Sans" panose="020B0606030504020204" pitchFamily="34" charset="0"/>
              <a:cs typeface="Open Sans" panose="020B0606030504020204" pitchFamily="34" charset="0"/>
            </a:endParaRPr>
          </a:p>
        </p:txBody>
      </p:sp>
      <p:sp>
        <p:nvSpPr>
          <p:cNvPr id="9" name="TextBox 8"/>
          <p:cNvSpPr txBox="1"/>
          <p:nvPr userDrawn="1"/>
        </p:nvSpPr>
        <p:spPr>
          <a:xfrm>
            <a:off x="4836583" y="5064983"/>
            <a:ext cx="3464747"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district capacity and consider the needs and realities of each district in our work.</a:t>
            </a:r>
          </a:p>
        </p:txBody>
      </p:sp>
      <p:sp>
        <p:nvSpPr>
          <p:cNvPr id="10" name="Rectangle 9"/>
          <p:cNvSpPr/>
          <p:nvPr userDrawn="1"/>
        </p:nvSpPr>
        <p:spPr>
          <a:xfrm flipV="1">
            <a:off x="5059234" y="6053982"/>
            <a:ext cx="3063149" cy="69076"/>
          </a:xfrm>
          <a:prstGeom prst="rect">
            <a:avLst/>
          </a:prstGeom>
          <a:solidFill>
            <a:srgbClr val="557879"/>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1" name="TextBox 10"/>
          <p:cNvSpPr txBox="1"/>
          <p:nvPr userDrawn="1"/>
        </p:nvSpPr>
        <p:spPr>
          <a:xfrm>
            <a:off x="8429006" y="1509276"/>
            <a:ext cx="864254"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Access</a:t>
            </a:r>
            <a:endParaRPr lang="id-ID" sz="1600" b="1">
              <a:solidFill>
                <a:srgbClr val="445469"/>
              </a:solidFill>
              <a:ea typeface="Open Sans" panose="020B0606030504020204" pitchFamily="34" charset="0"/>
              <a:cs typeface="Open Sans" panose="020B0606030504020204" pitchFamily="34" charset="0"/>
            </a:endParaRPr>
          </a:p>
        </p:txBody>
      </p:sp>
      <p:sp>
        <p:nvSpPr>
          <p:cNvPr id="12" name="TextBox 11"/>
          <p:cNvSpPr txBox="1"/>
          <p:nvPr userDrawn="1"/>
        </p:nvSpPr>
        <p:spPr>
          <a:xfrm>
            <a:off x="8429007" y="1759713"/>
            <a:ext cx="2671532"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Focus on rigorous academic expectations for all children.</a:t>
            </a:r>
          </a:p>
        </p:txBody>
      </p:sp>
      <p:sp>
        <p:nvSpPr>
          <p:cNvPr id="13" name="Rectangle 12"/>
          <p:cNvSpPr/>
          <p:nvPr userDrawn="1"/>
        </p:nvSpPr>
        <p:spPr>
          <a:xfrm flipV="1">
            <a:off x="8636635" y="2718027"/>
            <a:ext cx="3016676" cy="74806"/>
          </a:xfrm>
          <a:prstGeom prst="rect">
            <a:avLst/>
          </a:prstGeom>
          <a:solidFill>
            <a:srgbClr val="D9D952"/>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14" name="TextBox 13"/>
          <p:cNvSpPr txBox="1"/>
          <p:nvPr userDrawn="1"/>
        </p:nvSpPr>
        <p:spPr>
          <a:xfrm>
            <a:off x="4836585" y="1509276"/>
            <a:ext cx="1646756"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Foundations</a:t>
            </a:r>
            <a:endParaRPr lang="id-ID" sz="1600" b="1">
              <a:solidFill>
                <a:srgbClr val="445469"/>
              </a:solidFill>
              <a:ea typeface="Open Sans" panose="020B0606030504020204" pitchFamily="34" charset="0"/>
              <a:cs typeface="Open Sans" panose="020B0606030504020204" pitchFamily="34" charset="0"/>
            </a:endParaRPr>
          </a:p>
        </p:txBody>
      </p:sp>
      <p:sp>
        <p:nvSpPr>
          <p:cNvPr id="15" name="TextBox 14"/>
          <p:cNvSpPr txBox="1"/>
          <p:nvPr userDrawn="1"/>
        </p:nvSpPr>
        <p:spPr>
          <a:xfrm>
            <a:off x="4836585" y="1759713"/>
            <a:ext cx="3831735"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upon the commitment to standards, assessment, accountability, and evaluation.</a:t>
            </a:r>
          </a:p>
        </p:txBody>
      </p:sp>
      <p:sp>
        <p:nvSpPr>
          <p:cNvPr id="16" name="Rectangle 15"/>
          <p:cNvSpPr/>
          <p:nvPr userDrawn="1"/>
        </p:nvSpPr>
        <p:spPr>
          <a:xfrm flipV="1">
            <a:off x="5059233" y="2720942"/>
            <a:ext cx="3014346" cy="75237"/>
          </a:xfrm>
          <a:prstGeom prst="rect">
            <a:avLst/>
          </a:prstGeom>
          <a:solidFill>
            <a:srgbClr val="6FCCD1"/>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7" name="TextBox 16"/>
          <p:cNvSpPr txBox="1"/>
          <p:nvPr userDrawn="1"/>
        </p:nvSpPr>
        <p:spPr>
          <a:xfrm>
            <a:off x="8429006" y="3135599"/>
            <a:ext cx="1008525"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Pipeline</a:t>
            </a:r>
            <a:endParaRPr lang="id-ID" sz="1600" b="1">
              <a:solidFill>
                <a:srgbClr val="445469"/>
              </a:solidFill>
              <a:ea typeface="Open Sans" panose="020B0606030504020204" pitchFamily="34" charset="0"/>
              <a:cs typeface="Open Sans" panose="020B0606030504020204" pitchFamily="34" charset="0"/>
            </a:endParaRPr>
          </a:p>
        </p:txBody>
      </p:sp>
      <p:sp>
        <p:nvSpPr>
          <p:cNvPr id="18" name="TextBox 17"/>
          <p:cNvSpPr txBox="1"/>
          <p:nvPr userDrawn="1"/>
        </p:nvSpPr>
        <p:spPr>
          <a:xfrm>
            <a:off x="8429007" y="3472073"/>
            <a:ext cx="3102795"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and maintain a strong educator pipeline and retention strategy.</a:t>
            </a:r>
          </a:p>
        </p:txBody>
      </p:sp>
      <p:sp>
        <p:nvSpPr>
          <p:cNvPr id="19" name="Rectangle 18"/>
          <p:cNvSpPr/>
          <p:nvPr userDrawn="1"/>
        </p:nvSpPr>
        <p:spPr>
          <a:xfrm flipV="1">
            <a:off x="8636636" y="4442968"/>
            <a:ext cx="3102795" cy="74637"/>
          </a:xfrm>
          <a:prstGeom prst="rect">
            <a:avLst/>
          </a:prstGeom>
          <a:solidFill>
            <a:srgbClr val="EB3732"/>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20" name="TextBox 19"/>
          <p:cNvSpPr txBox="1"/>
          <p:nvPr userDrawn="1"/>
        </p:nvSpPr>
        <p:spPr>
          <a:xfrm>
            <a:off x="4836583" y="3135599"/>
            <a:ext cx="1289286"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Supports</a:t>
            </a:r>
            <a:endParaRPr lang="id-ID" sz="1600" b="1">
              <a:solidFill>
                <a:srgbClr val="445469"/>
              </a:solidFill>
              <a:ea typeface="Open Sans" panose="020B0606030504020204" pitchFamily="34" charset="0"/>
              <a:cs typeface="Open Sans" panose="020B0606030504020204" pitchFamily="34" charset="0"/>
            </a:endParaRPr>
          </a:p>
        </p:txBody>
      </p:sp>
      <p:sp>
        <p:nvSpPr>
          <p:cNvPr id="21" name="TextBox 20"/>
          <p:cNvSpPr txBox="1"/>
          <p:nvPr userDrawn="1"/>
        </p:nvSpPr>
        <p:spPr>
          <a:xfrm>
            <a:off x="4836584" y="3472075"/>
            <a:ext cx="3014346"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Provide whole child supports for schools, teachers, and families.</a:t>
            </a:r>
          </a:p>
        </p:txBody>
      </p:sp>
      <p:sp>
        <p:nvSpPr>
          <p:cNvPr id="22" name="Rectangle 21"/>
          <p:cNvSpPr/>
          <p:nvPr userDrawn="1"/>
        </p:nvSpPr>
        <p:spPr>
          <a:xfrm flipV="1">
            <a:off x="5059234" y="4433905"/>
            <a:ext cx="3063149" cy="72263"/>
          </a:xfrm>
          <a:prstGeom prst="rect">
            <a:avLst/>
          </a:prstGeom>
          <a:solidFill>
            <a:srgbClr val="F07F3A"/>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pic>
        <p:nvPicPr>
          <p:cNvPr id="63" name="Picture 62"/>
          <p:cNvPicPr>
            <a:picLocks noChangeAspect="1"/>
          </p:cNvPicPr>
          <p:nvPr userDrawn="1"/>
        </p:nvPicPr>
        <p:blipFill rotWithShape="1">
          <a:blip r:embed="rId2"/>
          <a:srcRect l="7540" t="3421" r="6695" b="2531"/>
          <a:stretch/>
        </p:blipFill>
        <p:spPr>
          <a:xfrm>
            <a:off x="117877" y="1719943"/>
            <a:ext cx="4679638" cy="4299858"/>
          </a:xfrm>
          <a:prstGeom prst="rect">
            <a:avLst/>
          </a:prstGeom>
        </p:spPr>
      </p:pic>
    </p:spTree>
    <p:extLst>
      <p:ext uri="{BB962C8B-B14F-4D97-AF65-F5344CB8AC3E}">
        <p14:creationId xmlns:p14="http://schemas.microsoft.com/office/powerpoint/2010/main" val="136436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6170814"/>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10361611"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10514012"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phic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669" y="87400"/>
            <a:ext cx="6102683" cy="6104272"/>
          </a:xfrm>
          <a:prstGeom prst="rect">
            <a:avLst/>
          </a:prstGeom>
        </p:spPr>
      </p:pic>
      <p:sp>
        <p:nvSpPr>
          <p:cNvPr id="14" name="Text Placeholder 10"/>
          <p:cNvSpPr>
            <a:spLocks noGrp="1"/>
          </p:cNvSpPr>
          <p:nvPr>
            <p:ph type="body" sz="quarter" idx="12"/>
          </p:nvPr>
        </p:nvSpPr>
        <p:spPr>
          <a:xfrm rot="16200000">
            <a:off x="-95886" y="2846139"/>
            <a:ext cx="2743203" cy="639512"/>
          </a:xfrm>
        </p:spPr>
        <p:txBody>
          <a:bodyPr/>
          <a:lstStyle>
            <a:lvl1pPr marL="0" indent="0" algn="ctr">
              <a:buNone/>
              <a:defRPr baseline="0">
                <a:solidFill>
                  <a:schemeClr val="bg1"/>
                </a:solidFill>
              </a:defRPr>
            </a:lvl1pPr>
          </a:lstStyle>
          <a:p>
            <a:pPr lvl="0"/>
            <a:r>
              <a:rPr lang="en-US"/>
              <a:t>Click to edit Master text styles</a:t>
            </a:r>
          </a:p>
        </p:txBody>
      </p:sp>
      <p:sp>
        <p:nvSpPr>
          <p:cNvPr id="9" name="Text Placeholder 10"/>
          <p:cNvSpPr>
            <a:spLocks noGrp="1"/>
          </p:cNvSpPr>
          <p:nvPr>
            <p:ph type="body" sz="quarter" idx="15"/>
          </p:nvPr>
        </p:nvSpPr>
        <p:spPr>
          <a:xfrm>
            <a:off x="1915766" y="750972"/>
            <a:ext cx="2742489" cy="639678"/>
          </a:xfrm>
        </p:spPr>
        <p:txBody>
          <a:bodyPr/>
          <a:lstStyle>
            <a:lvl1pPr marL="0" indent="0" algn="ctr">
              <a:buNone/>
              <a:defRPr baseline="0">
                <a:solidFill>
                  <a:schemeClr val="bg1"/>
                </a:solidFill>
              </a:defRPr>
            </a:lvl1pPr>
          </a:lstStyle>
          <a:p>
            <a:pPr lvl="0"/>
            <a:r>
              <a:rPr lang="en-US"/>
              <a:t>Click to edit Master text styles</a:t>
            </a:r>
          </a:p>
        </p:txBody>
      </p:sp>
      <p:sp>
        <p:nvSpPr>
          <p:cNvPr id="10" name="Text Placeholder 10"/>
          <p:cNvSpPr>
            <a:spLocks noGrp="1"/>
          </p:cNvSpPr>
          <p:nvPr>
            <p:ph type="body" sz="quarter" idx="16"/>
          </p:nvPr>
        </p:nvSpPr>
        <p:spPr>
          <a:xfrm rot="5400000">
            <a:off x="4040843" y="2846140"/>
            <a:ext cx="2743203" cy="639512"/>
          </a:xfrm>
        </p:spPr>
        <p:txBody>
          <a:bodyPr/>
          <a:lstStyle>
            <a:lvl1pPr marL="0" indent="0" algn="ctr">
              <a:buNone/>
              <a:defRPr baseline="0">
                <a:solidFill>
                  <a:schemeClr val="bg1"/>
                </a:solidFill>
              </a:defRPr>
            </a:lvl1pPr>
          </a:lstStyle>
          <a:p>
            <a:pPr lvl="0"/>
            <a:r>
              <a:rPr lang="en-US"/>
              <a:t>Click to edit Master text styles</a:t>
            </a:r>
          </a:p>
        </p:txBody>
      </p:sp>
      <p:sp>
        <p:nvSpPr>
          <p:cNvPr id="13" name="Text Placeholder 10"/>
          <p:cNvSpPr>
            <a:spLocks noGrp="1"/>
          </p:cNvSpPr>
          <p:nvPr>
            <p:ph type="body" sz="quarter" idx="17"/>
          </p:nvPr>
        </p:nvSpPr>
        <p:spPr>
          <a:xfrm>
            <a:off x="1916964" y="4954406"/>
            <a:ext cx="2742489" cy="639678"/>
          </a:xfrm>
        </p:spPr>
        <p:txBody>
          <a:bodyPr/>
          <a:lstStyle>
            <a:lvl1pPr marL="0" indent="0" algn="ctr">
              <a:buNone/>
              <a:defRPr baseline="0">
                <a:solidFill>
                  <a:schemeClr val="bg1"/>
                </a:solidFill>
              </a:defRPr>
            </a:lvl1pPr>
          </a:lstStyle>
          <a:p>
            <a:pPr lvl="0"/>
            <a:r>
              <a:rPr lang="en-US"/>
              <a:t>Click to edit Master text styles</a:t>
            </a:r>
          </a:p>
        </p:txBody>
      </p:sp>
      <p:sp>
        <p:nvSpPr>
          <p:cNvPr id="12" name="Title Placeholder 1">
            <a:extLst>
              <a:ext uri="{FF2B5EF4-FFF2-40B4-BE49-F238E27FC236}">
                <a16:creationId xmlns:a16="http://schemas.microsoft.com/office/drawing/2014/main" id="{32CC780C-E8D9-B441-BEF6-AE6F6F43693E}"/>
              </a:ext>
            </a:extLst>
          </p:cNvPr>
          <p:cNvSpPr>
            <a:spLocks noGrp="1"/>
          </p:cNvSpPr>
          <p:nvPr>
            <p:ph type="title"/>
          </p:nvPr>
        </p:nvSpPr>
        <p:spPr>
          <a:xfrm>
            <a:off x="5732200" y="228600"/>
            <a:ext cx="58471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5" name="Text Placeholder 4">
            <a:extLst>
              <a:ext uri="{FF2B5EF4-FFF2-40B4-BE49-F238E27FC236}">
                <a16:creationId xmlns:a16="http://schemas.microsoft.com/office/drawing/2014/main" id="{D725FD5F-7EDD-9B43-930F-1F581B4D7FD7}"/>
              </a:ext>
            </a:extLst>
          </p:cNvPr>
          <p:cNvSpPr>
            <a:spLocks noGrp="1"/>
          </p:cNvSpPr>
          <p:nvPr>
            <p:ph type="body" sz="quarter" idx="10"/>
          </p:nvPr>
        </p:nvSpPr>
        <p:spPr>
          <a:xfrm>
            <a:off x="6216301" y="1531917"/>
            <a:ext cx="5363082"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568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phic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3676" y="-420063"/>
            <a:ext cx="5813653" cy="7013948"/>
          </a:xfrm>
          <a:prstGeom prst="rect">
            <a:avLst/>
          </a:prstGeom>
        </p:spPr>
      </p:pic>
      <p:sp>
        <p:nvSpPr>
          <p:cNvPr id="9" name="Content Placeholder 8"/>
          <p:cNvSpPr>
            <a:spLocks noGrp="1"/>
          </p:cNvSpPr>
          <p:nvPr>
            <p:ph sz="quarter" idx="11" hasCustomPrompt="1"/>
          </p:nvPr>
        </p:nvSpPr>
        <p:spPr>
          <a:xfrm>
            <a:off x="7885481" y="2457452"/>
            <a:ext cx="1190315" cy="1057275"/>
          </a:xfrm>
        </p:spPr>
        <p:txBody>
          <a:bodyPr/>
          <a:lstStyle>
            <a:lvl1pPr marL="0" indent="0">
              <a:buNone/>
              <a:defRPr baseline="0"/>
            </a:lvl1pPr>
          </a:lstStyle>
          <a:p>
            <a:pPr lvl="0"/>
            <a:r>
              <a:rPr lang="en-US"/>
              <a:t>Click to add text or image</a:t>
            </a:r>
          </a:p>
        </p:txBody>
      </p:sp>
      <p:sp>
        <p:nvSpPr>
          <p:cNvPr id="8" name="Title Placeholder 1">
            <a:extLst>
              <a:ext uri="{FF2B5EF4-FFF2-40B4-BE49-F238E27FC236}">
                <a16:creationId xmlns:a16="http://schemas.microsoft.com/office/drawing/2014/main" id="{B96DECB2-EF22-AA42-9736-34B9E1B4B5D5}"/>
              </a:ext>
            </a:extLst>
          </p:cNvPr>
          <p:cNvSpPr>
            <a:spLocks noGrp="1"/>
          </p:cNvSpPr>
          <p:nvPr>
            <p:ph type="title"/>
          </p:nvPr>
        </p:nvSpPr>
        <p:spPr>
          <a:xfrm>
            <a:off x="507869" y="228600"/>
            <a:ext cx="558654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0" name="Text Placeholder 4">
            <a:extLst>
              <a:ext uri="{FF2B5EF4-FFF2-40B4-BE49-F238E27FC236}">
                <a16:creationId xmlns:a16="http://schemas.microsoft.com/office/drawing/2014/main" id="{BA659A5C-6A65-454B-B601-1832E0051684}"/>
              </a:ext>
            </a:extLst>
          </p:cNvPr>
          <p:cNvSpPr>
            <a:spLocks noGrp="1"/>
          </p:cNvSpPr>
          <p:nvPr>
            <p:ph type="body" sz="quarter" idx="10"/>
          </p:nvPr>
        </p:nvSpPr>
        <p:spPr>
          <a:xfrm>
            <a:off x="507870" y="1531917"/>
            <a:ext cx="5283897"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5978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phic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1133" y="-1046748"/>
            <a:ext cx="5964694" cy="8602579"/>
          </a:xfrm>
          <a:prstGeom prst="rect">
            <a:avLst/>
          </a:prstGeom>
        </p:spPr>
      </p:pic>
      <p:sp>
        <p:nvSpPr>
          <p:cNvPr id="10" name="Text Placeholder 9"/>
          <p:cNvSpPr>
            <a:spLocks noGrp="1"/>
          </p:cNvSpPr>
          <p:nvPr>
            <p:ph type="body" sz="quarter" idx="10"/>
          </p:nvPr>
        </p:nvSpPr>
        <p:spPr>
          <a:xfrm>
            <a:off x="507869" y="4314827"/>
            <a:ext cx="5229451" cy="1457325"/>
          </a:xfrm>
        </p:spPr>
        <p:txBody>
          <a:bodyPr>
            <a:normAutofit/>
          </a:bodyPr>
          <a:lstStyle>
            <a:lvl1pPr marL="0" indent="0" algn="r">
              <a:buNone/>
              <a:defRPr sz="2400"/>
            </a:lvl1pPr>
          </a:lstStyle>
          <a:p>
            <a:pPr lvl="0"/>
            <a:r>
              <a:rPr lang="en-US"/>
              <a:t>Click to edit Master text styles</a:t>
            </a:r>
          </a:p>
        </p:txBody>
      </p:sp>
      <p:sp>
        <p:nvSpPr>
          <p:cNvPr id="12" name="Text Placeholder 11"/>
          <p:cNvSpPr>
            <a:spLocks noGrp="1"/>
          </p:cNvSpPr>
          <p:nvPr>
            <p:ph type="body" sz="quarter" idx="11"/>
          </p:nvPr>
        </p:nvSpPr>
        <p:spPr>
          <a:xfrm>
            <a:off x="7425813" y="884572"/>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3" name="Text Placeholder 11"/>
          <p:cNvSpPr>
            <a:spLocks noGrp="1"/>
          </p:cNvSpPr>
          <p:nvPr>
            <p:ph type="body" sz="quarter" idx="12"/>
          </p:nvPr>
        </p:nvSpPr>
        <p:spPr>
          <a:xfrm>
            <a:off x="7425814" y="2447925"/>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4" name="Text Placeholder 11"/>
          <p:cNvSpPr>
            <a:spLocks noGrp="1"/>
          </p:cNvSpPr>
          <p:nvPr>
            <p:ph type="body" sz="quarter" idx="13"/>
          </p:nvPr>
        </p:nvSpPr>
        <p:spPr>
          <a:xfrm>
            <a:off x="7551358" y="3943976"/>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1"/>
          <p:cNvSpPr>
            <a:spLocks noGrp="1"/>
          </p:cNvSpPr>
          <p:nvPr>
            <p:ph type="body" sz="quarter" idx="14"/>
          </p:nvPr>
        </p:nvSpPr>
        <p:spPr>
          <a:xfrm>
            <a:off x="7551358" y="5440028"/>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1" name="Title Placeholder 1">
            <a:extLst>
              <a:ext uri="{FF2B5EF4-FFF2-40B4-BE49-F238E27FC236}">
                <a16:creationId xmlns:a16="http://schemas.microsoft.com/office/drawing/2014/main" id="{9772070D-F9FD-7344-B21E-B599A9C179F9}"/>
              </a:ext>
            </a:extLst>
          </p:cNvPr>
          <p:cNvSpPr>
            <a:spLocks noGrp="1"/>
          </p:cNvSpPr>
          <p:nvPr>
            <p:ph type="title"/>
          </p:nvPr>
        </p:nvSpPr>
        <p:spPr>
          <a:xfrm>
            <a:off x="507869" y="3000375"/>
            <a:ext cx="5229451" cy="1208314"/>
          </a:xfrm>
          <a:prstGeom prst="rect">
            <a:avLst/>
          </a:prstGeom>
        </p:spPr>
        <p:txBody>
          <a:bodyPr vert="horz" lIns="91440" tIns="45720" rIns="91440" bIns="45720" rtlCol="0" anchor="ctr">
            <a:normAutofit/>
          </a:bodyPr>
          <a:lstStyle>
            <a:lvl1pPr algn="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4066691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ic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26970" y="-1101130"/>
            <a:ext cx="4769117" cy="9348776"/>
          </a:xfrm>
          <a:prstGeom prst="rect">
            <a:avLst/>
          </a:prstGeom>
        </p:spPr>
      </p:pic>
      <p:sp>
        <p:nvSpPr>
          <p:cNvPr id="8" name="Text Placeholder 7"/>
          <p:cNvSpPr>
            <a:spLocks noGrp="1"/>
          </p:cNvSpPr>
          <p:nvPr>
            <p:ph type="body" sz="quarter" idx="10"/>
          </p:nvPr>
        </p:nvSpPr>
        <p:spPr>
          <a:xfrm>
            <a:off x="1805470" y="2126807"/>
            <a:ext cx="1622638" cy="1208314"/>
          </a:xfrm>
        </p:spPr>
        <p:txBody>
          <a:bodyPr anchor="b">
            <a:noAutofit/>
          </a:bodyPr>
          <a:lstStyle>
            <a:lvl1pPr marL="0" indent="0" algn="ctr">
              <a:buNone/>
              <a:defRPr sz="2000">
                <a:solidFill>
                  <a:schemeClr val="accent4"/>
                </a:solidFill>
              </a:defRPr>
            </a:lvl1pPr>
          </a:lstStyle>
          <a:p>
            <a:pPr lvl="0"/>
            <a:r>
              <a:rPr lang="en-US"/>
              <a:t>Click to edit Master text styles</a:t>
            </a:r>
          </a:p>
        </p:txBody>
      </p:sp>
      <p:sp>
        <p:nvSpPr>
          <p:cNvPr id="9" name="Title Placeholder 1">
            <a:extLst>
              <a:ext uri="{FF2B5EF4-FFF2-40B4-BE49-F238E27FC236}">
                <a16:creationId xmlns:a16="http://schemas.microsoft.com/office/drawing/2014/main" id="{D2B230F9-F1A2-294E-8C90-93CC0A1E02D2}"/>
              </a:ext>
            </a:extLst>
          </p:cNvPr>
          <p:cNvSpPr>
            <a:spLocks noGrp="1"/>
          </p:cNvSpPr>
          <p:nvPr>
            <p:ph type="title"/>
          </p:nvPr>
        </p:nvSpPr>
        <p:spPr>
          <a:xfrm>
            <a:off x="558655" y="228600"/>
            <a:ext cx="11071516" cy="1208314"/>
          </a:xfrm>
          <a:prstGeom prst="rect">
            <a:avLst/>
          </a:prstGeom>
        </p:spPr>
        <p:txBody>
          <a:bodyPr vert="horz" lIns="91440" tIns="45720" rIns="91440" bIns="45720" rtlCol="0" anchor="ctr">
            <a:normAutofit/>
          </a:bodyPr>
          <a:lstStyle>
            <a:lvl1pPr algn="ctr">
              <a:defRPr>
                <a:latin typeface="Georgia" panose="02040502050405020303" pitchFamily="18" charset="0"/>
              </a:defRPr>
            </a:lvl1pPr>
          </a:lstStyle>
          <a:p>
            <a:r>
              <a:rPr lang="en-US"/>
              <a:t>Click to edit Master title style</a:t>
            </a:r>
          </a:p>
        </p:txBody>
      </p:sp>
      <p:sp>
        <p:nvSpPr>
          <p:cNvPr id="14" name="Text Placeholder 7">
            <a:extLst>
              <a:ext uri="{FF2B5EF4-FFF2-40B4-BE49-F238E27FC236}">
                <a16:creationId xmlns:a16="http://schemas.microsoft.com/office/drawing/2014/main" id="{7BAF5998-E5AF-3D40-A47A-3F8666A21A57}"/>
              </a:ext>
            </a:extLst>
          </p:cNvPr>
          <p:cNvSpPr>
            <a:spLocks noGrp="1"/>
          </p:cNvSpPr>
          <p:nvPr>
            <p:ph type="body" sz="quarter" idx="11"/>
          </p:nvPr>
        </p:nvSpPr>
        <p:spPr>
          <a:xfrm>
            <a:off x="5351656" y="2128178"/>
            <a:ext cx="1622638" cy="1208314"/>
          </a:xfrm>
        </p:spPr>
        <p:txBody>
          <a:bodyPr anchor="b">
            <a:noAutofit/>
          </a:bodyPr>
          <a:lstStyle>
            <a:lvl1pPr marL="0" indent="0" algn="ctr">
              <a:buNone/>
              <a:defRPr sz="2000">
                <a:solidFill>
                  <a:schemeClr val="accent3"/>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B14425BA-DEF6-0144-BD59-C3F0E0DC0580}"/>
              </a:ext>
            </a:extLst>
          </p:cNvPr>
          <p:cNvSpPr>
            <a:spLocks noGrp="1"/>
          </p:cNvSpPr>
          <p:nvPr>
            <p:ph type="body" sz="quarter" idx="12"/>
          </p:nvPr>
        </p:nvSpPr>
        <p:spPr>
          <a:xfrm>
            <a:off x="8910539" y="2126807"/>
            <a:ext cx="1622638" cy="1208314"/>
          </a:xfrm>
        </p:spPr>
        <p:txBody>
          <a:bodyPr anchor="b">
            <a:noAutofit/>
          </a:bodyPr>
          <a:lstStyle>
            <a:lvl1pPr marL="0" indent="0" algn="ctr">
              <a:buNone/>
              <a:defRPr sz="2000">
                <a:solidFill>
                  <a:schemeClr val="accent2"/>
                </a:solidFill>
              </a:defRPr>
            </a:lvl1pPr>
          </a:lstStyle>
          <a:p>
            <a:pPr lvl="0"/>
            <a:r>
              <a:rPr lang="en-US"/>
              <a:t>Click to edit Master text styles</a:t>
            </a:r>
          </a:p>
        </p:txBody>
      </p:sp>
      <p:sp>
        <p:nvSpPr>
          <p:cNvPr id="16" name="Text Placeholder 7">
            <a:extLst>
              <a:ext uri="{FF2B5EF4-FFF2-40B4-BE49-F238E27FC236}">
                <a16:creationId xmlns:a16="http://schemas.microsoft.com/office/drawing/2014/main" id="{4093BCD0-6284-514D-BC72-3D7E92636908}"/>
              </a:ext>
            </a:extLst>
          </p:cNvPr>
          <p:cNvSpPr>
            <a:spLocks noGrp="1"/>
          </p:cNvSpPr>
          <p:nvPr>
            <p:ph type="body" sz="quarter" idx="13"/>
          </p:nvPr>
        </p:nvSpPr>
        <p:spPr>
          <a:xfrm>
            <a:off x="3572849" y="4017697"/>
            <a:ext cx="1622638" cy="1208314"/>
          </a:xfrm>
        </p:spPr>
        <p:txBody>
          <a:bodyPr anchor="t">
            <a:noAutofit/>
          </a:bodyPr>
          <a:lstStyle>
            <a:lvl1pPr marL="0" indent="0" algn="ctr">
              <a:buNone/>
              <a:defRPr sz="2000">
                <a:solidFill>
                  <a:schemeClr val="accent5"/>
                </a:solidFill>
              </a:defRPr>
            </a:lvl1pPr>
          </a:lstStyle>
          <a:p>
            <a:pPr lvl="0"/>
            <a:r>
              <a:rPr lang="en-US"/>
              <a:t>Click to edit Master text styles</a:t>
            </a:r>
          </a:p>
        </p:txBody>
      </p:sp>
      <p:sp>
        <p:nvSpPr>
          <p:cNvPr id="17" name="Text Placeholder 7">
            <a:extLst>
              <a:ext uri="{FF2B5EF4-FFF2-40B4-BE49-F238E27FC236}">
                <a16:creationId xmlns:a16="http://schemas.microsoft.com/office/drawing/2014/main" id="{6782AE8A-0F9C-314A-8733-3D939DC19ED0}"/>
              </a:ext>
            </a:extLst>
          </p:cNvPr>
          <p:cNvSpPr>
            <a:spLocks noGrp="1"/>
          </p:cNvSpPr>
          <p:nvPr>
            <p:ph type="body" sz="quarter" idx="14"/>
          </p:nvPr>
        </p:nvSpPr>
        <p:spPr>
          <a:xfrm>
            <a:off x="7120305" y="4016326"/>
            <a:ext cx="1622638" cy="1208314"/>
          </a:xfrm>
        </p:spPr>
        <p:txBody>
          <a:bodyPr anchor="t">
            <a:noAutofit/>
          </a:bodyPr>
          <a:lstStyle>
            <a:lvl1pPr marL="0" indent="0" algn="ctr">
              <a:buNone/>
              <a:defRPr sz="2000">
                <a:solidFill>
                  <a:schemeClr val="accent6"/>
                </a:solidFill>
              </a:defRPr>
            </a:lvl1pPr>
          </a:lstStyle>
          <a:p>
            <a:pPr lvl="0"/>
            <a:r>
              <a:rPr lang="en-US"/>
              <a:t>Click to edit Master text styles</a:t>
            </a:r>
          </a:p>
        </p:txBody>
      </p:sp>
    </p:spTree>
    <p:extLst>
      <p:ext uri="{BB962C8B-B14F-4D97-AF65-F5344CB8AC3E}">
        <p14:creationId xmlns:p14="http://schemas.microsoft.com/office/powerpoint/2010/main" val="36820219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phic 6">
    <p:spTree>
      <p:nvGrpSpPr>
        <p:cNvPr id="1" name=""/>
        <p:cNvGrpSpPr/>
        <p:nvPr/>
      </p:nvGrpSpPr>
      <p:grpSpPr>
        <a:xfrm>
          <a:off x="0" y="0"/>
          <a:ext cx="0" cy="0"/>
          <a:chOff x="0" y="0"/>
          <a:chExt cx="0" cy="0"/>
        </a:xfrm>
      </p:grpSpPr>
      <p:sp>
        <p:nvSpPr>
          <p:cNvPr id="2" name="Title 1"/>
          <p:cNvSpPr>
            <a:spLocks noGrp="1"/>
          </p:cNvSpPr>
          <p:nvPr>
            <p:ph type="title"/>
          </p:nvPr>
        </p:nvSpPr>
        <p:spPr>
          <a:xfrm>
            <a:off x="3359546" y="180978"/>
            <a:ext cx="8534084" cy="895349"/>
          </a:xfrm>
        </p:spPr>
        <p:txBody>
          <a:bodyPr>
            <a:normAutofit/>
          </a:bodyPr>
          <a:lstStyle>
            <a:lvl1pPr algn="r">
              <a:defRPr sz="3599">
                <a:latin typeface="Georgia" panose="02040502050405020303" pitchFamily="18" charset="0"/>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21" b="3811"/>
          <a:stretch/>
        </p:blipFill>
        <p:spPr>
          <a:xfrm>
            <a:off x="0" y="0"/>
            <a:ext cx="11072786" cy="6141270"/>
          </a:xfrm>
          <a:prstGeom prst="rect">
            <a:avLst/>
          </a:prstGeom>
        </p:spPr>
      </p:pic>
      <p:sp>
        <p:nvSpPr>
          <p:cNvPr id="7" name="Text Placeholder 6"/>
          <p:cNvSpPr>
            <a:spLocks noGrp="1"/>
          </p:cNvSpPr>
          <p:nvPr>
            <p:ph type="body" sz="quarter" idx="10" hasCustomPrompt="1"/>
          </p:nvPr>
        </p:nvSpPr>
        <p:spPr>
          <a:xfrm>
            <a:off x="180929" y="381000"/>
            <a:ext cx="1535100" cy="800100"/>
          </a:xfrm>
        </p:spPr>
        <p:txBody>
          <a:bodyPr/>
          <a:lstStyle>
            <a:lvl1pPr marL="0" indent="0">
              <a:buNone/>
              <a:defRPr sz="1800">
                <a:solidFill>
                  <a:schemeClr val="bg1"/>
                </a:solidFill>
              </a:defRPr>
            </a:lvl1pPr>
          </a:lstStyle>
          <a:p>
            <a:pPr lvl="0"/>
            <a:r>
              <a:rPr lang="en-US"/>
              <a:t>Click to edit or add graphic</a:t>
            </a:r>
          </a:p>
        </p:txBody>
      </p:sp>
      <p:sp>
        <p:nvSpPr>
          <p:cNvPr id="8" name="Text Placeholder 6"/>
          <p:cNvSpPr>
            <a:spLocks noGrp="1"/>
          </p:cNvSpPr>
          <p:nvPr>
            <p:ph type="body" sz="quarter" idx="11"/>
          </p:nvPr>
        </p:nvSpPr>
        <p:spPr>
          <a:xfrm>
            <a:off x="180927" y="1562100"/>
            <a:ext cx="1535102"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9" name="Text Placeholder 6"/>
          <p:cNvSpPr>
            <a:spLocks noGrp="1"/>
          </p:cNvSpPr>
          <p:nvPr>
            <p:ph type="body" sz="quarter" idx="12"/>
          </p:nvPr>
        </p:nvSpPr>
        <p:spPr>
          <a:xfrm>
            <a:off x="180929" y="2670585"/>
            <a:ext cx="1535101"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0" name="Text Placeholder 6"/>
          <p:cNvSpPr>
            <a:spLocks noGrp="1"/>
          </p:cNvSpPr>
          <p:nvPr>
            <p:ph type="body" sz="quarter" idx="13"/>
          </p:nvPr>
        </p:nvSpPr>
        <p:spPr>
          <a:xfrm>
            <a:off x="180928" y="3779070"/>
            <a:ext cx="1535100"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1" name="Text Placeholder 6"/>
          <p:cNvSpPr>
            <a:spLocks noGrp="1"/>
          </p:cNvSpPr>
          <p:nvPr>
            <p:ph type="body" sz="quarter" idx="14"/>
          </p:nvPr>
        </p:nvSpPr>
        <p:spPr>
          <a:xfrm>
            <a:off x="180926" y="4887555"/>
            <a:ext cx="1535102"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3" name="Text Placeholder 12"/>
          <p:cNvSpPr>
            <a:spLocks noGrp="1"/>
          </p:cNvSpPr>
          <p:nvPr>
            <p:ph type="body" sz="quarter" idx="15"/>
          </p:nvPr>
        </p:nvSpPr>
        <p:spPr>
          <a:xfrm>
            <a:off x="4743295" y="125730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2" name="Text Placeholder 12"/>
          <p:cNvSpPr>
            <a:spLocks noGrp="1"/>
          </p:cNvSpPr>
          <p:nvPr>
            <p:ph type="body" sz="quarter" idx="16"/>
          </p:nvPr>
        </p:nvSpPr>
        <p:spPr>
          <a:xfrm>
            <a:off x="4743295" y="2118135"/>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743295" y="2918235"/>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5" name="Text Placeholder 12"/>
          <p:cNvSpPr>
            <a:spLocks noGrp="1"/>
          </p:cNvSpPr>
          <p:nvPr>
            <p:ph type="body" sz="quarter" idx="18"/>
          </p:nvPr>
        </p:nvSpPr>
        <p:spPr>
          <a:xfrm>
            <a:off x="4743295" y="377907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6" name="Text Placeholder 12"/>
          <p:cNvSpPr>
            <a:spLocks noGrp="1"/>
          </p:cNvSpPr>
          <p:nvPr>
            <p:ph type="body" sz="quarter" idx="19"/>
          </p:nvPr>
        </p:nvSpPr>
        <p:spPr>
          <a:xfrm>
            <a:off x="4743295" y="457917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11306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phic 7">
    <p:spTree>
      <p:nvGrpSpPr>
        <p:cNvPr id="1" name=""/>
        <p:cNvGrpSpPr/>
        <p:nvPr/>
      </p:nvGrpSpPr>
      <p:grpSpPr>
        <a:xfrm>
          <a:off x="0" y="0"/>
          <a:ext cx="0" cy="0"/>
          <a:chOff x="0" y="0"/>
          <a:chExt cx="0" cy="0"/>
        </a:xfrm>
      </p:grpSpPr>
      <p:sp>
        <p:nvSpPr>
          <p:cNvPr id="2" name="Title 1"/>
          <p:cNvSpPr>
            <a:spLocks noGrp="1"/>
          </p:cNvSpPr>
          <p:nvPr>
            <p:ph type="title"/>
          </p:nvPr>
        </p:nvSpPr>
        <p:spPr>
          <a:xfrm>
            <a:off x="558655" y="228600"/>
            <a:ext cx="11071516" cy="1208314"/>
          </a:xfrm>
        </p:spPr>
        <p:txBody>
          <a:bodyPr>
            <a:normAutofit/>
          </a:bodyPr>
          <a:lstStyle>
            <a:lvl1pPr algn="ctr">
              <a:defRPr sz="3599">
                <a:latin typeface="Georgia" panose="02040502050405020303" pitchFamily="18" charset="0"/>
              </a:defRPr>
            </a:lvl1pPr>
          </a:lstStyle>
          <a:p>
            <a:r>
              <a:rPr lang="en-US"/>
              <a:t>Click to edit Master title style</a:t>
            </a:r>
          </a:p>
        </p:txBody>
      </p:sp>
      <p:grpSp>
        <p:nvGrpSpPr>
          <p:cNvPr id="3" name="Group 98"/>
          <p:cNvGrpSpPr>
            <a:grpSpLocks/>
          </p:cNvGrpSpPr>
          <p:nvPr userDrawn="1"/>
        </p:nvGrpSpPr>
        <p:grpSpPr bwMode="auto">
          <a:xfrm>
            <a:off x="3626519" y="3133525"/>
            <a:ext cx="4585226" cy="3724479"/>
            <a:chOff x="4971" y="461"/>
            <a:chExt cx="1883" cy="1749"/>
          </a:xfrm>
          <a:solidFill>
            <a:schemeClr val="bg1">
              <a:lumMod val="95000"/>
            </a:schemeClr>
          </a:solidFill>
        </p:grpSpPr>
        <p:sp>
          <p:nvSpPr>
            <p:cNvPr id="4" name="Freeform 99"/>
            <p:cNvSpPr>
              <a:spLocks noChangeArrowheads="1"/>
            </p:cNvSpPr>
            <p:nvPr/>
          </p:nvSpPr>
          <p:spPr bwMode="auto">
            <a:xfrm>
              <a:off x="5794" y="686"/>
              <a:ext cx="504" cy="324"/>
            </a:xfrm>
            <a:custGeom>
              <a:avLst/>
              <a:gdLst>
                <a:gd name="T0" fmla="*/ 1145 w 2227"/>
                <a:gd name="T1" fmla="*/ 1357 h 1432"/>
                <a:gd name="T2" fmla="*/ 1145 w 2227"/>
                <a:gd name="T3" fmla="*/ 1357 h 1432"/>
                <a:gd name="T4" fmla="*/ 987 w 2227"/>
                <a:gd name="T5" fmla="*/ 1199 h 1432"/>
                <a:gd name="T6" fmla="*/ 1145 w 2227"/>
                <a:gd name="T7" fmla="*/ 1041 h 1432"/>
                <a:gd name="T8" fmla="*/ 1304 w 2227"/>
                <a:gd name="T9" fmla="*/ 1199 h 1432"/>
                <a:gd name="T10" fmla="*/ 1145 w 2227"/>
                <a:gd name="T11" fmla="*/ 1357 h 1432"/>
                <a:gd name="T12" fmla="*/ 882 w 2227"/>
                <a:gd name="T13" fmla="*/ 1109 h 1432"/>
                <a:gd name="T14" fmla="*/ 882 w 2227"/>
                <a:gd name="T15" fmla="*/ 1109 h 1432"/>
                <a:gd name="T16" fmla="*/ 738 w 2227"/>
                <a:gd name="T17" fmla="*/ 961 h 1432"/>
                <a:gd name="T18" fmla="*/ 882 w 2227"/>
                <a:gd name="T19" fmla="*/ 812 h 1432"/>
                <a:gd name="T20" fmla="*/ 1029 w 2227"/>
                <a:gd name="T21" fmla="*/ 961 h 1432"/>
                <a:gd name="T22" fmla="*/ 882 w 2227"/>
                <a:gd name="T23" fmla="*/ 1109 h 1432"/>
                <a:gd name="T24" fmla="*/ 792 w 2227"/>
                <a:gd name="T25" fmla="*/ 772 h 1432"/>
                <a:gd name="T26" fmla="*/ 792 w 2227"/>
                <a:gd name="T27" fmla="*/ 772 h 1432"/>
                <a:gd name="T28" fmla="*/ 665 w 2227"/>
                <a:gd name="T29" fmla="*/ 642 h 1432"/>
                <a:gd name="T30" fmla="*/ 792 w 2227"/>
                <a:gd name="T31" fmla="*/ 515 h 1432"/>
                <a:gd name="T32" fmla="*/ 922 w 2227"/>
                <a:gd name="T33" fmla="*/ 642 h 1432"/>
                <a:gd name="T34" fmla="*/ 792 w 2227"/>
                <a:gd name="T35" fmla="*/ 772 h 1432"/>
                <a:gd name="T36" fmla="*/ 888 w 2227"/>
                <a:gd name="T37" fmla="*/ 453 h 1432"/>
                <a:gd name="T38" fmla="*/ 888 w 2227"/>
                <a:gd name="T39" fmla="*/ 453 h 1432"/>
                <a:gd name="T40" fmla="*/ 792 w 2227"/>
                <a:gd name="T41" fmla="*/ 356 h 1432"/>
                <a:gd name="T42" fmla="*/ 888 w 2227"/>
                <a:gd name="T43" fmla="*/ 258 h 1432"/>
                <a:gd name="T44" fmla="*/ 984 w 2227"/>
                <a:gd name="T45" fmla="*/ 356 h 1432"/>
                <a:gd name="T46" fmla="*/ 888 w 2227"/>
                <a:gd name="T47" fmla="*/ 453 h 1432"/>
                <a:gd name="T48" fmla="*/ 1793 w 2227"/>
                <a:gd name="T49" fmla="*/ 622 h 1432"/>
                <a:gd name="T50" fmla="*/ 1793 w 2227"/>
                <a:gd name="T51" fmla="*/ 622 h 1432"/>
                <a:gd name="T52" fmla="*/ 1603 w 2227"/>
                <a:gd name="T53" fmla="*/ 430 h 1432"/>
                <a:gd name="T54" fmla="*/ 1793 w 2227"/>
                <a:gd name="T55" fmla="*/ 238 h 1432"/>
                <a:gd name="T56" fmla="*/ 1985 w 2227"/>
                <a:gd name="T57" fmla="*/ 430 h 1432"/>
                <a:gd name="T58" fmla="*/ 1793 w 2227"/>
                <a:gd name="T59" fmla="*/ 622 h 1432"/>
                <a:gd name="T60" fmla="*/ 1652 w 2227"/>
                <a:gd name="T61" fmla="*/ 0 h 1432"/>
                <a:gd name="T62" fmla="*/ 1652 w 2227"/>
                <a:gd name="T63" fmla="*/ 0 h 1432"/>
                <a:gd name="T64" fmla="*/ 1080 w 2227"/>
                <a:gd name="T65" fmla="*/ 1431 h 1432"/>
                <a:gd name="T66" fmla="*/ 1117 w 2227"/>
                <a:gd name="T67" fmla="*/ 1431 h 1432"/>
                <a:gd name="T68" fmla="*/ 1713 w 2227"/>
                <a:gd name="T69" fmla="*/ 846 h 1432"/>
                <a:gd name="T70" fmla="*/ 2121 w 2227"/>
                <a:gd name="T71" fmla="*/ 323 h 1432"/>
                <a:gd name="T72" fmla="*/ 1652 w 2227"/>
                <a:gd name="T73" fmla="*/ 0 h 1432"/>
                <a:gd name="T74" fmla="*/ 1145 w 2227"/>
                <a:gd name="T75" fmla="*/ 1357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27" h="1432">
                  <a:moveTo>
                    <a:pt x="1145" y="1357"/>
                  </a:moveTo>
                  <a:lnTo>
                    <a:pt x="1145" y="1357"/>
                  </a:lnTo>
                  <a:cubicBezTo>
                    <a:pt x="1058" y="1357"/>
                    <a:pt x="987" y="1287"/>
                    <a:pt x="987" y="1199"/>
                  </a:cubicBezTo>
                  <a:cubicBezTo>
                    <a:pt x="987" y="1112"/>
                    <a:pt x="1058" y="1041"/>
                    <a:pt x="1145" y="1041"/>
                  </a:cubicBezTo>
                  <a:cubicBezTo>
                    <a:pt x="1233" y="1041"/>
                    <a:pt x="1304" y="1112"/>
                    <a:pt x="1304" y="1199"/>
                  </a:cubicBezTo>
                  <a:cubicBezTo>
                    <a:pt x="1304" y="1287"/>
                    <a:pt x="1233" y="1357"/>
                    <a:pt x="1145" y="1357"/>
                  </a:cubicBezTo>
                  <a:lnTo>
                    <a:pt x="882" y="1109"/>
                  </a:lnTo>
                  <a:lnTo>
                    <a:pt x="882" y="1109"/>
                  </a:lnTo>
                  <a:cubicBezTo>
                    <a:pt x="803" y="1109"/>
                    <a:pt x="738" y="1041"/>
                    <a:pt x="738" y="961"/>
                  </a:cubicBezTo>
                  <a:cubicBezTo>
                    <a:pt x="738" y="880"/>
                    <a:pt x="803" y="812"/>
                    <a:pt x="882" y="812"/>
                  </a:cubicBezTo>
                  <a:cubicBezTo>
                    <a:pt x="964" y="812"/>
                    <a:pt x="1029" y="880"/>
                    <a:pt x="1029" y="961"/>
                  </a:cubicBezTo>
                  <a:cubicBezTo>
                    <a:pt x="1029" y="1041"/>
                    <a:pt x="964" y="1109"/>
                    <a:pt x="882" y="1109"/>
                  </a:cubicBezTo>
                  <a:lnTo>
                    <a:pt x="792" y="772"/>
                  </a:lnTo>
                  <a:lnTo>
                    <a:pt x="792" y="772"/>
                  </a:lnTo>
                  <a:cubicBezTo>
                    <a:pt x="721" y="772"/>
                    <a:pt x="665" y="716"/>
                    <a:pt x="665" y="642"/>
                  </a:cubicBezTo>
                  <a:cubicBezTo>
                    <a:pt x="665" y="571"/>
                    <a:pt x="721" y="515"/>
                    <a:pt x="792" y="515"/>
                  </a:cubicBezTo>
                  <a:cubicBezTo>
                    <a:pt x="865" y="515"/>
                    <a:pt x="922" y="571"/>
                    <a:pt x="922" y="642"/>
                  </a:cubicBezTo>
                  <a:cubicBezTo>
                    <a:pt x="922" y="716"/>
                    <a:pt x="865" y="772"/>
                    <a:pt x="792" y="772"/>
                  </a:cubicBezTo>
                  <a:lnTo>
                    <a:pt x="888" y="453"/>
                  </a:lnTo>
                  <a:lnTo>
                    <a:pt x="888" y="453"/>
                  </a:lnTo>
                  <a:cubicBezTo>
                    <a:pt x="837" y="453"/>
                    <a:pt x="792" y="410"/>
                    <a:pt x="792" y="356"/>
                  </a:cubicBezTo>
                  <a:cubicBezTo>
                    <a:pt x="792" y="303"/>
                    <a:pt x="837" y="258"/>
                    <a:pt x="888" y="258"/>
                  </a:cubicBezTo>
                  <a:cubicBezTo>
                    <a:pt x="941" y="258"/>
                    <a:pt x="984" y="303"/>
                    <a:pt x="984" y="356"/>
                  </a:cubicBezTo>
                  <a:cubicBezTo>
                    <a:pt x="984" y="410"/>
                    <a:pt x="941" y="453"/>
                    <a:pt x="888" y="453"/>
                  </a:cubicBezTo>
                  <a:lnTo>
                    <a:pt x="1793" y="622"/>
                  </a:lnTo>
                  <a:lnTo>
                    <a:pt x="1793" y="622"/>
                  </a:lnTo>
                  <a:cubicBezTo>
                    <a:pt x="1688" y="622"/>
                    <a:pt x="1603" y="535"/>
                    <a:pt x="1603" y="430"/>
                  </a:cubicBezTo>
                  <a:cubicBezTo>
                    <a:pt x="1603" y="326"/>
                    <a:pt x="1688" y="238"/>
                    <a:pt x="1793" y="238"/>
                  </a:cubicBezTo>
                  <a:cubicBezTo>
                    <a:pt x="1900" y="238"/>
                    <a:pt x="1985" y="326"/>
                    <a:pt x="1985" y="430"/>
                  </a:cubicBezTo>
                  <a:cubicBezTo>
                    <a:pt x="1985" y="535"/>
                    <a:pt x="1900" y="622"/>
                    <a:pt x="1793" y="622"/>
                  </a:cubicBezTo>
                  <a:lnTo>
                    <a:pt x="1652" y="0"/>
                  </a:lnTo>
                  <a:lnTo>
                    <a:pt x="1652" y="0"/>
                  </a:lnTo>
                  <a:cubicBezTo>
                    <a:pt x="0" y="23"/>
                    <a:pt x="653" y="1400"/>
                    <a:pt x="1080" y="1431"/>
                  </a:cubicBezTo>
                  <a:cubicBezTo>
                    <a:pt x="1092" y="1431"/>
                    <a:pt x="1106" y="1431"/>
                    <a:pt x="1117" y="1431"/>
                  </a:cubicBezTo>
                  <a:cubicBezTo>
                    <a:pt x="1504" y="1431"/>
                    <a:pt x="1451" y="950"/>
                    <a:pt x="1713" y="846"/>
                  </a:cubicBezTo>
                  <a:cubicBezTo>
                    <a:pt x="1985" y="738"/>
                    <a:pt x="2226" y="608"/>
                    <a:pt x="2121" y="323"/>
                  </a:cubicBezTo>
                  <a:cubicBezTo>
                    <a:pt x="2016" y="34"/>
                    <a:pt x="1652" y="0"/>
                    <a:pt x="1652" y="0"/>
                  </a:cubicBezTo>
                  <a:lnTo>
                    <a:pt x="1145" y="13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 name="Freeform 100"/>
            <p:cNvSpPr>
              <a:spLocks noChangeArrowheads="1"/>
            </p:cNvSpPr>
            <p:nvPr/>
          </p:nvSpPr>
          <p:spPr bwMode="auto">
            <a:xfrm>
              <a:off x="5763" y="461"/>
              <a:ext cx="225" cy="101"/>
            </a:xfrm>
            <a:custGeom>
              <a:avLst/>
              <a:gdLst>
                <a:gd name="T0" fmla="*/ 986 w 996"/>
                <a:gd name="T1" fmla="*/ 215 h 448"/>
                <a:gd name="T2" fmla="*/ 986 w 996"/>
                <a:gd name="T3" fmla="*/ 223 h 448"/>
                <a:gd name="T4" fmla="*/ 995 w 996"/>
                <a:gd name="T5" fmla="*/ 218 h 448"/>
                <a:gd name="T6" fmla="*/ 986 w 996"/>
                <a:gd name="T7" fmla="*/ 215 h 448"/>
                <a:gd name="T8" fmla="*/ 505 w 996"/>
                <a:gd name="T9" fmla="*/ 0 h 448"/>
                <a:gd name="T10" fmla="*/ 0 w 996"/>
                <a:gd name="T11" fmla="*/ 223 h 448"/>
                <a:gd name="T12" fmla="*/ 491 w 996"/>
                <a:gd name="T13" fmla="*/ 447 h 448"/>
                <a:gd name="T14" fmla="*/ 952 w 996"/>
                <a:gd name="T15" fmla="*/ 237 h 448"/>
                <a:gd name="T16" fmla="*/ 952 w 996"/>
                <a:gd name="T17" fmla="*/ 212 h 448"/>
                <a:gd name="T18" fmla="*/ 978 w 996"/>
                <a:gd name="T19" fmla="*/ 212 h 448"/>
                <a:gd name="T20" fmla="*/ 505 w 996"/>
                <a:gd name="T2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48">
                  <a:moveTo>
                    <a:pt x="986" y="215"/>
                  </a:moveTo>
                  <a:lnTo>
                    <a:pt x="986" y="223"/>
                  </a:lnTo>
                  <a:lnTo>
                    <a:pt x="995" y="218"/>
                  </a:lnTo>
                  <a:lnTo>
                    <a:pt x="986" y="215"/>
                  </a:lnTo>
                  <a:close/>
                  <a:moveTo>
                    <a:pt x="505" y="0"/>
                  </a:moveTo>
                  <a:lnTo>
                    <a:pt x="0" y="223"/>
                  </a:lnTo>
                  <a:lnTo>
                    <a:pt x="491" y="447"/>
                  </a:lnTo>
                  <a:lnTo>
                    <a:pt x="952" y="237"/>
                  </a:lnTo>
                  <a:lnTo>
                    <a:pt x="952" y="212"/>
                  </a:lnTo>
                  <a:lnTo>
                    <a:pt x="978" y="212"/>
                  </a:lnTo>
                  <a:lnTo>
                    <a:pt x="505"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 name="Freeform 101"/>
            <p:cNvSpPr>
              <a:spLocks noChangeArrowheads="1"/>
            </p:cNvSpPr>
            <p:nvPr/>
          </p:nvSpPr>
          <p:spPr bwMode="auto">
            <a:xfrm>
              <a:off x="5987" y="510"/>
              <a:ext cx="1" cy="1"/>
            </a:xfrm>
            <a:custGeom>
              <a:avLst/>
              <a:gdLst>
                <a:gd name="T0" fmla="*/ 0 w 10"/>
                <a:gd name="T1" fmla="*/ 0 h 9"/>
                <a:gd name="T2" fmla="*/ 0 w 10"/>
                <a:gd name="T3" fmla="*/ 8 h 9"/>
                <a:gd name="T4" fmla="*/ 9 w 10"/>
                <a:gd name="T5" fmla="*/ 3 h 9"/>
                <a:gd name="T6" fmla="*/ 0 w 10"/>
                <a:gd name="T7" fmla="*/ 0 h 9"/>
              </a:gdLst>
              <a:ahLst/>
              <a:cxnLst>
                <a:cxn ang="0">
                  <a:pos x="T0" y="T1"/>
                </a:cxn>
                <a:cxn ang="0">
                  <a:pos x="T2" y="T3"/>
                </a:cxn>
                <a:cxn ang="0">
                  <a:pos x="T4" y="T5"/>
                </a:cxn>
                <a:cxn ang="0">
                  <a:pos x="T6" y="T7"/>
                </a:cxn>
              </a:cxnLst>
              <a:rect l="0" t="0" r="r" b="b"/>
              <a:pathLst>
                <a:path w="10" h="9">
                  <a:moveTo>
                    <a:pt x="0" y="0"/>
                  </a:moveTo>
                  <a:lnTo>
                    <a:pt x="0" y="8"/>
                  </a:lnTo>
                  <a:lnTo>
                    <a:pt x="9" y="3"/>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 name="Freeform 102"/>
            <p:cNvSpPr>
              <a:spLocks noChangeArrowheads="1"/>
            </p:cNvSpPr>
            <p:nvPr/>
          </p:nvSpPr>
          <p:spPr bwMode="auto">
            <a:xfrm>
              <a:off x="5763" y="461"/>
              <a:ext cx="221" cy="101"/>
            </a:xfrm>
            <a:custGeom>
              <a:avLst/>
              <a:gdLst>
                <a:gd name="T0" fmla="*/ 505 w 979"/>
                <a:gd name="T1" fmla="*/ 0 h 448"/>
                <a:gd name="T2" fmla="*/ 0 w 979"/>
                <a:gd name="T3" fmla="*/ 223 h 448"/>
                <a:gd name="T4" fmla="*/ 491 w 979"/>
                <a:gd name="T5" fmla="*/ 447 h 448"/>
                <a:gd name="T6" fmla="*/ 952 w 979"/>
                <a:gd name="T7" fmla="*/ 237 h 448"/>
                <a:gd name="T8" fmla="*/ 952 w 979"/>
                <a:gd name="T9" fmla="*/ 212 h 448"/>
                <a:gd name="T10" fmla="*/ 978 w 979"/>
                <a:gd name="T11" fmla="*/ 212 h 448"/>
                <a:gd name="T12" fmla="*/ 505 w 979"/>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979" h="448">
                  <a:moveTo>
                    <a:pt x="505" y="0"/>
                  </a:moveTo>
                  <a:lnTo>
                    <a:pt x="0" y="223"/>
                  </a:lnTo>
                  <a:lnTo>
                    <a:pt x="491" y="447"/>
                  </a:lnTo>
                  <a:lnTo>
                    <a:pt x="952" y="237"/>
                  </a:lnTo>
                  <a:lnTo>
                    <a:pt x="952" y="212"/>
                  </a:lnTo>
                  <a:lnTo>
                    <a:pt x="978" y="212"/>
                  </a:lnTo>
                  <a:lnTo>
                    <a:pt x="50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 name="Freeform 103"/>
            <p:cNvSpPr>
              <a:spLocks noChangeArrowheads="1"/>
            </p:cNvSpPr>
            <p:nvPr/>
          </p:nvSpPr>
          <p:spPr bwMode="auto">
            <a:xfrm>
              <a:off x="5979" y="509"/>
              <a:ext cx="7" cy="65"/>
            </a:xfrm>
            <a:custGeom>
              <a:avLst/>
              <a:gdLst>
                <a:gd name="T0" fmla="*/ 34 w 35"/>
                <a:gd name="T1" fmla="*/ 0 h 292"/>
                <a:gd name="T2" fmla="*/ 34 w 35"/>
                <a:gd name="T3" fmla="*/ 0 h 292"/>
                <a:gd name="T4" fmla="*/ 26 w 35"/>
                <a:gd name="T5" fmla="*/ 0 h 292"/>
                <a:gd name="T6" fmla="*/ 0 w 35"/>
                <a:gd name="T7" fmla="*/ 0 h 292"/>
                <a:gd name="T8" fmla="*/ 0 w 35"/>
                <a:gd name="T9" fmla="*/ 25 h 292"/>
                <a:gd name="T10" fmla="*/ 0 w 35"/>
                <a:gd name="T11" fmla="*/ 291 h 292"/>
                <a:gd name="T12" fmla="*/ 17 w 35"/>
                <a:gd name="T13" fmla="*/ 288 h 292"/>
                <a:gd name="T14" fmla="*/ 34 w 35"/>
                <a:gd name="T15" fmla="*/ 291 h 292"/>
                <a:gd name="T16" fmla="*/ 34 w 35"/>
                <a:gd name="T17" fmla="*/ 11 h 292"/>
                <a:gd name="T18" fmla="*/ 34 w 35"/>
                <a:gd name="T19" fmla="*/ 3 h 292"/>
                <a:gd name="T20" fmla="*/ 34 w 35"/>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92">
                  <a:moveTo>
                    <a:pt x="34" y="0"/>
                  </a:moveTo>
                  <a:lnTo>
                    <a:pt x="34" y="0"/>
                  </a:lnTo>
                  <a:cubicBezTo>
                    <a:pt x="26" y="0"/>
                    <a:pt x="26" y="0"/>
                    <a:pt x="26" y="0"/>
                  </a:cubicBezTo>
                  <a:cubicBezTo>
                    <a:pt x="0" y="0"/>
                    <a:pt x="0" y="0"/>
                    <a:pt x="0" y="0"/>
                  </a:cubicBezTo>
                  <a:cubicBezTo>
                    <a:pt x="0" y="25"/>
                    <a:pt x="0" y="25"/>
                    <a:pt x="0" y="25"/>
                  </a:cubicBezTo>
                  <a:cubicBezTo>
                    <a:pt x="0" y="291"/>
                    <a:pt x="0" y="291"/>
                    <a:pt x="0" y="291"/>
                  </a:cubicBezTo>
                  <a:cubicBezTo>
                    <a:pt x="6" y="291"/>
                    <a:pt x="12" y="288"/>
                    <a:pt x="17" y="288"/>
                  </a:cubicBezTo>
                  <a:cubicBezTo>
                    <a:pt x="23" y="288"/>
                    <a:pt x="29" y="291"/>
                    <a:pt x="34" y="291"/>
                  </a:cubicBezTo>
                  <a:cubicBezTo>
                    <a:pt x="34" y="11"/>
                    <a:pt x="34" y="11"/>
                    <a:pt x="34" y="11"/>
                  </a:cubicBezTo>
                  <a:cubicBezTo>
                    <a:pt x="34" y="3"/>
                    <a:pt x="34" y="3"/>
                    <a:pt x="34" y="3"/>
                  </a:cubicBezTo>
                  <a:cubicBezTo>
                    <a:pt x="34" y="0"/>
                    <a:pt x="34" y="0"/>
                    <a:pt x="3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 name="Freeform 104"/>
            <p:cNvSpPr>
              <a:spLocks noChangeArrowheads="1"/>
            </p:cNvSpPr>
            <p:nvPr/>
          </p:nvSpPr>
          <p:spPr bwMode="auto">
            <a:xfrm>
              <a:off x="5972" y="574"/>
              <a:ext cx="21" cy="19"/>
            </a:xfrm>
            <a:custGeom>
              <a:avLst/>
              <a:gdLst>
                <a:gd name="T0" fmla="*/ 48 w 98"/>
                <a:gd name="T1" fmla="*/ 0 h 89"/>
                <a:gd name="T2" fmla="*/ 48 w 98"/>
                <a:gd name="T3" fmla="*/ 0 h 89"/>
                <a:gd name="T4" fmla="*/ 31 w 98"/>
                <a:gd name="T5" fmla="*/ 3 h 89"/>
                <a:gd name="T6" fmla="*/ 0 w 98"/>
                <a:gd name="T7" fmla="*/ 52 h 89"/>
                <a:gd name="T8" fmla="*/ 17 w 98"/>
                <a:gd name="T9" fmla="*/ 88 h 89"/>
                <a:gd name="T10" fmla="*/ 26 w 98"/>
                <a:gd name="T11" fmla="*/ 66 h 89"/>
                <a:gd name="T12" fmla="*/ 29 w 98"/>
                <a:gd name="T13" fmla="*/ 68 h 89"/>
                <a:gd name="T14" fmla="*/ 43 w 98"/>
                <a:gd name="T15" fmla="*/ 63 h 89"/>
                <a:gd name="T16" fmla="*/ 43 w 98"/>
                <a:gd name="T17" fmla="*/ 54 h 89"/>
                <a:gd name="T18" fmla="*/ 51 w 98"/>
                <a:gd name="T19" fmla="*/ 60 h 89"/>
                <a:gd name="T20" fmla="*/ 60 w 98"/>
                <a:gd name="T21" fmla="*/ 54 h 89"/>
                <a:gd name="T22" fmla="*/ 60 w 98"/>
                <a:gd name="T23" fmla="*/ 63 h 89"/>
                <a:gd name="T24" fmla="*/ 74 w 98"/>
                <a:gd name="T25" fmla="*/ 68 h 89"/>
                <a:gd name="T26" fmla="*/ 77 w 98"/>
                <a:gd name="T27" fmla="*/ 66 h 89"/>
                <a:gd name="T28" fmla="*/ 82 w 98"/>
                <a:gd name="T29" fmla="*/ 85 h 89"/>
                <a:gd name="T30" fmla="*/ 97 w 98"/>
                <a:gd name="T31" fmla="*/ 52 h 89"/>
                <a:gd name="T32" fmla="*/ 65 w 98"/>
                <a:gd name="T33" fmla="*/ 3 h 89"/>
                <a:gd name="T34" fmla="*/ 48 w 98"/>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89">
                  <a:moveTo>
                    <a:pt x="48" y="0"/>
                  </a:moveTo>
                  <a:lnTo>
                    <a:pt x="48" y="0"/>
                  </a:lnTo>
                  <a:cubicBezTo>
                    <a:pt x="43" y="0"/>
                    <a:pt x="37" y="3"/>
                    <a:pt x="31" y="3"/>
                  </a:cubicBezTo>
                  <a:cubicBezTo>
                    <a:pt x="14" y="9"/>
                    <a:pt x="0" y="29"/>
                    <a:pt x="0" y="52"/>
                  </a:cubicBezTo>
                  <a:cubicBezTo>
                    <a:pt x="0" y="66"/>
                    <a:pt x="6" y="80"/>
                    <a:pt x="17" y="88"/>
                  </a:cubicBezTo>
                  <a:cubicBezTo>
                    <a:pt x="23" y="74"/>
                    <a:pt x="26" y="66"/>
                    <a:pt x="26" y="66"/>
                  </a:cubicBezTo>
                  <a:cubicBezTo>
                    <a:pt x="26" y="68"/>
                    <a:pt x="26" y="68"/>
                    <a:pt x="29" y="68"/>
                  </a:cubicBezTo>
                  <a:cubicBezTo>
                    <a:pt x="31" y="68"/>
                    <a:pt x="37" y="66"/>
                    <a:pt x="43" y="63"/>
                  </a:cubicBezTo>
                  <a:cubicBezTo>
                    <a:pt x="43" y="54"/>
                    <a:pt x="43" y="54"/>
                    <a:pt x="43" y="54"/>
                  </a:cubicBezTo>
                  <a:cubicBezTo>
                    <a:pt x="43" y="54"/>
                    <a:pt x="46" y="57"/>
                    <a:pt x="51" y="60"/>
                  </a:cubicBezTo>
                  <a:cubicBezTo>
                    <a:pt x="54" y="57"/>
                    <a:pt x="60" y="54"/>
                    <a:pt x="60" y="54"/>
                  </a:cubicBezTo>
                  <a:cubicBezTo>
                    <a:pt x="60" y="63"/>
                    <a:pt x="60" y="63"/>
                    <a:pt x="60" y="63"/>
                  </a:cubicBezTo>
                  <a:cubicBezTo>
                    <a:pt x="65" y="66"/>
                    <a:pt x="71" y="68"/>
                    <a:pt x="74" y="68"/>
                  </a:cubicBezTo>
                  <a:cubicBezTo>
                    <a:pt x="74" y="68"/>
                    <a:pt x="77" y="68"/>
                    <a:pt x="77" y="66"/>
                  </a:cubicBezTo>
                  <a:cubicBezTo>
                    <a:pt x="77" y="66"/>
                    <a:pt x="80" y="74"/>
                    <a:pt x="82" y="85"/>
                  </a:cubicBezTo>
                  <a:cubicBezTo>
                    <a:pt x="91" y="77"/>
                    <a:pt x="97" y="66"/>
                    <a:pt x="97" y="52"/>
                  </a:cubicBezTo>
                  <a:cubicBezTo>
                    <a:pt x="97" y="29"/>
                    <a:pt x="82" y="9"/>
                    <a:pt x="65" y="3"/>
                  </a:cubicBezTo>
                  <a:cubicBezTo>
                    <a:pt x="60" y="3"/>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0" name="Freeform 105"/>
            <p:cNvSpPr>
              <a:spLocks noChangeArrowheads="1"/>
            </p:cNvSpPr>
            <p:nvPr/>
          </p:nvSpPr>
          <p:spPr bwMode="auto">
            <a:xfrm>
              <a:off x="5970" y="586"/>
              <a:ext cx="15" cy="49"/>
            </a:xfrm>
            <a:custGeom>
              <a:avLst/>
              <a:gdLst>
                <a:gd name="T0" fmla="*/ 51 w 69"/>
                <a:gd name="T1" fmla="*/ 9 h 219"/>
                <a:gd name="T2" fmla="*/ 51 w 69"/>
                <a:gd name="T3" fmla="*/ 9 h 219"/>
                <a:gd name="T4" fmla="*/ 37 w 69"/>
                <a:gd name="T5" fmla="*/ 14 h 219"/>
                <a:gd name="T6" fmla="*/ 34 w 69"/>
                <a:gd name="T7" fmla="*/ 12 h 219"/>
                <a:gd name="T8" fmla="*/ 25 w 69"/>
                <a:gd name="T9" fmla="*/ 34 h 219"/>
                <a:gd name="T10" fmla="*/ 11 w 69"/>
                <a:gd name="T11" fmla="*/ 218 h 219"/>
                <a:gd name="T12" fmla="*/ 68 w 69"/>
                <a:gd name="T13" fmla="*/ 218 h 219"/>
                <a:gd name="T14" fmla="*/ 51 w 69"/>
                <a:gd name="T15" fmla="*/ 218 h 219"/>
                <a:gd name="T16" fmla="*/ 51 w 69"/>
                <a:gd name="T17" fmla="*/ 9 h 219"/>
                <a:gd name="T18" fmla="*/ 68 w 69"/>
                <a:gd name="T19" fmla="*/ 0 h 219"/>
                <a:gd name="T20" fmla="*/ 68 w 69"/>
                <a:gd name="T21" fmla="*/ 0 h 219"/>
                <a:gd name="T22" fmla="*/ 59 w 69"/>
                <a:gd name="T23" fmla="*/ 6 h 219"/>
                <a:gd name="T24" fmla="*/ 68 w 69"/>
                <a:gd name="T25" fmla="*/ 9 h 219"/>
                <a:gd name="T26" fmla="*/ 68 w 69"/>
                <a:gd name="T27" fmla="*/ 0 h 219"/>
                <a:gd name="T28" fmla="*/ 51 w 69"/>
                <a:gd name="T29" fmla="*/ 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19">
                  <a:moveTo>
                    <a:pt x="51" y="9"/>
                  </a:moveTo>
                  <a:lnTo>
                    <a:pt x="51" y="9"/>
                  </a:lnTo>
                  <a:cubicBezTo>
                    <a:pt x="45" y="12"/>
                    <a:pt x="39" y="14"/>
                    <a:pt x="37" y="14"/>
                  </a:cubicBezTo>
                  <a:cubicBezTo>
                    <a:pt x="34" y="14"/>
                    <a:pt x="34" y="14"/>
                    <a:pt x="34" y="12"/>
                  </a:cubicBezTo>
                  <a:cubicBezTo>
                    <a:pt x="34" y="12"/>
                    <a:pt x="31" y="20"/>
                    <a:pt x="25" y="34"/>
                  </a:cubicBezTo>
                  <a:cubicBezTo>
                    <a:pt x="14" y="68"/>
                    <a:pt x="0" y="133"/>
                    <a:pt x="11" y="218"/>
                  </a:cubicBezTo>
                  <a:cubicBezTo>
                    <a:pt x="68" y="218"/>
                    <a:pt x="68" y="218"/>
                    <a:pt x="68" y="218"/>
                  </a:cubicBezTo>
                  <a:cubicBezTo>
                    <a:pt x="51" y="218"/>
                    <a:pt x="51" y="218"/>
                    <a:pt x="51" y="218"/>
                  </a:cubicBezTo>
                  <a:cubicBezTo>
                    <a:pt x="51" y="9"/>
                    <a:pt x="51" y="9"/>
                    <a:pt x="51" y="9"/>
                  </a:cubicBezTo>
                  <a:lnTo>
                    <a:pt x="68" y="0"/>
                  </a:lnTo>
                  <a:lnTo>
                    <a:pt x="68" y="0"/>
                  </a:lnTo>
                  <a:cubicBezTo>
                    <a:pt x="68" y="0"/>
                    <a:pt x="62" y="3"/>
                    <a:pt x="59" y="6"/>
                  </a:cubicBezTo>
                  <a:cubicBezTo>
                    <a:pt x="62" y="6"/>
                    <a:pt x="65" y="6"/>
                    <a:pt x="68" y="9"/>
                  </a:cubicBezTo>
                  <a:cubicBezTo>
                    <a:pt x="68" y="0"/>
                    <a:pt x="68" y="0"/>
                    <a:pt x="68" y="0"/>
                  </a:cubicBezTo>
                  <a:lnTo>
                    <a:pt x="51"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1" name="Freeform 106"/>
            <p:cNvSpPr>
              <a:spLocks noChangeArrowheads="1"/>
            </p:cNvSpPr>
            <p:nvPr/>
          </p:nvSpPr>
          <p:spPr bwMode="auto">
            <a:xfrm>
              <a:off x="5982" y="586"/>
              <a:ext cx="15" cy="49"/>
            </a:xfrm>
            <a:custGeom>
              <a:avLst/>
              <a:gdLst>
                <a:gd name="T0" fmla="*/ 0 w 69"/>
                <a:gd name="T1" fmla="*/ 0 h 219"/>
                <a:gd name="T2" fmla="*/ 0 w 69"/>
                <a:gd name="T3" fmla="*/ 0 h 219"/>
                <a:gd name="T4" fmla="*/ 0 w 69"/>
                <a:gd name="T5" fmla="*/ 9 h 219"/>
                <a:gd name="T6" fmla="*/ 0 w 69"/>
                <a:gd name="T7" fmla="*/ 218 h 219"/>
                <a:gd name="T8" fmla="*/ 17 w 69"/>
                <a:gd name="T9" fmla="*/ 218 h 219"/>
                <a:gd name="T10" fmla="*/ 56 w 69"/>
                <a:gd name="T11" fmla="*/ 218 h 219"/>
                <a:gd name="T12" fmla="*/ 39 w 69"/>
                <a:gd name="T13" fmla="*/ 31 h 219"/>
                <a:gd name="T14" fmla="*/ 34 w 69"/>
                <a:gd name="T15" fmla="*/ 12 h 219"/>
                <a:gd name="T16" fmla="*/ 31 w 69"/>
                <a:gd name="T17" fmla="*/ 14 h 219"/>
                <a:gd name="T18" fmla="*/ 17 w 69"/>
                <a:gd name="T19" fmla="*/ 9 h 219"/>
                <a:gd name="T20" fmla="*/ 8 w 69"/>
                <a:gd name="T21" fmla="*/ 6 h 219"/>
                <a:gd name="T22" fmla="*/ 0 w 69"/>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19">
                  <a:moveTo>
                    <a:pt x="0" y="0"/>
                  </a:moveTo>
                  <a:lnTo>
                    <a:pt x="0" y="0"/>
                  </a:lnTo>
                  <a:cubicBezTo>
                    <a:pt x="0" y="9"/>
                    <a:pt x="0" y="9"/>
                    <a:pt x="0" y="9"/>
                  </a:cubicBezTo>
                  <a:cubicBezTo>
                    <a:pt x="0" y="218"/>
                    <a:pt x="0" y="218"/>
                    <a:pt x="0" y="218"/>
                  </a:cubicBezTo>
                  <a:cubicBezTo>
                    <a:pt x="17" y="218"/>
                    <a:pt x="17" y="218"/>
                    <a:pt x="17" y="218"/>
                  </a:cubicBezTo>
                  <a:cubicBezTo>
                    <a:pt x="56" y="218"/>
                    <a:pt x="56" y="218"/>
                    <a:pt x="56" y="218"/>
                  </a:cubicBezTo>
                  <a:cubicBezTo>
                    <a:pt x="68" y="130"/>
                    <a:pt x="51" y="62"/>
                    <a:pt x="39" y="31"/>
                  </a:cubicBezTo>
                  <a:cubicBezTo>
                    <a:pt x="37" y="20"/>
                    <a:pt x="34" y="12"/>
                    <a:pt x="34" y="12"/>
                  </a:cubicBezTo>
                  <a:cubicBezTo>
                    <a:pt x="34" y="14"/>
                    <a:pt x="31" y="14"/>
                    <a:pt x="31" y="14"/>
                  </a:cubicBezTo>
                  <a:cubicBezTo>
                    <a:pt x="28" y="14"/>
                    <a:pt x="22" y="12"/>
                    <a:pt x="17" y="9"/>
                  </a:cubicBezTo>
                  <a:cubicBezTo>
                    <a:pt x="14" y="6"/>
                    <a:pt x="11" y="6"/>
                    <a:pt x="8" y="6"/>
                  </a:cubicBezTo>
                  <a:cubicBezTo>
                    <a:pt x="3"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2" name="Freeform 107"/>
            <p:cNvSpPr>
              <a:spLocks noChangeArrowheads="1"/>
            </p:cNvSpPr>
            <p:nvPr/>
          </p:nvSpPr>
          <p:spPr bwMode="auto">
            <a:xfrm>
              <a:off x="5807" y="542"/>
              <a:ext cx="131" cy="97"/>
            </a:xfrm>
            <a:custGeom>
              <a:avLst/>
              <a:gdLst>
                <a:gd name="T0" fmla="*/ 579 w 580"/>
                <a:gd name="T1" fmla="*/ 0 h 434"/>
                <a:gd name="T2" fmla="*/ 579 w 580"/>
                <a:gd name="T3" fmla="*/ 0 h 434"/>
                <a:gd name="T4" fmla="*/ 291 w 580"/>
                <a:gd name="T5" fmla="*/ 139 h 434"/>
                <a:gd name="T6" fmla="*/ 0 w 580"/>
                <a:gd name="T7" fmla="*/ 0 h 434"/>
                <a:gd name="T8" fmla="*/ 0 w 580"/>
                <a:gd name="T9" fmla="*/ 334 h 434"/>
                <a:gd name="T10" fmla="*/ 282 w 580"/>
                <a:gd name="T11" fmla="*/ 433 h 434"/>
                <a:gd name="T12" fmla="*/ 282 w 580"/>
                <a:gd name="T13" fmla="*/ 433 h 434"/>
                <a:gd name="T14" fmla="*/ 291 w 580"/>
                <a:gd name="T15" fmla="*/ 433 h 434"/>
                <a:gd name="T16" fmla="*/ 296 w 580"/>
                <a:gd name="T17" fmla="*/ 433 h 434"/>
                <a:gd name="T18" fmla="*/ 296 w 580"/>
                <a:gd name="T19" fmla="*/ 433 h 434"/>
                <a:gd name="T20" fmla="*/ 579 w 580"/>
                <a:gd name="T21" fmla="*/ 334 h 434"/>
                <a:gd name="T22" fmla="*/ 579 w 580"/>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434">
                  <a:moveTo>
                    <a:pt x="579" y="0"/>
                  </a:moveTo>
                  <a:lnTo>
                    <a:pt x="579" y="0"/>
                  </a:lnTo>
                  <a:cubicBezTo>
                    <a:pt x="579" y="3"/>
                    <a:pt x="336" y="116"/>
                    <a:pt x="291" y="139"/>
                  </a:cubicBezTo>
                  <a:cubicBezTo>
                    <a:pt x="243" y="116"/>
                    <a:pt x="0" y="3"/>
                    <a:pt x="0" y="0"/>
                  </a:cubicBezTo>
                  <a:cubicBezTo>
                    <a:pt x="0" y="334"/>
                    <a:pt x="0" y="334"/>
                    <a:pt x="0" y="334"/>
                  </a:cubicBezTo>
                  <a:cubicBezTo>
                    <a:pt x="79" y="416"/>
                    <a:pt x="232" y="430"/>
                    <a:pt x="282" y="433"/>
                  </a:cubicBezTo>
                  <a:lnTo>
                    <a:pt x="282" y="433"/>
                  </a:lnTo>
                  <a:cubicBezTo>
                    <a:pt x="282" y="433"/>
                    <a:pt x="285" y="433"/>
                    <a:pt x="291" y="433"/>
                  </a:cubicBezTo>
                  <a:cubicBezTo>
                    <a:pt x="294" y="433"/>
                    <a:pt x="296" y="433"/>
                    <a:pt x="296" y="433"/>
                  </a:cubicBezTo>
                  <a:lnTo>
                    <a:pt x="296" y="433"/>
                  </a:lnTo>
                  <a:cubicBezTo>
                    <a:pt x="347" y="430"/>
                    <a:pt x="500" y="416"/>
                    <a:pt x="579" y="334"/>
                  </a:cubicBezTo>
                  <a:cubicBezTo>
                    <a:pt x="579" y="0"/>
                    <a:pt x="579" y="0"/>
                    <a:pt x="57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3" name="Freeform 108"/>
            <p:cNvSpPr>
              <a:spLocks noChangeArrowheads="1"/>
            </p:cNvSpPr>
            <p:nvPr/>
          </p:nvSpPr>
          <p:spPr bwMode="auto">
            <a:xfrm>
              <a:off x="5363" y="912"/>
              <a:ext cx="225" cy="101"/>
            </a:xfrm>
            <a:custGeom>
              <a:avLst/>
              <a:gdLst>
                <a:gd name="T0" fmla="*/ 987 w 996"/>
                <a:gd name="T1" fmla="*/ 215 h 450"/>
                <a:gd name="T2" fmla="*/ 987 w 996"/>
                <a:gd name="T3" fmla="*/ 223 h 450"/>
                <a:gd name="T4" fmla="*/ 995 w 996"/>
                <a:gd name="T5" fmla="*/ 220 h 450"/>
                <a:gd name="T6" fmla="*/ 987 w 996"/>
                <a:gd name="T7" fmla="*/ 215 h 450"/>
                <a:gd name="T8" fmla="*/ 506 w 996"/>
                <a:gd name="T9" fmla="*/ 0 h 450"/>
                <a:gd name="T10" fmla="*/ 0 w 996"/>
                <a:gd name="T11" fmla="*/ 226 h 450"/>
                <a:gd name="T12" fmla="*/ 495 w 996"/>
                <a:gd name="T13" fmla="*/ 449 h 450"/>
                <a:gd name="T14" fmla="*/ 956 w 996"/>
                <a:gd name="T15" fmla="*/ 237 h 450"/>
                <a:gd name="T16" fmla="*/ 956 w 996"/>
                <a:gd name="T17" fmla="*/ 212 h 450"/>
                <a:gd name="T18" fmla="*/ 978 w 996"/>
                <a:gd name="T19" fmla="*/ 212 h 450"/>
                <a:gd name="T20" fmla="*/ 506 w 996"/>
                <a:gd name="T2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50">
                  <a:moveTo>
                    <a:pt x="987" y="215"/>
                  </a:moveTo>
                  <a:lnTo>
                    <a:pt x="987" y="223"/>
                  </a:lnTo>
                  <a:lnTo>
                    <a:pt x="995" y="220"/>
                  </a:lnTo>
                  <a:lnTo>
                    <a:pt x="987" y="215"/>
                  </a:lnTo>
                  <a:close/>
                  <a:moveTo>
                    <a:pt x="506" y="0"/>
                  </a:moveTo>
                  <a:lnTo>
                    <a:pt x="0" y="226"/>
                  </a:lnTo>
                  <a:lnTo>
                    <a:pt x="495" y="449"/>
                  </a:lnTo>
                  <a:lnTo>
                    <a:pt x="956" y="237"/>
                  </a:lnTo>
                  <a:lnTo>
                    <a:pt x="956" y="212"/>
                  </a:lnTo>
                  <a:lnTo>
                    <a:pt x="978" y="212"/>
                  </a:lnTo>
                  <a:lnTo>
                    <a:pt x="506"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4" name="Freeform 109"/>
            <p:cNvSpPr>
              <a:spLocks noChangeArrowheads="1"/>
            </p:cNvSpPr>
            <p:nvPr/>
          </p:nvSpPr>
          <p:spPr bwMode="auto">
            <a:xfrm>
              <a:off x="5587" y="960"/>
              <a:ext cx="1" cy="1"/>
            </a:xfrm>
            <a:custGeom>
              <a:avLst/>
              <a:gdLst>
                <a:gd name="T0" fmla="*/ 0 w 9"/>
                <a:gd name="T1" fmla="*/ 0 h 9"/>
                <a:gd name="T2" fmla="*/ 0 w 9"/>
                <a:gd name="T3" fmla="*/ 8 h 9"/>
                <a:gd name="T4" fmla="*/ 8 w 9"/>
                <a:gd name="T5" fmla="*/ 5 h 9"/>
                <a:gd name="T6" fmla="*/ 0 w 9"/>
                <a:gd name="T7" fmla="*/ 0 h 9"/>
              </a:gdLst>
              <a:ahLst/>
              <a:cxnLst>
                <a:cxn ang="0">
                  <a:pos x="T0" y="T1"/>
                </a:cxn>
                <a:cxn ang="0">
                  <a:pos x="T2" y="T3"/>
                </a:cxn>
                <a:cxn ang="0">
                  <a:pos x="T4" y="T5"/>
                </a:cxn>
                <a:cxn ang="0">
                  <a:pos x="T6" y="T7"/>
                </a:cxn>
              </a:cxnLst>
              <a:rect l="0" t="0" r="r" b="b"/>
              <a:pathLst>
                <a:path w="9" h="9">
                  <a:moveTo>
                    <a:pt x="0" y="0"/>
                  </a:moveTo>
                  <a:lnTo>
                    <a:pt x="0" y="8"/>
                  </a:lnTo>
                  <a:lnTo>
                    <a:pt x="8" y="5"/>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5" name="Freeform 110"/>
            <p:cNvSpPr>
              <a:spLocks noChangeArrowheads="1"/>
            </p:cNvSpPr>
            <p:nvPr/>
          </p:nvSpPr>
          <p:spPr bwMode="auto">
            <a:xfrm>
              <a:off x="5363" y="912"/>
              <a:ext cx="221" cy="101"/>
            </a:xfrm>
            <a:custGeom>
              <a:avLst/>
              <a:gdLst>
                <a:gd name="T0" fmla="*/ 506 w 979"/>
                <a:gd name="T1" fmla="*/ 0 h 450"/>
                <a:gd name="T2" fmla="*/ 0 w 979"/>
                <a:gd name="T3" fmla="*/ 226 h 450"/>
                <a:gd name="T4" fmla="*/ 495 w 979"/>
                <a:gd name="T5" fmla="*/ 449 h 450"/>
                <a:gd name="T6" fmla="*/ 956 w 979"/>
                <a:gd name="T7" fmla="*/ 237 h 450"/>
                <a:gd name="T8" fmla="*/ 956 w 979"/>
                <a:gd name="T9" fmla="*/ 212 h 450"/>
                <a:gd name="T10" fmla="*/ 978 w 979"/>
                <a:gd name="T11" fmla="*/ 212 h 450"/>
                <a:gd name="T12" fmla="*/ 506 w 979"/>
                <a:gd name="T13" fmla="*/ 0 h 450"/>
              </a:gdLst>
              <a:ahLst/>
              <a:cxnLst>
                <a:cxn ang="0">
                  <a:pos x="T0" y="T1"/>
                </a:cxn>
                <a:cxn ang="0">
                  <a:pos x="T2" y="T3"/>
                </a:cxn>
                <a:cxn ang="0">
                  <a:pos x="T4" y="T5"/>
                </a:cxn>
                <a:cxn ang="0">
                  <a:pos x="T6" y="T7"/>
                </a:cxn>
                <a:cxn ang="0">
                  <a:pos x="T8" y="T9"/>
                </a:cxn>
                <a:cxn ang="0">
                  <a:pos x="T10" y="T11"/>
                </a:cxn>
                <a:cxn ang="0">
                  <a:pos x="T12" y="T13"/>
                </a:cxn>
              </a:cxnLst>
              <a:rect l="0" t="0" r="r" b="b"/>
              <a:pathLst>
                <a:path w="979" h="450">
                  <a:moveTo>
                    <a:pt x="506" y="0"/>
                  </a:moveTo>
                  <a:lnTo>
                    <a:pt x="0" y="226"/>
                  </a:lnTo>
                  <a:lnTo>
                    <a:pt x="495" y="449"/>
                  </a:lnTo>
                  <a:lnTo>
                    <a:pt x="956" y="237"/>
                  </a:lnTo>
                  <a:lnTo>
                    <a:pt x="956" y="212"/>
                  </a:lnTo>
                  <a:lnTo>
                    <a:pt x="978" y="212"/>
                  </a:lnTo>
                  <a:lnTo>
                    <a:pt x="506"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6" name="Freeform 111"/>
            <p:cNvSpPr>
              <a:spLocks noChangeArrowheads="1"/>
            </p:cNvSpPr>
            <p:nvPr/>
          </p:nvSpPr>
          <p:spPr bwMode="auto">
            <a:xfrm>
              <a:off x="5579" y="960"/>
              <a:ext cx="6" cy="65"/>
            </a:xfrm>
            <a:custGeom>
              <a:avLst/>
              <a:gdLst>
                <a:gd name="T0" fmla="*/ 31 w 32"/>
                <a:gd name="T1" fmla="*/ 0 h 292"/>
                <a:gd name="T2" fmla="*/ 31 w 32"/>
                <a:gd name="T3" fmla="*/ 0 h 292"/>
                <a:gd name="T4" fmla="*/ 22 w 32"/>
                <a:gd name="T5" fmla="*/ 0 h 292"/>
                <a:gd name="T6" fmla="*/ 0 w 32"/>
                <a:gd name="T7" fmla="*/ 0 h 292"/>
                <a:gd name="T8" fmla="*/ 0 w 32"/>
                <a:gd name="T9" fmla="*/ 25 h 292"/>
                <a:gd name="T10" fmla="*/ 0 w 32"/>
                <a:gd name="T11" fmla="*/ 291 h 292"/>
                <a:gd name="T12" fmla="*/ 14 w 32"/>
                <a:gd name="T13" fmla="*/ 291 h 292"/>
                <a:gd name="T14" fmla="*/ 31 w 32"/>
                <a:gd name="T15" fmla="*/ 291 h 292"/>
                <a:gd name="T16" fmla="*/ 31 w 32"/>
                <a:gd name="T17" fmla="*/ 11 h 292"/>
                <a:gd name="T18" fmla="*/ 31 w 32"/>
                <a:gd name="T19" fmla="*/ 3 h 292"/>
                <a:gd name="T20" fmla="*/ 31 w 32"/>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92">
                  <a:moveTo>
                    <a:pt x="31" y="0"/>
                  </a:moveTo>
                  <a:lnTo>
                    <a:pt x="31" y="0"/>
                  </a:lnTo>
                  <a:cubicBezTo>
                    <a:pt x="22" y="0"/>
                    <a:pt x="22" y="0"/>
                    <a:pt x="22" y="0"/>
                  </a:cubicBezTo>
                  <a:cubicBezTo>
                    <a:pt x="0" y="0"/>
                    <a:pt x="0" y="0"/>
                    <a:pt x="0" y="0"/>
                  </a:cubicBezTo>
                  <a:cubicBezTo>
                    <a:pt x="0" y="25"/>
                    <a:pt x="0" y="25"/>
                    <a:pt x="0" y="25"/>
                  </a:cubicBezTo>
                  <a:cubicBezTo>
                    <a:pt x="0" y="291"/>
                    <a:pt x="0" y="291"/>
                    <a:pt x="0" y="291"/>
                  </a:cubicBezTo>
                  <a:cubicBezTo>
                    <a:pt x="2" y="291"/>
                    <a:pt x="8" y="291"/>
                    <a:pt x="14" y="291"/>
                  </a:cubicBezTo>
                  <a:cubicBezTo>
                    <a:pt x="20" y="291"/>
                    <a:pt x="25" y="291"/>
                    <a:pt x="31" y="291"/>
                  </a:cubicBezTo>
                  <a:cubicBezTo>
                    <a:pt x="31" y="11"/>
                    <a:pt x="31" y="11"/>
                    <a:pt x="31" y="11"/>
                  </a:cubicBezTo>
                  <a:cubicBezTo>
                    <a:pt x="31" y="3"/>
                    <a:pt x="31" y="3"/>
                    <a:pt x="31" y="3"/>
                  </a:cubicBezTo>
                  <a:cubicBezTo>
                    <a:pt x="31" y="0"/>
                    <a:pt x="31" y="0"/>
                    <a:pt x="3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7" name="Freeform 112"/>
            <p:cNvSpPr>
              <a:spLocks noChangeArrowheads="1"/>
            </p:cNvSpPr>
            <p:nvPr/>
          </p:nvSpPr>
          <p:spPr bwMode="auto">
            <a:xfrm>
              <a:off x="5572" y="1026"/>
              <a:ext cx="22" cy="19"/>
            </a:xfrm>
            <a:custGeom>
              <a:avLst/>
              <a:gdLst>
                <a:gd name="T0" fmla="*/ 48 w 100"/>
                <a:gd name="T1" fmla="*/ 0 h 89"/>
                <a:gd name="T2" fmla="*/ 48 w 100"/>
                <a:gd name="T3" fmla="*/ 0 h 89"/>
                <a:gd name="T4" fmla="*/ 34 w 100"/>
                <a:gd name="T5" fmla="*/ 0 h 89"/>
                <a:gd name="T6" fmla="*/ 0 w 100"/>
                <a:gd name="T7" fmla="*/ 48 h 89"/>
                <a:gd name="T8" fmla="*/ 17 w 100"/>
                <a:gd name="T9" fmla="*/ 88 h 89"/>
                <a:gd name="T10" fmla="*/ 25 w 100"/>
                <a:gd name="T11" fmla="*/ 65 h 89"/>
                <a:gd name="T12" fmla="*/ 28 w 100"/>
                <a:gd name="T13" fmla="*/ 65 h 89"/>
                <a:gd name="T14" fmla="*/ 42 w 100"/>
                <a:gd name="T15" fmla="*/ 59 h 89"/>
                <a:gd name="T16" fmla="*/ 42 w 100"/>
                <a:gd name="T17" fmla="*/ 51 h 89"/>
                <a:gd name="T18" fmla="*/ 51 w 100"/>
                <a:gd name="T19" fmla="*/ 56 h 89"/>
                <a:gd name="T20" fmla="*/ 59 w 100"/>
                <a:gd name="T21" fmla="*/ 51 h 89"/>
                <a:gd name="T22" fmla="*/ 59 w 100"/>
                <a:gd name="T23" fmla="*/ 59 h 89"/>
                <a:gd name="T24" fmla="*/ 73 w 100"/>
                <a:gd name="T25" fmla="*/ 65 h 89"/>
                <a:gd name="T26" fmla="*/ 76 w 100"/>
                <a:gd name="T27" fmla="*/ 65 h 89"/>
                <a:gd name="T28" fmla="*/ 82 w 100"/>
                <a:gd name="T29" fmla="*/ 82 h 89"/>
                <a:gd name="T30" fmla="*/ 99 w 100"/>
                <a:gd name="T31" fmla="*/ 48 h 89"/>
                <a:gd name="T32" fmla="*/ 65 w 100"/>
                <a:gd name="T33" fmla="*/ 0 h 89"/>
                <a:gd name="T34" fmla="*/ 48 w 100"/>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89">
                  <a:moveTo>
                    <a:pt x="48" y="0"/>
                  </a:moveTo>
                  <a:lnTo>
                    <a:pt x="48" y="0"/>
                  </a:lnTo>
                  <a:cubicBezTo>
                    <a:pt x="42" y="0"/>
                    <a:pt x="36" y="0"/>
                    <a:pt x="34" y="0"/>
                  </a:cubicBezTo>
                  <a:cubicBezTo>
                    <a:pt x="14" y="9"/>
                    <a:pt x="0" y="25"/>
                    <a:pt x="0" y="48"/>
                  </a:cubicBezTo>
                  <a:cubicBezTo>
                    <a:pt x="0" y="65"/>
                    <a:pt x="5" y="76"/>
                    <a:pt x="17" y="88"/>
                  </a:cubicBezTo>
                  <a:cubicBezTo>
                    <a:pt x="22" y="71"/>
                    <a:pt x="25" y="65"/>
                    <a:pt x="25" y="65"/>
                  </a:cubicBezTo>
                  <a:lnTo>
                    <a:pt x="28" y="65"/>
                  </a:lnTo>
                  <a:cubicBezTo>
                    <a:pt x="31" y="65"/>
                    <a:pt x="36" y="62"/>
                    <a:pt x="42" y="59"/>
                  </a:cubicBezTo>
                  <a:cubicBezTo>
                    <a:pt x="42" y="51"/>
                    <a:pt x="42" y="51"/>
                    <a:pt x="42" y="51"/>
                  </a:cubicBezTo>
                  <a:cubicBezTo>
                    <a:pt x="42" y="51"/>
                    <a:pt x="48" y="54"/>
                    <a:pt x="51" y="56"/>
                  </a:cubicBezTo>
                  <a:cubicBezTo>
                    <a:pt x="56" y="54"/>
                    <a:pt x="59" y="51"/>
                    <a:pt x="59" y="51"/>
                  </a:cubicBezTo>
                  <a:cubicBezTo>
                    <a:pt x="59" y="59"/>
                    <a:pt x="59" y="59"/>
                    <a:pt x="59" y="59"/>
                  </a:cubicBezTo>
                  <a:cubicBezTo>
                    <a:pt x="65" y="62"/>
                    <a:pt x="70" y="65"/>
                    <a:pt x="73" y="65"/>
                  </a:cubicBezTo>
                  <a:cubicBezTo>
                    <a:pt x="76" y="65"/>
                    <a:pt x="76" y="65"/>
                    <a:pt x="76" y="65"/>
                  </a:cubicBezTo>
                  <a:cubicBezTo>
                    <a:pt x="76" y="65"/>
                    <a:pt x="79" y="71"/>
                    <a:pt x="82" y="82"/>
                  </a:cubicBezTo>
                  <a:cubicBezTo>
                    <a:pt x="93" y="74"/>
                    <a:pt x="99" y="62"/>
                    <a:pt x="99" y="48"/>
                  </a:cubicBezTo>
                  <a:cubicBezTo>
                    <a:pt x="99" y="25"/>
                    <a:pt x="85" y="9"/>
                    <a:pt x="65" y="0"/>
                  </a:cubicBezTo>
                  <a:cubicBezTo>
                    <a:pt x="59" y="0"/>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8" name="Freeform 113"/>
            <p:cNvSpPr>
              <a:spLocks noChangeArrowheads="1"/>
            </p:cNvSpPr>
            <p:nvPr/>
          </p:nvSpPr>
          <p:spPr bwMode="auto">
            <a:xfrm>
              <a:off x="5570" y="1037"/>
              <a:ext cx="15" cy="49"/>
            </a:xfrm>
            <a:custGeom>
              <a:avLst/>
              <a:gdLst>
                <a:gd name="T0" fmla="*/ 51 w 69"/>
                <a:gd name="T1" fmla="*/ 8 h 221"/>
                <a:gd name="T2" fmla="*/ 51 w 69"/>
                <a:gd name="T3" fmla="*/ 8 h 221"/>
                <a:gd name="T4" fmla="*/ 37 w 69"/>
                <a:gd name="T5" fmla="*/ 14 h 221"/>
                <a:gd name="T6" fmla="*/ 34 w 69"/>
                <a:gd name="T7" fmla="*/ 14 h 221"/>
                <a:gd name="T8" fmla="*/ 26 w 69"/>
                <a:gd name="T9" fmla="*/ 37 h 221"/>
                <a:gd name="T10" fmla="*/ 11 w 69"/>
                <a:gd name="T11" fmla="*/ 220 h 221"/>
                <a:gd name="T12" fmla="*/ 68 w 69"/>
                <a:gd name="T13" fmla="*/ 220 h 221"/>
                <a:gd name="T14" fmla="*/ 51 w 69"/>
                <a:gd name="T15" fmla="*/ 220 h 221"/>
                <a:gd name="T16" fmla="*/ 51 w 69"/>
                <a:gd name="T17" fmla="*/ 8 h 221"/>
                <a:gd name="T18" fmla="*/ 68 w 69"/>
                <a:gd name="T19" fmla="*/ 0 h 221"/>
                <a:gd name="T20" fmla="*/ 68 w 69"/>
                <a:gd name="T21" fmla="*/ 0 h 221"/>
                <a:gd name="T22" fmla="*/ 60 w 69"/>
                <a:gd name="T23" fmla="*/ 5 h 221"/>
                <a:gd name="T24" fmla="*/ 68 w 69"/>
                <a:gd name="T25" fmla="*/ 8 h 221"/>
                <a:gd name="T26" fmla="*/ 68 w 69"/>
                <a:gd name="T27" fmla="*/ 0 h 221"/>
                <a:gd name="T28" fmla="*/ 51 w 69"/>
                <a:gd name="T29"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21">
                  <a:moveTo>
                    <a:pt x="51" y="8"/>
                  </a:moveTo>
                  <a:lnTo>
                    <a:pt x="51" y="8"/>
                  </a:lnTo>
                  <a:cubicBezTo>
                    <a:pt x="45" y="11"/>
                    <a:pt x="40" y="14"/>
                    <a:pt x="37" y="14"/>
                  </a:cubicBezTo>
                  <a:lnTo>
                    <a:pt x="34" y="14"/>
                  </a:lnTo>
                  <a:cubicBezTo>
                    <a:pt x="34" y="14"/>
                    <a:pt x="31" y="20"/>
                    <a:pt x="26" y="37"/>
                  </a:cubicBezTo>
                  <a:cubicBezTo>
                    <a:pt x="17" y="68"/>
                    <a:pt x="0" y="133"/>
                    <a:pt x="11" y="220"/>
                  </a:cubicBezTo>
                  <a:cubicBezTo>
                    <a:pt x="68" y="220"/>
                    <a:pt x="68" y="220"/>
                    <a:pt x="68" y="220"/>
                  </a:cubicBezTo>
                  <a:cubicBezTo>
                    <a:pt x="51" y="220"/>
                    <a:pt x="51" y="220"/>
                    <a:pt x="51" y="220"/>
                  </a:cubicBezTo>
                  <a:cubicBezTo>
                    <a:pt x="51" y="8"/>
                    <a:pt x="51" y="8"/>
                    <a:pt x="51" y="8"/>
                  </a:cubicBezTo>
                  <a:lnTo>
                    <a:pt x="68" y="0"/>
                  </a:lnTo>
                  <a:lnTo>
                    <a:pt x="68" y="0"/>
                  </a:lnTo>
                  <a:cubicBezTo>
                    <a:pt x="68" y="0"/>
                    <a:pt x="65" y="3"/>
                    <a:pt x="60" y="5"/>
                  </a:cubicBezTo>
                  <a:cubicBezTo>
                    <a:pt x="63" y="5"/>
                    <a:pt x="65" y="8"/>
                    <a:pt x="68" y="8"/>
                  </a:cubicBezTo>
                  <a:cubicBezTo>
                    <a:pt x="68" y="0"/>
                    <a:pt x="68" y="0"/>
                    <a:pt x="68" y="0"/>
                  </a:cubicBezTo>
                  <a:lnTo>
                    <a:pt x="51"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9" name="Freeform 114"/>
            <p:cNvSpPr>
              <a:spLocks noChangeArrowheads="1"/>
            </p:cNvSpPr>
            <p:nvPr/>
          </p:nvSpPr>
          <p:spPr bwMode="auto">
            <a:xfrm>
              <a:off x="5581" y="1037"/>
              <a:ext cx="15" cy="49"/>
            </a:xfrm>
            <a:custGeom>
              <a:avLst/>
              <a:gdLst>
                <a:gd name="T0" fmla="*/ 0 w 69"/>
                <a:gd name="T1" fmla="*/ 0 h 221"/>
                <a:gd name="T2" fmla="*/ 0 w 69"/>
                <a:gd name="T3" fmla="*/ 0 h 221"/>
                <a:gd name="T4" fmla="*/ 0 w 69"/>
                <a:gd name="T5" fmla="*/ 8 h 221"/>
                <a:gd name="T6" fmla="*/ 0 w 69"/>
                <a:gd name="T7" fmla="*/ 220 h 221"/>
                <a:gd name="T8" fmla="*/ 17 w 69"/>
                <a:gd name="T9" fmla="*/ 220 h 221"/>
                <a:gd name="T10" fmla="*/ 57 w 69"/>
                <a:gd name="T11" fmla="*/ 220 h 221"/>
                <a:gd name="T12" fmla="*/ 40 w 69"/>
                <a:gd name="T13" fmla="*/ 31 h 221"/>
                <a:gd name="T14" fmla="*/ 34 w 69"/>
                <a:gd name="T15" fmla="*/ 14 h 221"/>
                <a:gd name="T16" fmla="*/ 31 w 69"/>
                <a:gd name="T17" fmla="*/ 14 h 221"/>
                <a:gd name="T18" fmla="*/ 17 w 69"/>
                <a:gd name="T19" fmla="*/ 8 h 221"/>
                <a:gd name="T20" fmla="*/ 9 w 69"/>
                <a:gd name="T21" fmla="*/ 5 h 221"/>
                <a:gd name="T22" fmla="*/ 0 w 69"/>
                <a:gd name="T2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21">
                  <a:moveTo>
                    <a:pt x="0" y="0"/>
                  </a:moveTo>
                  <a:lnTo>
                    <a:pt x="0" y="0"/>
                  </a:lnTo>
                  <a:cubicBezTo>
                    <a:pt x="0" y="8"/>
                    <a:pt x="0" y="8"/>
                    <a:pt x="0" y="8"/>
                  </a:cubicBezTo>
                  <a:cubicBezTo>
                    <a:pt x="0" y="220"/>
                    <a:pt x="0" y="220"/>
                    <a:pt x="0" y="220"/>
                  </a:cubicBezTo>
                  <a:cubicBezTo>
                    <a:pt x="17" y="220"/>
                    <a:pt x="17" y="220"/>
                    <a:pt x="17" y="220"/>
                  </a:cubicBezTo>
                  <a:cubicBezTo>
                    <a:pt x="57" y="220"/>
                    <a:pt x="57" y="220"/>
                    <a:pt x="57" y="220"/>
                  </a:cubicBezTo>
                  <a:cubicBezTo>
                    <a:pt x="68" y="130"/>
                    <a:pt x="51" y="65"/>
                    <a:pt x="40" y="31"/>
                  </a:cubicBezTo>
                  <a:cubicBezTo>
                    <a:pt x="37" y="20"/>
                    <a:pt x="34" y="14"/>
                    <a:pt x="34" y="14"/>
                  </a:cubicBezTo>
                  <a:cubicBezTo>
                    <a:pt x="34" y="14"/>
                    <a:pt x="34" y="14"/>
                    <a:pt x="31" y="14"/>
                  </a:cubicBezTo>
                  <a:cubicBezTo>
                    <a:pt x="28" y="14"/>
                    <a:pt x="23" y="11"/>
                    <a:pt x="17" y="8"/>
                  </a:cubicBezTo>
                  <a:cubicBezTo>
                    <a:pt x="14" y="8"/>
                    <a:pt x="12" y="5"/>
                    <a:pt x="9" y="5"/>
                  </a:cubicBezTo>
                  <a:cubicBezTo>
                    <a:pt x="6"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0" name="Freeform 115"/>
            <p:cNvSpPr>
              <a:spLocks noChangeArrowheads="1"/>
            </p:cNvSpPr>
            <p:nvPr/>
          </p:nvSpPr>
          <p:spPr bwMode="auto">
            <a:xfrm>
              <a:off x="5408" y="993"/>
              <a:ext cx="130" cy="97"/>
            </a:xfrm>
            <a:custGeom>
              <a:avLst/>
              <a:gdLst>
                <a:gd name="T0" fmla="*/ 577 w 578"/>
                <a:gd name="T1" fmla="*/ 0 h 431"/>
                <a:gd name="T2" fmla="*/ 577 w 578"/>
                <a:gd name="T3" fmla="*/ 0 h 431"/>
                <a:gd name="T4" fmla="*/ 289 w 578"/>
                <a:gd name="T5" fmla="*/ 136 h 431"/>
                <a:gd name="T6" fmla="*/ 0 w 578"/>
                <a:gd name="T7" fmla="*/ 0 h 431"/>
                <a:gd name="T8" fmla="*/ 0 w 578"/>
                <a:gd name="T9" fmla="*/ 331 h 431"/>
                <a:gd name="T10" fmla="*/ 280 w 578"/>
                <a:gd name="T11" fmla="*/ 430 h 431"/>
                <a:gd name="T12" fmla="*/ 280 w 578"/>
                <a:gd name="T13" fmla="*/ 430 h 431"/>
                <a:gd name="T14" fmla="*/ 289 w 578"/>
                <a:gd name="T15" fmla="*/ 430 h 431"/>
                <a:gd name="T16" fmla="*/ 297 w 578"/>
                <a:gd name="T17" fmla="*/ 430 h 431"/>
                <a:gd name="T18" fmla="*/ 297 w 578"/>
                <a:gd name="T19" fmla="*/ 430 h 431"/>
                <a:gd name="T20" fmla="*/ 577 w 578"/>
                <a:gd name="T21" fmla="*/ 331 h 431"/>
                <a:gd name="T22" fmla="*/ 577 w 578"/>
                <a:gd name="T23"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31">
                  <a:moveTo>
                    <a:pt x="577" y="0"/>
                  </a:moveTo>
                  <a:lnTo>
                    <a:pt x="577" y="0"/>
                  </a:lnTo>
                  <a:cubicBezTo>
                    <a:pt x="577" y="2"/>
                    <a:pt x="333" y="113"/>
                    <a:pt x="289" y="136"/>
                  </a:cubicBezTo>
                  <a:cubicBezTo>
                    <a:pt x="240" y="113"/>
                    <a:pt x="0" y="2"/>
                    <a:pt x="0" y="0"/>
                  </a:cubicBezTo>
                  <a:cubicBezTo>
                    <a:pt x="0" y="331"/>
                    <a:pt x="0" y="331"/>
                    <a:pt x="0" y="331"/>
                  </a:cubicBezTo>
                  <a:cubicBezTo>
                    <a:pt x="76" y="415"/>
                    <a:pt x="232" y="427"/>
                    <a:pt x="280" y="430"/>
                  </a:cubicBezTo>
                  <a:lnTo>
                    <a:pt x="280" y="430"/>
                  </a:lnTo>
                  <a:cubicBezTo>
                    <a:pt x="280" y="430"/>
                    <a:pt x="283" y="430"/>
                    <a:pt x="289" y="430"/>
                  </a:cubicBezTo>
                  <a:cubicBezTo>
                    <a:pt x="294" y="430"/>
                    <a:pt x="297" y="430"/>
                    <a:pt x="297" y="430"/>
                  </a:cubicBezTo>
                  <a:lnTo>
                    <a:pt x="297" y="430"/>
                  </a:lnTo>
                  <a:cubicBezTo>
                    <a:pt x="345" y="427"/>
                    <a:pt x="498" y="415"/>
                    <a:pt x="577" y="331"/>
                  </a:cubicBezTo>
                  <a:cubicBezTo>
                    <a:pt x="577" y="0"/>
                    <a:pt x="577" y="0"/>
                    <a:pt x="5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1" name="Freeform 116"/>
            <p:cNvSpPr>
              <a:spLocks noChangeArrowheads="1"/>
            </p:cNvSpPr>
            <p:nvPr/>
          </p:nvSpPr>
          <p:spPr bwMode="auto">
            <a:xfrm>
              <a:off x="5329" y="1398"/>
              <a:ext cx="162" cy="163"/>
            </a:xfrm>
            <a:custGeom>
              <a:avLst/>
              <a:gdLst>
                <a:gd name="T0" fmla="*/ 455 w 719"/>
                <a:gd name="T1" fmla="*/ 670 h 725"/>
                <a:gd name="T2" fmla="*/ 455 w 719"/>
                <a:gd name="T3" fmla="*/ 670 h 725"/>
                <a:gd name="T4" fmla="*/ 571 w 719"/>
                <a:gd name="T5" fmla="*/ 591 h 725"/>
                <a:gd name="T6" fmla="*/ 472 w 719"/>
                <a:gd name="T7" fmla="*/ 421 h 725"/>
                <a:gd name="T8" fmla="*/ 608 w 719"/>
                <a:gd name="T9" fmla="*/ 596 h 725"/>
                <a:gd name="T10" fmla="*/ 455 w 719"/>
                <a:gd name="T11" fmla="*/ 670 h 725"/>
                <a:gd name="T12" fmla="*/ 359 w 719"/>
                <a:gd name="T13" fmla="*/ 0 h 725"/>
                <a:gd name="T14" fmla="*/ 359 w 719"/>
                <a:gd name="T15" fmla="*/ 0 h 725"/>
                <a:gd name="T16" fmla="*/ 255 w 719"/>
                <a:gd name="T17" fmla="*/ 40 h 725"/>
                <a:gd name="T18" fmla="*/ 255 w 719"/>
                <a:gd name="T19" fmla="*/ 42 h 725"/>
                <a:gd name="T20" fmla="*/ 252 w 719"/>
                <a:gd name="T21" fmla="*/ 42 h 725"/>
                <a:gd name="T22" fmla="*/ 252 w 719"/>
                <a:gd name="T23" fmla="*/ 118 h 725"/>
                <a:gd name="T24" fmla="*/ 255 w 719"/>
                <a:gd name="T25" fmla="*/ 118 h 725"/>
                <a:gd name="T26" fmla="*/ 286 w 719"/>
                <a:gd name="T27" fmla="*/ 141 h 725"/>
                <a:gd name="T28" fmla="*/ 286 w 719"/>
                <a:gd name="T29" fmla="*/ 311 h 725"/>
                <a:gd name="T30" fmla="*/ 263 w 719"/>
                <a:gd name="T31" fmla="*/ 350 h 725"/>
                <a:gd name="T32" fmla="*/ 96 w 719"/>
                <a:gd name="T33" fmla="*/ 667 h 725"/>
                <a:gd name="T34" fmla="*/ 339 w 719"/>
                <a:gd name="T35" fmla="*/ 724 h 725"/>
                <a:gd name="T36" fmla="*/ 359 w 719"/>
                <a:gd name="T37" fmla="*/ 724 h 725"/>
                <a:gd name="T38" fmla="*/ 382 w 719"/>
                <a:gd name="T39" fmla="*/ 724 h 725"/>
                <a:gd name="T40" fmla="*/ 622 w 719"/>
                <a:gd name="T41" fmla="*/ 667 h 725"/>
                <a:gd name="T42" fmla="*/ 461 w 719"/>
                <a:gd name="T43" fmla="*/ 350 h 725"/>
                <a:gd name="T44" fmla="*/ 444 w 719"/>
                <a:gd name="T45" fmla="*/ 311 h 725"/>
                <a:gd name="T46" fmla="*/ 444 w 719"/>
                <a:gd name="T47" fmla="*/ 138 h 725"/>
                <a:gd name="T48" fmla="*/ 461 w 719"/>
                <a:gd name="T49" fmla="*/ 118 h 725"/>
                <a:gd name="T50" fmla="*/ 467 w 719"/>
                <a:gd name="T51" fmla="*/ 118 h 725"/>
                <a:gd name="T52" fmla="*/ 467 w 719"/>
                <a:gd name="T53" fmla="*/ 42 h 725"/>
                <a:gd name="T54" fmla="*/ 461 w 719"/>
                <a:gd name="T55" fmla="*/ 42 h 725"/>
                <a:gd name="T56" fmla="*/ 461 w 719"/>
                <a:gd name="T57" fmla="*/ 40 h 725"/>
                <a:gd name="T58" fmla="*/ 359 w 719"/>
                <a:gd name="T59" fmla="*/ 0 h 725"/>
                <a:gd name="T60" fmla="*/ 455 w 719"/>
                <a:gd name="T61" fmla="*/ 67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9" h="725">
                  <a:moveTo>
                    <a:pt x="455" y="670"/>
                  </a:moveTo>
                  <a:lnTo>
                    <a:pt x="455" y="670"/>
                  </a:lnTo>
                  <a:cubicBezTo>
                    <a:pt x="455" y="670"/>
                    <a:pt x="566" y="648"/>
                    <a:pt x="571" y="591"/>
                  </a:cubicBezTo>
                  <a:cubicBezTo>
                    <a:pt x="577" y="531"/>
                    <a:pt x="472" y="421"/>
                    <a:pt x="472" y="421"/>
                  </a:cubicBezTo>
                  <a:cubicBezTo>
                    <a:pt x="472" y="421"/>
                    <a:pt x="608" y="526"/>
                    <a:pt x="608" y="596"/>
                  </a:cubicBezTo>
                  <a:cubicBezTo>
                    <a:pt x="605" y="670"/>
                    <a:pt x="455" y="670"/>
                    <a:pt x="455" y="670"/>
                  </a:cubicBezTo>
                  <a:lnTo>
                    <a:pt x="359" y="0"/>
                  </a:lnTo>
                  <a:lnTo>
                    <a:pt x="359" y="0"/>
                  </a:lnTo>
                  <a:cubicBezTo>
                    <a:pt x="302" y="0"/>
                    <a:pt x="255" y="20"/>
                    <a:pt x="255" y="40"/>
                  </a:cubicBezTo>
                  <a:cubicBezTo>
                    <a:pt x="255" y="42"/>
                    <a:pt x="255" y="42"/>
                    <a:pt x="255" y="42"/>
                  </a:cubicBezTo>
                  <a:cubicBezTo>
                    <a:pt x="252" y="42"/>
                    <a:pt x="252" y="42"/>
                    <a:pt x="252" y="42"/>
                  </a:cubicBezTo>
                  <a:cubicBezTo>
                    <a:pt x="252" y="118"/>
                    <a:pt x="252" y="118"/>
                    <a:pt x="252" y="118"/>
                  </a:cubicBezTo>
                  <a:cubicBezTo>
                    <a:pt x="255" y="118"/>
                    <a:pt x="255" y="118"/>
                    <a:pt x="255" y="118"/>
                  </a:cubicBezTo>
                  <a:cubicBezTo>
                    <a:pt x="257" y="127"/>
                    <a:pt x="263" y="135"/>
                    <a:pt x="286" y="141"/>
                  </a:cubicBezTo>
                  <a:cubicBezTo>
                    <a:pt x="286" y="178"/>
                    <a:pt x="286" y="283"/>
                    <a:pt x="286" y="311"/>
                  </a:cubicBezTo>
                  <a:cubicBezTo>
                    <a:pt x="286" y="342"/>
                    <a:pt x="263" y="350"/>
                    <a:pt x="263" y="350"/>
                  </a:cubicBezTo>
                  <a:cubicBezTo>
                    <a:pt x="223" y="373"/>
                    <a:pt x="0" y="599"/>
                    <a:pt x="96" y="667"/>
                  </a:cubicBezTo>
                  <a:cubicBezTo>
                    <a:pt x="172" y="718"/>
                    <a:pt x="288" y="724"/>
                    <a:pt x="339" y="724"/>
                  </a:cubicBezTo>
                  <a:cubicBezTo>
                    <a:pt x="348" y="724"/>
                    <a:pt x="356" y="724"/>
                    <a:pt x="359" y="724"/>
                  </a:cubicBezTo>
                  <a:cubicBezTo>
                    <a:pt x="365" y="724"/>
                    <a:pt x="370" y="724"/>
                    <a:pt x="382" y="724"/>
                  </a:cubicBezTo>
                  <a:cubicBezTo>
                    <a:pt x="433" y="724"/>
                    <a:pt x="548" y="718"/>
                    <a:pt x="622" y="667"/>
                  </a:cubicBezTo>
                  <a:cubicBezTo>
                    <a:pt x="718" y="599"/>
                    <a:pt x="500" y="373"/>
                    <a:pt x="461" y="350"/>
                  </a:cubicBezTo>
                  <a:cubicBezTo>
                    <a:pt x="461" y="350"/>
                    <a:pt x="444" y="342"/>
                    <a:pt x="444" y="311"/>
                  </a:cubicBezTo>
                  <a:cubicBezTo>
                    <a:pt x="444" y="283"/>
                    <a:pt x="444" y="175"/>
                    <a:pt x="444" y="138"/>
                  </a:cubicBezTo>
                  <a:cubicBezTo>
                    <a:pt x="455" y="133"/>
                    <a:pt x="461" y="127"/>
                    <a:pt x="461" y="118"/>
                  </a:cubicBezTo>
                  <a:cubicBezTo>
                    <a:pt x="467" y="118"/>
                    <a:pt x="467" y="118"/>
                    <a:pt x="467" y="118"/>
                  </a:cubicBezTo>
                  <a:cubicBezTo>
                    <a:pt x="467" y="42"/>
                    <a:pt x="467" y="42"/>
                    <a:pt x="467" y="42"/>
                  </a:cubicBezTo>
                  <a:cubicBezTo>
                    <a:pt x="461" y="42"/>
                    <a:pt x="461" y="42"/>
                    <a:pt x="461" y="42"/>
                  </a:cubicBezTo>
                  <a:cubicBezTo>
                    <a:pt x="461" y="42"/>
                    <a:pt x="461" y="42"/>
                    <a:pt x="461" y="40"/>
                  </a:cubicBezTo>
                  <a:cubicBezTo>
                    <a:pt x="461" y="20"/>
                    <a:pt x="416" y="0"/>
                    <a:pt x="359" y="0"/>
                  </a:cubicBezTo>
                  <a:lnTo>
                    <a:pt x="455"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2" name="Freeform 117"/>
            <p:cNvSpPr>
              <a:spLocks noChangeArrowheads="1"/>
            </p:cNvSpPr>
            <p:nvPr/>
          </p:nvSpPr>
          <p:spPr bwMode="auto">
            <a:xfrm>
              <a:off x="5011" y="949"/>
              <a:ext cx="203" cy="203"/>
            </a:xfrm>
            <a:custGeom>
              <a:avLst/>
              <a:gdLst>
                <a:gd name="T0" fmla="*/ 473 w 901"/>
                <a:gd name="T1" fmla="*/ 0 h 900"/>
                <a:gd name="T2" fmla="*/ 473 w 901"/>
                <a:gd name="T3" fmla="*/ 0 h 900"/>
                <a:gd name="T4" fmla="*/ 23 w 901"/>
                <a:gd name="T5" fmla="*/ 449 h 900"/>
                <a:gd name="T6" fmla="*/ 473 w 901"/>
                <a:gd name="T7" fmla="*/ 899 h 900"/>
                <a:gd name="T8" fmla="*/ 691 w 901"/>
                <a:gd name="T9" fmla="*/ 842 h 900"/>
                <a:gd name="T10" fmla="*/ 507 w 901"/>
                <a:gd name="T11" fmla="*/ 888 h 900"/>
                <a:gd name="T12" fmla="*/ 501 w 901"/>
                <a:gd name="T13" fmla="*/ 888 h 900"/>
                <a:gd name="T14" fmla="*/ 657 w 901"/>
                <a:gd name="T15" fmla="*/ 840 h 900"/>
                <a:gd name="T16" fmla="*/ 648 w 901"/>
                <a:gd name="T17" fmla="*/ 840 h 900"/>
                <a:gd name="T18" fmla="*/ 473 w 901"/>
                <a:gd name="T19" fmla="*/ 876 h 900"/>
                <a:gd name="T20" fmla="*/ 329 w 901"/>
                <a:gd name="T21" fmla="*/ 851 h 900"/>
                <a:gd name="T22" fmla="*/ 433 w 901"/>
                <a:gd name="T23" fmla="*/ 888 h 900"/>
                <a:gd name="T24" fmla="*/ 43 w 901"/>
                <a:gd name="T25" fmla="*/ 390 h 900"/>
                <a:gd name="T26" fmla="*/ 49 w 901"/>
                <a:gd name="T27" fmla="*/ 387 h 900"/>
                <a:gd name="T28" fmla="*/ 49 w 901"/>
                <a:gd name="T29" fmla="*/ 393 h 900"/>
                <a:gd name="T30" fmla="*/ 69 w 901"/>
                <a:gd name="T31" fmla="*/ 308 h 900"/>
                <a:gd name="T32" fmla="*/ 69 w 901"/>
                <a:gd name="T33" fmla="*/ 308 h 900"/>
                <a:gd name="T34" fmla="*/ 86 w 901"/>
                <a:gd name="T35" fmla="*/ 263 h 900"/>
                <a:gd name="T36" fmla="*/ 86 w 901"/>
                <a:gd name="T37" fmla="*/ 268 h 900"/>
                <a:gd name="T38" fmla="*/ 241 w 901"/>
                <a:gd name="T39" fmla="*/ 90 h 900"/>
                <a:gd name="T40" fmla="*/ 156 w 901"/>
                <a:gd name="T41" fmla="*/ 158 h 900"/>
                <a:gd name="T42" fmla="*/ 411 w 901"/>
                <a:gd name="T43" fmla="*/ 19 h 900"/>
                <a:gd name="T44" fmla="*/ 481 w 901"/>
                <a:gd name="T45" fmla="*/ 17 h 900"/>
                <a:gd name="T46" fmla="*/ 487 w 901"/>
                <a:gd name="T47" fmla="*/ 22 h 900"/>
                <a:gd name="T48" fmla="*/ 877 w 901"/>
                <a:gd name="T49" fmla="*/ 308 h 900"/>
                <a:gd name="T50" fmla="*/ 880 w 901"/>
                <a:gd name="T51" fmla="*/ 311 h 900"/>
                <a:gd name="T52" fmla="*/ 886 w 901"/>
                <a:gd name="T53" fmla="*/ 325 h 900"/>
                <a:gd name="T54" fmla="*/ 897 w 901"/>
                <a:gd name="T55" fmla="*/ 339 h 900"/>
                <a:gd name="T56" fmla="*/ 900 w 901"/>
                <a:gd name="T57" fmla="*/ 336 h 900"/>
                <a:gd name="T58" fmla="*/ 609 w 901"/>
                <a:gd name="T59" fmla="*/ 31 h 900"/>
                <a:gd name="T60" fmla="*/ 809 w 901"/>
                <a:gd name="T61" fmla="*/ 152 h 900"/>
                <a:gd name="T62" fmla="*/ 473 w 901"/>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1" h="900">
                  <a:moveTo>
                    <a:pt x="473" y="0"/>
                  </a:moveTo>
                  <a:lnTo>
                    <a:pt x="473" y="0"/>
                  </a:lnTo>
                  <a:cubicBezTo>
                    <a:pt x="227" y="0"/>
                    <a:pt x="23" y="200"/>
                    <a:pt x="23" y="449"/>
                  </a:cubicBezTo>
                  <a:cubicBezTo>
                    <a:pt x="23" y="698"/>
                    <a:pt x="227" y="899"/>
                    <a:pt x="473" y="899"/>
                  </a:cubicBezTo>
                  <a:cubicBezTo>
                    <a:pt x="552" y="899"/>
                    <a:pt x="626" y="879"/>
                    <a:pt x="691" y="842"/>
                  </a:cubicBezTo>
                  <a:cubicBezTo>
                    <a:pt x="603" y="885"/>
                    <a:pt x="527" y="888"/>
                    <a:pt x="507" y="888"/>
                  </a:cubicBezTo>
                  <a:cubicBezTo>
                    <a:pt x="501" y="888"/>
                    <a:pt x="501" y="888"/>
                    <a:pt x="501" y="888"/>
                  </a:cubicBezTo>
                  <a:cubicBezTo>
                    <a:pt x="609" y="888"/>
                    <a:pt x="657" y="840"/>
                    <a:pt x="657" y="840"/>
                  </a:cubicBezTo>
                  <a:cubicBezTo>
                    <a:pt x="657" y="840"/>
                    <a:pt x="654" y="840"/>
                    <a:pt x="648" y="840"/>
                  </a:cubicBezTo>
                  <a:cubicBezTo>
                    <a:pt x="594" y="865"/>
                    <a:pt x="535" y="876"/>
                    <a:pt x="473" y="876"/>
                  </a:cubicBezTo>
                  <a:cubicBezTo>
                    <a:pt x="422" y="876"/>
                    <a:pt x="374" y="868"/>
                    <a:pt x="329" y="851"/>
                  </a:cubicBezTo>
                  <a:cubicBezTo>
                    <a:pt x="348" y="871"/>
                    <a:pt x="433" y="888"/>
                    <a:pt x="433" y="888"/>
                  </a:cubicBezTo>
                  <a:cubicBezTo>
                    <a:pt x="0" y="825"/>
                    <a:pt x="43" y="390"/>
                    <a:pt x="43" y="390"/>
                  </a:cubicBezTo>
                  <a:cubicBezTo>
                    <a:pt x="49" y="387"/>
                    <a:pt x="49" y="387"/>
                    <a:pt x="49" y="387"/>
                  </a:cubicBezTo>
                  <a:cubicBezTo>
                    <a:pt x="49" y="387"/>
                    <a:pt x="49" y="390"/>
                    <a:pt x="49" y="393"/>
                  </a:cubicBezTo>
                  <a:cubicBezTo>
                    <a:pt x="54" y="364"/>
                    <a:pt x="60" y="336"/>
                    <a:pt x="69" y="308"/>
                  </a:cubicBezTo>
                  <a:lnTo>
                    <a:pt x="69" y="308"/>
                  </a:lnTo>
                  <a:cubicBezTo>
                    <a:pt x="74" y="288"/>
                    <a:pt x="86" y="263"/>
                    <a:pt x="86" y="263"/>
                  </a:cubicBezTo>
                  <a:cubicBezTo>
                    <a:pt x="86" y="263"/>
                    <a:pt x="86" y="266"/>
                    <a:pt x="86" y="268"/>
                  </a:cubicBezTo>
                  <a:cubicBezTo>
                    <a:pt x="120" y="195"/>
                    <a:pt x="173" y="133"/>
                    <a:pt x="241" y="90"/>
                  </a:cubicBezTo>
                  <a:cubicBezTo>
                    <a:pt x="198" y="113"/>
                    <a:pt x="156" y="158"/>
                    <a:pt x="156" y="158"/>
                  </a:cubicBezTo>
                  <a:cubicBezTo>
                    <a:pt x="258" y="39"/>
                    <a:pt x="411" y="19"/>
                    <a:pt x="411" y="19"/>
                  </a:cubicBezTo>
                  <a:cubicBezTo>
                    <a:pt x="425" y="17"/>
                    <a:pt x="481" y="17"/>
                    <a:pt x="481" y="17"/>
                  </a:cubicBezTo>
                  <a:cubicBezTo>
                    <a:pt x="487" y="22"/>
                    <a:pt x="487" y="22"/>
                    <a:pt x="487" y="22"/>
                  </a:cubicBezTo>
                  <a:cubicBezTo>
                    <a:pt x="668" y="25"/>
                    <a:pt x="821" y="144"/>
                    <a:pt x="877" y="308"/>
                  </a:cubicBezTo>
                  <a:cubicBezTo>
                    <a:pt x="877" y="308"/>
                    <a:pt x="880" y="308"/>
                    <a:pt x="880" y="311"/>
                  </a:cubicBezTo>
                  <a:cubicBezTo>
                    <a:pt x="886" y="317"/>
                    <a:pt x="880" y="317"/>
                    <a:pt x="886" y="325"/>
                  </a:cubicBezTo>
                  <a:cubicBezTo>
                    <a:pt x="892" y="336"/>
                    <a:pt x="892" y="334"/>
                    <a:pt x="897" y="339"/>
                  </a:cubicBezTo>
                  <a:cubicBezTo>
                    <a:pt x="900" y="336"/>
                    <a:pt x="900" y="336"/>
                    <a:pt x="900" y="336"/>
                  </a:cubicBezTo>
                  <a:cubicBezTo>
                    <a:pt x="838" y="116"/>
                    <a:pt x="609" y="31"/>
                    <a:pt x="609" y="31"/>
                  </a:cubicBezTo>
                  <a:cubicBezTo>
                    <a:pt x="691" y="59"/>
                    <a:pt x="758" y="102"/>
                    <a:pt x="809" y="152"/>
                  </a:cubicBezTo>
                  <a:cubicBezTo>
                    <a:pt x="727" y="59"/>
                    <a:pt x="609" y="0"/>
                    <a:pt x="47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3" name="Freeform 118"/>
            <p:cNvSpPr>
              <a:spLocks noChangeArrowheads="1"/>
            </p:cNvSpPr>
            <p:nvPr/>
          </p:nvSpPr>
          <p:spPr bwMode="auto">
            <a:xfrm>
              <a:off x="5011" y="953"/>
              <a:ext cx="220" cy="197"/>
            </a:xfrm>
            <a:custGeom>
              <a:avLst/>
              <a:gdLst>
                <a:gd name="T0" fmla="*/ 295 w 974"/>
                <a:gd name="T1" fmla="*/ 62 h 872"/>
                <a:gd name="T2" fmla="*/ 275 w 974"/>
                <a:gd name="T3" fmla="*/ 113 h 872"/>
                <a:gd name="T4" fmla="*/ 258 w 974"/>
                <a:gd name="T5" fmla="*/ 116 h 872"/>
                <a:gd name="T6" fmla="*/ 235 w 974"/>
                <a:gd name="T7" fmla="*/ 133 h 872"/>
                <a:gd name="T8" fmla="*/ 204 w 974"/>
                <a:gd name="T9" fmla="*/ 141 h 872"/>
                <a:gd name="T10" fmla="*/ 159 w 974"/>
                <a:gd name="T11" fmla="*/ 183 h 872"/>
                <a:gd name="T12" fmla="*/ 108 w 974"/>
                <a:gd name="T13" fmla="*/ 254 h 872"/>
                <a:gd name="T14" fmla="*/ 111 w 974"/>
                <a:gd name="T15" fmla="*/ 294 h 872"/>
                <a:gd name="T16" fmla="*/ 122 w 974"/>
                <a:gd name="T17" fmla="*/ 311 h 872"/>
                <a:gd name="T18" fmla="*/ 100 w 974"/>
                <a:gd name="T19" fmla="*/ 302 h 872"/>
                <a:gd name="T20" fmla="*/ 91 w 974"/>
                <a:gd name="T21" fmla="*/ 285 h 872"/>
                <a:gd name="T22" fmla="*/ 86 w 974"/>
                <a:gd name="T23" fmla="*/ 251 h 872"/>
                <a:gd name="T24" fmla="*/ 74 w 974"/>
                <a:gd name="T25" fmla="*/ 319 h 872"/>
                <a:gd name="T26" fmla="*/ 88 w 974"/>
                <a:gd name="T27" fmla="*/ 359 h 872"/>
                <a:gd name="T28" fmla="*/ 117 w 974"/>
                <a:gd name="T29" fmla="*/ 362 h 872"/>
                <a:gd name="T30" fmla="*/ 170 w 974"/>
                <a:gd name="T31" fmla="*/ 401 h 872"/>
                <a:gd name="T32" fmla="*/ 218 w 974"/>
                <a:gd name="T33" fmla="*/ 461 h 872"/>
                <a:gd name="T34" fmla="*/ 278 w 974"/>
                <a:gd name="T35" fmla="*/ 503 h 872"/>
                <a:gd name="T36" fmla="*/ 258 w 974"/>
                <a:gd name="T37" fmla="*/ 608 h 872"/>
                <a:gd name="T38" fmla="*/ 213 w 974"/>
                <a:gd name="T39" fmla="*/ 723 h 872"/>
                <a:gd name="T40" fmla="*/ 232 w 974"/>
                <a:gd name="T41" fmla="*/ 772 h 872"/>
                <a:gd name="T42" fmla="*/ 164 w 974"/>
                <a:gd name="T43" fmla="*/ 690 h 872"/>
                <a:gd name="T44" fmla="*/ 125 w 974"/>
                <a:gd name="T45" fmla="*/ 593 h 872"/>
                <a:gd name="T46" fmla="*/ 60 w 974"/>
                <a:gd name="T47" fmla="*/ 398 h 872"/>
                <a:gd name="T48" fmla="*/ 326 w 974"/>
                <a:gd name="T49" fmla="*/ 831 h 872"/>
                <a:gd name="T50" fmla="*/ 371 w 974"/>
                <a:gd name="T51" fmla="*/ 806 h 872"/>
                <a:gd name="T52" fmla="*/ 467 w 974"/>
                <a:gd name="T53" fmla="*/ 800 h 872"/>
                <a:gd name="T54" fmla="*/ 464 w 974"/>
                <a:gd name="T55" fmla="*/ 825 h 872"/>
                <a:gd name="T56" fmla="*/ 535 w 974"/>
                <a:gd name="T57" fmla="*/ 825 h 872"/>
                <a:gd name="T58" fmla="*/ 614 w 974"/>
                <a:gd name="T59" fmla="*/ 814 h 872"/>
                <a:gd name="T60" fmla="*/ 507 w 974"/>
                <a:gd name="T61" fmla="*/ 871 h 872"/>
                <a:gd name="T62" fmla="*/ 886 w 974"/>
                <a:gd name="T63" fmla="*/ 308 h 872"/>
                <a:gd name="T64" fmla="*/ 832 w 974"/>
                <a:gd name="T65" fmla="*/ 243 h 872"/>
                <a:gd name="T66" fmla="*/ 804 w 974"/>
                <a:gd name="T67" fmla="*/ 331 h 872"/>
                <a:gd name="T68" fmla="*/ 741 w 974"/>
                <a:gd name="T69" fmla="*/ 268 h 872"/>
                <a:gd name="T70" fmla="*/ 773 w 974"/>
                <a:gd name="T71" fmla="*/ 331 h 872"/>
                <a:gd name="T72" fmla="*/ 804 w 974"/>
                <a:gd name="T73" fmla="*/ 356 h 872"/>
                <a:gd name="T74" fmla="*/ 804 w 974"/>
                <a:gd name="T75" fmla="*/ 444 h 872"/>
                <a:gd name="T76" fmla="*/ 767 w 974"/>
                <a:gd name="T77" fmla="*/ 576 h 872"/>
                <a:gd name="T78" fmla="*/ 677 w 974"/>
                <a:gd name="T79" fmla="*/ 673 h 872"/>
                <a:gd name="T80" fmla="*/ 628 w 974"/>
                <a:gd name="T81" fmla="*/ 616 h 872"/>
                <a:gd name="T82" fmla="*/ 617 w 974"/>
                <a:gd name="T83" fmla="*/ 503 h 872"/>
                <a:gd name="T84" fmla="*/ 597 w 974"/>
                <a:gd name="T85" fmla="*/ 441 h 872"/>
                <a:gd name="T86" fmla="*/ 549 w 974"/>
                <a:gd name="T87" fmla="*/ 396 h 872"/>
                <a:gd name="T88" fmla="*/ 439 w 974"/>
                <a:gd name="T89" fmla="*/ 401 h 872"/>
                <a:gd name="T90" fmla="*/ 408 w 974"/>
                <a:gd name="T91" fmla="*/ 353 h 872"/>
                <a:gd name="T92" fmla="*/ 408 w 974"/>
                <a:gd name="T93" fmla="*/ 266 h 872"/>
                <a:gd name="T94" fmla="*/ 498 w 974"/>
                <a:gd name="T95" fmla="*/ 189 h 872"/>
                <a:gd name="T96" fmla="*/ 538 w 974"/>
                <a:gd name="T97" fmla="*/ 183 h 872"/>
                <a:gd name="T98" fmla="*/ 577 w 974"/>
                <a:gd name="T99" fmla="*/ 206 h 872"/>
                <a:gd name="T100" fmla="*/ 648 w 974"/>
                <a:gd name="T101" fmla="*/ 206 h 872"/>
                <a:gd name="T102" fmla="*/ 705 w 974"/>
                <a:gd name="T103" fmla="*/ 203 h 872"/>
                <a:gd name="T104" fmla="*/ 705 w 974"/>
                <a:gd name="T105" fmla="*/ 192 h 872"/>
                <a:gd name="T106" fmla="*/ 657 w 974"/>
                <a:gd name="T107" fmla="*/ 175 h 872"/>
                <a:gd name="T108" fmla="*/ 685 w 974"/>
                <a:gd name="T109" fmla="*/ 155 h 872"/>
                <a:gd name="T110" fmla="*/ 648 w 974"/>
                <a:gd name="T111" fmla="*/ 144 h 872"/>
                <a:gd name="T112" fmla="*/ 575 w 974"/>
                <a:gd name="T113" fmla="*/ 141 h 872"/>
                <a:gd name="T114" fmla="*/ 518 w 974"/>
                <a:gd name="T115" fmla="*/ 158 h 872"/>
                <a:gd name="T116" fmla="*/ 507 w 974"/>
                <a:gd name="T117" fmla="*/ 107 h 872"/>
                <a:gd name="T118" fmla="*/ 436 w 974"/>
                <a:gd name="T119" fmla="*/ 79 h 872"/>
                <a:gd name="T120" fmla="*/ 425 w 974"/>
                <a:gd name="T121" fmla="*/ 48 h 872"/>
                <a:gd name="T122" fmla="*/ 481 w 974"/>
                <a:gd name="T123" fmla="*/ 1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2">
                  <a:moveTo>
                    <a:pt x="481" y="0"/>
                  </a:moveTo>
                  <a:lnTo>
                    <a:pt x="481" y="0"/>
                  </a:lnTo>
                  <a:cubicBezTo>
                    <a:pt x="481" y="0"/>
                    <a:pt x="425" y="0"/>
                    <a:pt x="411" y="2"/>
                  </a:cubicBezTo>
                  <a:cubicBezTo>
                    <a:pt x="411" y="2"/>
                    <a:pt x="258" y="22"/>
                    <a:pt x="156" y="141"/>
                  </a:cubicBezTo>
                  <a:cubicBezTo>
                    <a:pt x="156" y="141"/>
                    <a:pt x="198" y="96"/>
                    <a:pt x="241" y="73"/>
                  </a:cubicBezTo>
                  <a:cubicBezTo>
                    <a:pt x="255" y="65"/>
                    <a:pt x="269" y="59"/>
                    <a:pt x="283" y="59"/>
                  </a:cubicBezTo>
                  <a:cubicBezTo>
                    <a:pt x="295" y="62"/>
                    <a:pt x="295" y="62"/>
                    <a:pt x="295" y="62"/>
                  </a:cubicBezTo>
                  <a:lnTo>
                    <a:pt x="292" y="68"/>
                  </a:lnTo>
                  <a:cubicBezTo>
                    <a:pt x="289" y="70"/>
                    <a:pt x="283" y="79"/>
                    <a:pt x="283" y="82"/>
                  </a:cubicBezTo>
                  <a:lnTo>
                    <a:pt x="283" y="90"/>
                  </a:lnTo>
                  <a:cubicBezTo>
                    <a:pt x="281" y="96"/>
                    <a:pt x="281" y="96"/>
                    <a:pt x="281" y="96"/>
                  </a:cubicBezTo>
                  <a:cubicBezTo>
                    <a:pt x="281" y="96"/>
                    <a:pt x="278" y="96"/>
                    <a:pt x="275" y="99"/>
                  </a:cubicBezTo>
                  <a:cubicBezTo>
                    <a:pt x="275" y="99"/>
                    <a:pt x="272" y="99"/>
                    <a:pt x="272" y="105"/>
                  </a:cubicBezTo>
                  <a:cubicBezTo>
                    <a:pt x="272" y="107"/>
                    <a:pt x="275" y="113"/>
                    <a:pt x="275" y="113"/>
                  </a:cubicBezTo>
                  <a:cubicBezTo>
                    <a:pt x="275" y="121"/>
                    <a:pt x="275" y="121"/>
                    <a:pt x="275" y="121"/>
                  </a:cubicBezTo>
                  <a:cubicBezTo>
                    <a:pt x="272" y="124"/>
                    <a:pt x="272" y="124"/>
                    <a:pt x="272" y="124"/>
                  </a:cubicBezTo>
                  <a:cubicBezTo>
                    <a:pt x="264" y="130"/>
                    <a:pt x="264" y="130"/>
                    <a:pt x="264" y="130"/>
                  </a:cubicBezTo>
                  <a:cubicBezTo>
                    <a:pt x="264" y="130"/>
                    <a:pt x="261" y="130"/>
                    <a:pt x="258" y="130"/>
                  </a:cubicBezTo>
                  <a:cubicBezTo>
                    <a:pt x="255" y="130"/>
                    <a:pt x="255" y="130"/>
                    <a:pt x="255" y="130"/>
                  </a:cubicBezTo>
                  <a:cubicBezTo>
                    <a:pt x="249" y="127"/>
                    <a:pt x="249" y="121"/>
                    <a:pt x="249" y="121"/>
                  </a:cubicBezTo>
                  <a:cubicBezTo>
                    <a:pt x="258" y="116"/>
                    <a:pt x="258" y="116"/>
                    <a:pt x="258" y="116"/>
                  </a:cubicBezTo>
                  <a:cubicBezTo>
                    <a:pt x="258" y="116"/>
                    <a:pt x="261" y="116"/>
                    <a:pt x="258" y="113"/>
                  </a:cubicBezTo>
                  <a:cubicBezTo>
                    <a:pt x="255" y="113"/>
                    <a:pt x="255" y="107"/>
                    <a:pt x="252" y="107"/>
                  </a:cubicBezTo>
                  <a:lnTo>
                    <a:pt x="249" y="107"/>
                  </a:lnTo>
                  <a:cubicBezTo>
                    <a:pt x="247" y="107"/>
                    <a:pt x="238" y="116"/>
                    <a:pt x="238" y="116"/>
                  </a:cubicBezTo>
                  <a:cubicBezTo>
                    <a:pt x="230" y="119"/>
                    <a:pt x="230" y="119"/>
                    <a:pt x="230" y="119"/>
                  </a:cubicBezTo>
                  <a:cubicBezTo>
                    <a:pt x="230" y="119"/>
                    <a:pt x="227" y="130"/>
                    <a:pt x="230" y="130"/>
                  </a:cubicBezTo>
                  <a:lnTo>
                    <a:pt x="235" y="133"/>
                  </a:lnTo>
                  <a:lnTo>
                    <a:pt x="235" y="135"/>
                  </a:lnTo>
                  <a:cubicBezTo>
                    <a:pt x="235" y="138"/>
                    <a:pt x="232" y="144"/>
                    <a:pt x="232" y="144"/>
                  </a:cubicBezTo>
                  <a:cubicBezTo>
                    <a:pt x="232" y="144"/>
                    <a:pt x="232" y="147"/>
                    <a:pt x="230" y="147"/>
                  </a:cubicBezTo>
                  <a:cubicBezTo>
                    <a:pt x="227" y="147"/>
                    <a:pt x="227" y="147"/>
                    <a:pt x="227" y="147"/>
                  </a:cubicBezTo>
                  <a:cubicBezTo>
                    <a:pt x="221" y="144"/>
                    <a:pt x="215" y="144"/>
                    <a:pt x="213" y="144"/>
                  </a:cubicBezTo>
                  <a:cubicBezTo>
                    <a:pt x="210" y="141"/>
                    <a:pt x="210" y="141"/>
                    <a:pt x="207" y="141"/>
                  </a:cubicBezTo>
                  <a:cubicBezTo>
                    <a:pt x="204" y="141"/>
                    <a:pt x="204" y="141"/>
                    <a:pt x="204" y="141"/>
                  </a:cubicBezTo>
                  <a:cubicBezTo>
                    <a:pt x="201" y="141"/>
                    <a:pt x="198" y="144"/>
                    <a:pt x="198" y="144"/>
                  </a:cubicBezTo>
                  <a:cubicBezTo>
                    <a:pt x="198" y="147"/>
                    <a:pt x="187" y="152"/>
                    <a:pt x="187" y="152"/>
                  </a:cubicBezTo>
                  <a:lnTo>
                    <a:pt x="184" y="155"/>
                  </a:lnTo>
                  <a:cubicBezTo>
                    <a:pt x="184" y="158"/>
                    <a:pt x="181" y="166"/>
                    <a:pt x="181" y="166"/>
                  </a:cubicBezTo>
                  <a:cubicBezTo>
                    <a:pt x="181" y="166"/>
                    <a:pt x="179" y="169"/>
                    <a:pt x="170" y="172"/>
                  </a:cubicBezTo>
                  <a:cubicBezTo>
                    <a:pt x="164" y="172"/>
                    <a:pt x="162" y="175"/>
                    <a:pt x="162" y="175"/>
                  </a:cubicBezTo>
                  <a:cubicBezTo>
                    <a:pt x="159" y="183"/>
                    <a:pt x="159" y="183"/>
                    <a:pt x="159" y="183"/>
                  </a:cubicBezTo>
                  <a:cubicBezTo>
                    <a:pt x="159" y="183"/>
                    <a:pt x="153" y="186"/>
                    <a:pt x="151" y="192"/>
                  </a:cubicBezTo>
                  <a:cubicBezTo>
                    <a:pt x="148" y="195"/>
                    <a:pt x="137" y="203"/>
                    <a:pt x="134" y="203"/>
                  </a:cubicBezTo>
                  <a:cubicBezTo>
                    <a:pt x="134" y="203"/>
                    <a:pt x="128" y="209"/>
                    <a:pt x="128" y="212"/>
                  </a:cubicBezTo>
                  <a:cubicBezTo>
                    <a:pt x="125" y="217"/>
                    <a:pt x="125" y="223"/>
                    <a:pt x="125" y="226"/>
                  </a:cubicBezTo>
                  <a:cubicBezTo>
                    <a:pt x="122" y="229"/>
                    <a:pt x="122" y="234"/>
                    <a:pt x="120" y="237"/>
                  </a:cubicBezTo>
                  <a:cubicBezTo>
                    <a:pt x="120" y="240"/>
                    <a:pt x="117" y="246"/>
                    <a:pt x="117" y="249"/>
                  </a:cubicBezTo>
                  <a:cubicBezTo>
                    <a:pt x="114" y="249"/>
                    <a:pt x="111" y="251"/>
                    <a:pt x="108" y="254"/>
                  </a:cubicBezTo>
                  <a:cubicBezTo>
                    <a:pt x="108" y="254"/>
                    <a:pt x="97" y="257"/>
                    <a:pt x="94" y="260"/>
                  </a:cubicBezTo>
                  <a:cubicBezTo>
                    <a:pt x="91" y="260"/>
                    <a:pt x="91" y="266"/>
                    <a:pt x="91" y="268"/>
                  </a:cubicBezTo>
                  <a:cubicBezTo>
                    <a:pt x="91" y="268"/>
                    <a:pt x="94" y="274"/>
                    <a:pt x="97" y="274"/>
                  </a:cubicBezTo>
                  <a:lnTo>
                    <a:pt x="103" y="274"/>
                  </a:lnTo>
                  <a:cubicBezTo>
                    <a:pt x="103" y="274"/>
                    <a:pt x="103" y="283"/>
                    <a:pt x="103" y="285"/>
                  </a:cubicBezTo>
                  <a:cubicBezTo>
                    <a:pt x="103" y="285"/>
                    <a:pt x="100" y="294"/>
                    <a:pt x="103" y="294"/>
                  </a:cubicBezTo>
                  <a:cubicBezTo>
                    <a:pt x="105" y="294"/>
                    <a:pt x="111" y="294"/>
                    <a:pt x="111" y="294"/>
                  </a:cubicBezTo>
                  <a:cubicBezTo>
                    <a:pt x="120" y="297"/>
                    <a:pt x="120" y="297"/>
                    <a:pt x="120" y="297"/>
                  </a:cubicBezTo>
                  <a:cubicBezTo>
                    <a:pt x="125" y="302"/>
                    <a:pt x="125" y="302"/>
                    <a:pt x="125" y="302"/>
                  </a:cubicBezTo>
                  <a:cubicBezTo>
                    <a:pt x="131" y="305"/>
                    <a:pt x="131" y="305"/>
                    <a:pt x="131" y="305"/>
                  </a:cubicBezTo>
                  <a:cubicBezTo>
                    <a:pt x="131" y="305"/>
                    <a:pt x="131" y="308"/>
                    <a:pt x="128" y="311"/>
                  </a:cubicBezTo>
                  <a:lnTo>
                    <a:pt x="125" y="314"/>
                  </a:lnTo>
                  <a:lnTo>
                    <a:pt x="125" y="314"/>
                  </a:lnTo>
                  <a:cubicBezTo>
                    <a:pt x="122" y="314"/>
                    <a:pt x="122" y="314"/>
                    <a:pt x="122" y="311"/>
                  </a:cubicBezTo>
                  <a:cubicBezTo>
                    <a:pt x="120" y="308"/>
                    <a:pt x="120" y="305"/>
                    <a:pt x="117" y="305"/>
                  </a:cubicBezTo>
                  <a:lnTo>
                    <a:pt x="117" y="305"/>
                  </a:lnTo>
                  <a:cubicBezTo>
                    <a:pt x="114" y="305"/>
                    <a:pt x="114" y="305"/>
                    <a:pt x="111" y="305"/>
                  </a:cubicBezTo>
                  <a:lnTo>
                    <a:pt x="108" y="305"/>
                  </a:lnTo>
                  <a:lnTo>
                    <a:pt x="108" y="305"/>
                  </a:lnTo>
                  <a:cubicBezTo>
                    <a:pt x="105" y="305"/>
                    <a:pt x="103" y="305"/>
                    <a:pt x="103" y="302"/>
                  </a:cubicBezTo>
                  <a:cubicBezTo>
                    <a:pt x="100" y="302"/>
                    <a:pt x="100" y="302"/>
                    <a:pt x="100" y="302"/>
                  </a:cubicBezTo>
                  <a:lnTo>
                    <a:pt x="100" y="302"/>
                  </a:lnTo>
                  <a:lnTo>
                    <a:pt x="100" y="302"/>
                  </a:lnTo>
                  <a:cubicBezTo>
                    <a:pt x="100" y="302"/>
                    <a:pt x="100" y="302"/>
                    <a:pt x="100" y="300"/>
                  </a:cubicBezTo>
                  <a:cubicBezTo>
                    <a:pt x="100" y="297"/>
                    <a:pt x="103" y="294"/>
                    <a:pt x="100" y="291"/>
                  </a:cubicBezTo>
                  <a:cubicBezTo>
                    <a:pt x="100" y="288"/>
                    <a:pt x="97" y="285"/>
                    <a:pt x="94" y="285"/>
                  </a:cubicBezTo>
                  <a:lnTo>
                    <a:pt x="94" y="285"/>
                  </a:lnTo>
                  <a:cubicBezTo>
                    <a:pt x="94" y="285"/>
                    <a:pt x="94" y="285"/>
                    <a:pt x="91" y="285"/>
                  </a:cubicBezTo>
                  <a:cubicBezTo>
                    <a:pt x="88" y="280"/>
                    <a:pt x="88" y="280"/>
                    <a:pt x="86" y="280"/>
                  </a:cubicBezTo>
                  <a:lnTo>
                    <a:pt x="86" y="280"/>
                  </a:lnTo>
                  <a:lnTo>
                    <a:pt x="83" y="280"/>
                  </a:lnTo>
                  <a:cubicBezTo>
                    <a:pt x="83" y="280"/>
                    <a:pt x="83" y="280"/>
                    <a:pt x="83" y="277"/>
                  </a:cubicBezTo>
                  <a:cubicBezTo>
                    <a:pt x="83" y="274"/>
                    <a:pt x="83" y="271"/>
                    <a:pt x="83" y="268"/>
                  </a:cubicBezTo>
                  <a:cubicBezTo>
                    <a:pt x="83" y="266"/>
                    <a:pt x="86" y="260"/>
                    <a:pt x="86" y="260"/>
                  </a:cubicBezTo>
                  <a:cubicBezTo>
                    <a:pt x="86" y="257"/>
                    <a:pt x="86" y="254"/>
                    <a:pt x="86" y="251"/>
                  </a:cubicBezTo>
                  <a:cubicBezTo>
                    <a:pt x="86" y="249"/>
                    <a:pt x="86" y="246"/>
                    <a:pt x="86" y="246"/>
                  </a:cubicBezTo>
                  <a:cubicBezTo>
                    <a:pt x="86" y="246"/>
                    <a:pt x="74" y="271"/>
                    <a:pt x="69" y="291"/>
                  </a:cubicBezTo>
                  <a:lnTo>
                    <a:pt x="69" y="291"/>
                  </a:lnTo>
                  <a:lnTo>
                    <a:pt x="69" y="291"/>
                  </a:lnTo>
                  <a:cubicBezTo>
                    <a:pt x="71" y="291"/>
                    <a:pt x="74" y="291"/>
                    <a:pt x="74" y="294"/>
                  </a:cubicBezTo>
                  <a:cubicBezTo>
                    <a:pt x="74" y="300"/>
                    <a:pt x="74" y="302"/>
                    <a:pt x="74" y="305"/>
                  </a:cubicBezTo>
                  <a:cubicBezTo>
                    <a:pt x="74" y="308"/>
                    <a:pt x="74" y="308"/>
                    <a:pt x="74" y="319"/>
                  </a:cubicBezTo>
                  <a:cubicBezTo>
                    <a:pt x="74" y="331"/>
                    <a:pt x="77" y="333"/>
                    <a:pt x="74" y="336"/>
                  </a:cubicBezTo>
                  <a:cubicBezTo>
                    <a:pt x="74" y="339"/>
                    <a:pt x="71" y="344"/>
                    <a:pt x="71" y="347"/>
                  </a:cubicBezTo>
                  <a:cubicBezTo>
                    <a:pt x="71" y="353"/>
                    <a:pt x="74" y="362"/>
                    <a:pt x="74" y="364"/>
                  </a:cubicBezTo>
                  <a:cubicBezTo>
                    <a:pt x="77" y="367"/>
                    <a:pt x="77" y="367"/>
                    <a:pt x="80" y="370"/>
                  </a:cubicBezTo>
                  <a:lnTo>
                    <a:pt x="77" y="376"/>
                  </a:lnTo>
                  <a:cubicBezTo>
                    <a:pt x="77" y="376"/>
                    <a:pt x="80" y="373"/>
                    <a:pt x="80" y="370"/>
                  </a:cubicBezTo>
                  <a:cubicBezTo>
                    <a:pt x="86" y="364"/>
                    <a:pt x="88" y="359"/>
                    <a:pt x="88" y="359"/>
                  </a:cubicBezTo>
                  <a:cubicBezTo>
                    <a:pt x="91" y="356"/>
                    <a:pt x="91" y="356"/>
                    <a:pt x="91" y="356"/>
                  </a:cubicBezTo>
                  <a:cubicBezTo>
                    <a:pt x="91" y="356"/>
                    <a:pt x="91" y="350"/>
                    <a:pt x="97" y="350"/>
                  </a:cubicBezTo>
                  <a:cubicBezTo>
                    <a:pt x="97" y="350"/>
                    <a:pt x="97" y="350"/>
                    <a:pt x="100" y="350"/>
                  </a:cubicBezTo>
                  <a:cubicBezTo>
                    <a:pt x="105" y="353"/>
                    <a:pt x="105" y="350"/>
                    <a:pt x="108" y="353"/>
                  </a:cubicBezTo>
                  <a:cubicBezTo>
                    <a:pt x="111" y="356"/>
                    <a:pt x="105" y="364"/>
                    <a:pt x="108" y="364"/>
                  </a:cubicBezTo>
                  <a:lnTo>
                    <a:pt x="108" y="364"/>
                  </a:lnTo>
                  <a:cubicBezTo>
                    <a:pt x="111" y="364"/>
                    <a:pt x="114" y="364"/>
                    <a:pt x="117" y="362"/>
                  </a:cubicBezTo>
                  <a:cubicBezTo>
                    <a:pt x="120" y="362"/>
                    <a:pt x="122" y="362"/>
                    <a:pt x="125" y="362"/>
                  </a:cubicBezTo>
                  <a:lnTo>
                    <a:pt x="125" y="362"/>
                  </a:lnTo>
                  <a:cubicBezTo>
                    <a:pt x="128" y="362"/>
                    <a:pt x="131" y="362"/>
                    <a:pt x="134" y="367"/>
                  </a:cubicBezTo>
                  <a:cubicBezTo>
                    <a:pt x="134" y="373"/>
                    <a:pt x="137" y="378"/>
                    <a:pt x="139" y="381"/>
                  </a:cubicBezTo>
                  <a:cubicBezTo>
                    <a:pt x="142" y="381"/>
                    <a:pt x="142" y="387"/>
                    <a:pt x="142" y="393"/>
                  </a:cubicBezTo>
                  <a:cubicBezTo>
                    <a:pt x="145" y="396"/>
                    <a:pt x="153" y="398"/>
                    <a:pt x="156" y="398"/>
                  </a:cubicBezTo>
                  <a:cubicBezTo>
                    <a:pt x="156" y="398"/>
                    <a:pt x="167" y="401"/>
                    <a:pt x="170" y="401"/>
                  </a:cubicBezTo>
                  <a:cubicBezTo>
                    <a:pt x="173" y="404"/>
                    <a:pt x="170" y="407"/>
                    <a:pt x="176" y="410"/>
                  </a:cubicBezTo>
                  <a:cubicBezTo>
                    <a:pt x="181" y="410"/>
                    <a:pt x="181" y="421"/>
                    <a:pt x="181" y="421"/>
                  </a:cubicBezTo>
                  <a:cubicBezTo>
                    <a:pt x="181" y="421"/>
                    <a:pt x="184" y="432"/>
                    <a:pt x="181" y="435"/>
                  </a:cubicBezTo>
                  <a:cubicBezTo>
                    <a:pt x="181" y="438"/>
                    <a:pt x="181" y="441"/>
                    <a:pt x="184" y="441"/>
                  </a:cubicBezTo>
                  <a:cubicBezTo>
                    <a:pt x="190" y="444"/>
                    <a:pt x="198" y="444"/>
                    <a:pt x="198" y="444"/>
                  </a:cubicBezTo>
                  <a:cubicBezTo>
                    <a:pt x="198" y="444"/>
                    <a:pt x="193" y="452"/>
                    <a:pt x="201" y="455"/>
                  </a:cubicBezTo>
                  <a:cubicBezTo>
                    <a:pt x="207" y="458"/>
                    <a:pt x="215" y="461"/>
                    <a:pt x="218" y="461"/>
                  </a:cubicBezTo>
                  <a:cubicBezTo>
                    <a:pt x="218" y="461"/>
                    <a:pt x="213" y="466"/>
                    <a:pt x="221" y="466"/>
                  </a:cubicBezTo>
                  <a:lnTo>
                    <a:pt x="221" y="466"/>
                  </a:lnTo>
                  <a:cubicBezTo>
                    <a:pt x="227" y="466"/>
                    <a:pt x="230" y="466"/>
                    <a:pt x="235" y="466"/>
                  </a:cubicBezTo>
                  <a:cubicBezTo>
                    <a:pt x="238" y="466"/>
                    <a:pt x="241" y="466"/>
                    <a:pt x="244" y="469"/>
                  </a:cubicBezTo>
                  <a:cubicBezTo>
                    <a:pt x="247" y="472"/>
                    <a:pt x="244" y="478"/>
                    <a:pt x="255" y="483"/>
                  </a:cubicBezTo>
                  <a:cubicBezTo>
                    <a:pt x="267" y="489"/>
                    <a:pt x="269" y="492"/>
                    <a:pt x="272" y="492"/>
                  </a:cubicBezTo>
                  <a:cubicBezTo>
                    <a:pt x="275" y="495"/>
                    <a:pt x="281" y="495"/>
                    <a:pt x="278" y="503"/>
                  </a:cubicBezTo>
                  <a:cubicBezTo>
                    <a:pt x="278" y="512"/>
                    <a:pt x="275" y="514"/>
                    <a:pt x="272" y="520"/>
                  </a:cubicBezTo>
                  <a:cubicBezTo>
                    <a:pt x="269" y="523"/>
                    <a:pt x="264" y="534"/>
                    <a:pt x="261" y="537"/>
                  </a:cubicBezTo>
                  <a:cubicBezTo>
                    <a:pt x="258" y="540"/>
                    <a:pt x="255" y="545"/>
                    <a:pt x="258" y="551"/>
                  </a:cubicBezTo>
                  <a:cubicBezTo>
                    <a:pt x="261" y="557"/>
                    <a:pt x="264" y="562"/>
                    <a:pt x="264" y="568"/>
                  </a:cubicBezTo>
                  <a:cubicBezTo>
                    <a:pt x="264" y="571"/>
                    <a:pt x="264" y="579"/>
                    <a:pt x="264" y="585"/>
                  </a:cubicBezTo>
                  <a:cubicBezTo>
                    <a:pt x="261" y="588"/>
                    <a:pt x="255" y="596"/>
                    <a:pt x="255" y="596"/>
                  </a:cubicBezTo>
                  <a:cubicBezTo>
                    <a:pt x="255" y="596"/>
                    <a:pt x="264" y="602"/>
                    <a:pt x="258" y="608"/>
                  </a:cubicBezTo>
                  <a:cubicBezTo>
                    <a:pt x="252" y="613"/>
                    <a:pt x="244" y="619"/>
                    <a:pt x="241" y="622"/>
                  </a:cubicBezTo>
                  <a:cubicBezTo>
                    <a:pt x="235" y="622"/>
                    <a:pt x="227" y="630"/>
                    <a:pt x="227" y="630"/>
                  </a:cubicBezTo>
                  <a:cubicBezTo>
                    <a:pt x="227" y="630"/>
                    <a:pt x="230" y="647"/>
                    <a:pt x="227" y="650"/>
                  </a:cubicBezTo>
                  <a:cubicBezTo>
                    <a:pt x="227" y="653"/>
                    <a:pt x="213" y="681"/>
                    <a:pt x="218" y="687"/>
                  </a:cubicBezTo>
                  <a:cubicBezTo>
                    <a:pt x="221" y="695"/>
                    <a:pt x="224" y="701"/>
                    <a:pt x="221" y="704"/>
                  </a:cubicBezTo>
                  <a:cubicBezTo>
                    <a:pt x="221" y="710"/>
                    <a:pt x="218" y="710"/>
                    <a:pt x="218" y="712"/>
                  </a:cubicBezTo>
                  <a:cubicBezTo>
                    <a:pt x="215" y="715"/>
                    <a:pt x="204" y="712"/>
                    <a:pt x="213" y="723"/>
                  </a:cubicBezTo>
                  <a:cubicBezTo>
                    <a:pt x="218" y="732"/>
                    <a:pt x="221" y="735"/>
                    <a:pt x="224" y="740"/>
                  </a:cubicBezTo>
                  <a:cubicBezTo>
                    <a:pt x="227" y="743"/>
                    <a:pt x="227" y="746"/>
                    <a:pt x="230" y="752"/>
                  </a:cubicBezTo>
                  <a:cubicBezTo>
                    <a:pt x="235" y="757"/>
                    <a:pt x="235" y="763"/>
                    <a:pt x="241" y="769"/>
                  </a:cubicBezTo>
                  <a:cubicBezTo>
                    <a:pt x="247" y="772"/>
                    <a:pt x="252" y="774"/>
                    <a:pt x="252" y="780"/>
                  </a:cubicBezTo>
                  <a:cubicBezTo>
                    <a:pt x="252" y="783"/>
                    <a:pt x="258" y="788"/>
                    <a:pt x="255" y="788"/>
                  </a:cubicBezTo>
                  <a:cubicBezTo>
                    <a:pt x="255" y="788"/>
                    <a:pt x="252" y="788"/>
                    <a:pt x="249" y="786"/>
                  </a:cubicBezTo>
                  <a:cubicBezTo>
                    <a:pt x="238" y="777"/>
                    <a:pt x="247" y="786"/>
                    <a:pt x="232" y="772"/>
                  </a:cubicBezTo>
                  <a:cubicBezTo>
                    <a:pt x="215" y="760"/>
                    <a:pt x="213" y="766"/>
                    <a:pt x="204" y="757"/>
                  </a:cubicBezTo>
                  <a:cubicBezTo>
                    <a:pt x="204" y="754"/>
                    <a:pt x="204" y="754"/>
                    <a:pt x="204" y="754"/>
                  </a:cubicBezTo>
                  <a:cubicBezTo>
                    <a:pt x="201" y="754"/>
                    <a:pt x="201" y="757"/>
                    <a:pt x="201" y="757"/>
                  </a:cubicBezTo>
                  <a:cubicBezTo>
                    <a:pt x="204" y="760"/>
                    <a:pt x="204" y="760"/>
                    <a:pt x="204" y="760"/>
                  </a:cubicBezTo>
                  <a:cubicBezTo>
                    <a:pt x="201" y="760"/>
                    <a:pt x="201" y="757"/>
                    <a:pt x="196" y="743"/>
                  </a:cubicBezTo>
                  <a:cubicBezTo>
                    <a:pt x="181" y="710"/>
                    <a:pt x="179" y="712"/>
                    <a:pt x="176" y="707"/>
                  </a:cubicBezTo>
                  <a:cubicBezTo>
                    <a:pt x="173" y="698"/>
                    <a:pt x="176" y="707"/>
                    <a:pt x="164" y="690"/>
                  </a:cubicBezTo>
                  <a:cubicBezTo>
                    <a:pt x="156" y="673"/>
                    <a:pt x="164" y="684"/>
                    <a:pt x="156" y="673"/>
                  </a:cubicBezTo>
                  <a:cubicBezTo>
                    <a:pt x="153" y="667"/>
                    <a:pt x="151" y="667"/>
                    <a:pt x="151" y="667"/>
                  </a:cubicBezTo>
                  <a:lnTo>
                    <a:pt x="148" y="667"/>
                  </a:lnTo>
                  <a:lnTo>
                    <a:pt x="148" y="667"/>
                  </a:lnTo>
                  <a:cubicBezTo>
                    <a:pt x="148" y="667"/>
                    <a:pt x="145" y="667"/>
                    <a:pt x="142" y="656"/>
                  </a:cubicBezTo>
                  <a:cubicBezTo>
                    <a:pt x="139" y="636"/>
                    <a:pt x="139" y="650"/>
                    <a:pt x="134" y="627"/>
                  </a:cubicBezTo>
                  <a:cubicBezTo>
                    <a:pt x="128" y="605"/>
                    <a:pt x="137" y="605"/>
                    <a:pt x="125" y="593"/>
                  </a:cubicBezTo>
                  <a:cubicBezTo>
                    <a:pt x="111" y="582"/>
                    <a:pt x="114" y="588"/>
                    <a:pt x="108" y="579"/>
                  </a:cubicBezTo>
                  <a:cubicBezTo>
                    <a:pt x="105" y="571"/>
                    <a:pt x="111" y="579"/>
                    <a:pt x="100" y="559"/>
                  </a:cubicBezTo>
                  <a:cubicBezTo>
                    <a:pt x="88" y="540"/>
                    <a:pt x="74" y="534"/>
                    <a:pt x="74" y="500"/>
                  </a:cubicBezTo>
                  <a:cubicBezTo>
                    <a:pt x="74" y="466"/>
                    <a:pt x="74" y="461"/>
                    <a:pt x="74" y="461"/>
                  </a:cubicBezTo>
                  <a:cubicBezTo>
                    <a:pt x="74" y="461"/>
                    <a:pt x="57" y="449"/>
                    <a:pt x="63" y="430"/>
                  </a:cubicBezTo>
                  <a:cubicBezTo>
                    <a:pt x="69" y="410"/>
                    <a:pt x="71" y="415"/>
                    <a:pt x="69" y="410"/>
                  </a:cubicBezTo>
                  <a:cubicBezTo>
                    <a:pt x="66" y="404"/>
                    <a:pt x="66" y="404"/>
                    <a:pt x="60" y="398"/>
                  </a:cubicBezTo>
                  <a:cubicBezTo>
                    <a:pt x="54" y="390"/>
                    <a:pt x="54" y="390"/>
                    <a:pt x="52" y="387"/>
                  </a:cubicBezTo>
                  <a:cubicBezTo>
                    <a:pt x="52" y="384"/>
                    <a:pt x="49" y="378"/>
                    <a:pt x="49" y="376"/>
                  </a:cubicBezTo>
                  <a:cubicBezTo>
                    <a:pt x="49" y="373"/>
                    <a:pt x="49" y="370"/>
                    <a:pt x="49" y="370"/>
                  </a:cubicBezTo>
                  <a:cubicBezTo>
                    <a:pt x="43" y="373"/>
                    <a:pt x="43" y="373"/>
                    <a:pt x="43" y="373"/>
                  </a:cubicBezTo>
                  <a:cubicBezTo>
                    <a:pt x="43" y="373"/>
                    <a:pt x="0" y="808"/>
                    <a:pt x="433" y="871"/>
                  </a:cubicBezTo>
                  <a:cubicBezTo>
                    <a:pt x="433" y="871"/>
                    <a:pt x="348" y="854"/>
                    <a:pt x="329" y="834"/>
                  </a:cubicBezTo>
                  <a:cubicBezTo>
                    <a:pt x="326" y="834"/>
                    <a:pt x="326" y="831"/>
                    <a:pt x="326" y="831"/>
                  </a:cubicBezTo>
                  <a:cubicBezTo>
                    <a:pt x="326" y="831"/>
                    <a:pt x="323" y="811"/>
                    <a:pt x="326" y="811"/>
                  </a:cubicBezTo>
                  <a:cubicBezTo>
                    <a:pt x="329" y="811"/>
                    <a:pt x="332" y="814"/>
                    <a:pt x="334" y="814"/>
                  </a:cubicBezTo>
                  <a:cubicBezTo>
                    <a:pt x="337" y="814"/>
                    <a:pt x="340" y="811"/>
                    <a:pt x="343" y="811"/>
                  </a:cubicBezTo>
                  <a:cubicBezTo>
                    <a:pt x="348" y="806"/>
                    <a:pt x="357" y="800"/>
                    <a:pt x="357" y="800"/>
                  </a:cubicBezTo>
                  <a:cubicBezTo>
                    <a:pt x="357" y="806"/>
                    <a:pt x="357" y="806"/>
                    <a:pt x="357" y="806"/>
                  </a:cubicBezTo>
                  <a:lnTo>
                    <a:pt x="357" y="808"/>
                  </a:lnTo>
                  <a:cubicBezTo>
                    <a:pt x="357" y="808"/>
                    <a:pt x="360" y="806"/>
                    <a:pt x="371" y="806"/>
                  </a:cubicBezTo>
                  <a:cubicBezTo>
                    <a:pt x="391" y="803"/>
                    <a:pt x="391" y="803"/>
                    <a:pt x="396" y="800"/>
                  </a:cubicBezTo>
                  <a:cubicBezTo>
                    <a:pt x="402" y="797"/>
                    <a:pt x="411" y="788"/>
                    <a:pt x="413" y="788"/>
                  </a:cubicBezTo>
                  <a:cubicBezTo>
                    <a:pt x="416" y="788"/>
                    <a:pt x="416" y="788"/>
                    <a:pt x="416" y="791"/>
                  </a:cubicBezTo>
                  <a:cubicBezTo>
                    <a:pt x="422" y="800"/>
                    <a:pt x="411" y="797"/>
                    <a:pt x="422" y="800"/>
                  </a:cubicBezTo>
                  <a:cubicBezTo>
                    <a:pt x="425" y="803"/>
                    <a:pt x="428" y="803"/>
                    <a:pt x="430" y="803"/>
                  </a:cubicBezTo>
                  <a:cubicBezTo>
                    <a:pt x="439" y="803"/>
                    <a:pt x="447" y="800"/>
                    <a:pt x="447" y="800"/>
                  </a:cubicBezTo>
                  <a:cubicBezTo>
                    <a:pt x="447" y="800"/>
                    <a:pt x="459" y="800"/>
                    <a:pt x="467" y="800"/>
                  </a:cubicBezTo>
                  <a:cubicBezTo>
                    <a:pt x="473" y="800"/>
                    <a:pt x="479" y="800"/>
                    <a:pt x="481" y="797"/>
                  </a:cubicBezTo>
                  <a:cubicBezTo>
                    <a:pt x="484" y="794"/>
                    <a:pt x="484" y="791"/>
                    <a:pt x="487" y="791"/>
                  </a:cubicBezTo>
                  <a:lnTo>
                    <a:pt x="490" y="791"/>
                  </a:lnTo>
                  <a:cubicBezTo>
                    <a:pt x="496" y="791"/>
                    <a:pt x="498" y="800"/>
                    <a:pt x="498" y="800"/>
                  </a:cubicBezTo>
                  <a:cubicBezTo>
                    <a:pt x="481" y="808"/>
                    <a:pt x="481" y="808"/>
                    <a:pt x="481" y="808"/>
                  </a:cubicBezTo>
                  <a:cubicBezTo>
                    <a:pt x="464" y="820"/>
                    <a:pt x="464" y="820"/>
                    <a:pt x="464" y="820"/>
                  </a:cubicBezTo>
                  <a:cubicBezTo>
                    <a:pt x="464" y="820"/>
                    <a:pt x="459" y="823"/>
                    <a:pt x="464" y="825"/>
                  </a:cubicBezTo>
                  <a:cubicBezTo>
                    <a:pt x="470" y="828"/>
                    <a:pt x="473" y="828"/>
                    <a:pt x="481" y="828"/>
                  </a:cubicBezTo>
                  <a:cubicBezTo>
                    <a:pt x="487" y="828"/>
                    <a:pt x="498" y="837"/>
                    <a:pt x="504" y="837"/>
                  </a:cubicBezTo>
                  <a:cubicBezTo>
                    <a:pt x="507" y="837"/>
                    <a:pt x="510" y="837"/>
                    <a:pt x="510" y="834"/>
                  </a:cubicBezTo>
                  <a:cubicBezTo>
                    <a:pt x="515" y="825"/>
                    <a:pt x="515" y="825"/>
                    <a:pt x="518" y="820"/>
                  </a:cubicBezTo>
                  <a:cubicBezTo>
                    <a:pt x="521" y="814"/>
                    <a:pt x="521" y="808"/>
                    <a:pt x="527" y="808"/>
                  </a:cubicBezTo>
                  <a:cubicBezTo>
                    <a:pt x="535" y="808"/>
                    <a:pt x="541" y="811"/>
                    <a:pt x="541" y="811"/>
                  </a:cubicBezTo>
                  <a:cubicBezTo>
                    <a:pt x="535" y="825"/>
                    <a:pt x="535" y="825"/>
                    <a:pt x="535" y="825"/>
                  </a:cubicBezTo>
                  <a:cubicBezTo>
                    <a:pt x="535" y="825"/>
                    <a:pt x="549" y="823"/>
                    <a:pt x="552" y="823"/>
                  </a:cubicBezTo>
                  <a:cubicBezTo>
                    <a:pt x="558" y="823"/>
                    <a:pt x="558" y="828"/>
                    <a:pt x="560" y="828"/>
                  </a:cubicBezTo>
                  <a:cubicBezTo>
                    <a:pt x="563" y="828"/>
                    <a:pt x="563" y="825"/>
                    <a:pt x="566" y="825"/>
                  </a:cubicBezTo>
                  <a:cubicBezTo>
                    <a:pt x="575" y="817"/>
                    <a:pt x="575" y="817"/>
                    <a:pt x="583" y="817"/>
                  </a:cubicBezTo>
                  <a:cubicBezTo>
                    <a:pt x="589" y="814"/>
                    <a:pt x="597" y="814"/>
                    <a:pt x="600" y="814"/>
                  </a:cubicBezTo>
                  <a:lnTo>
                    <a:pt x="603" y="814"/>
                  </a:lnTo>
                  <a:cubicBezTo>
                    <a:pt x="606" y="814"/>
                    <a:pt x="611" y="814"/>
                    <a:pt x="614" y="814"/>
                  </a:cubicBezTo>
                  <a:cubicBezTo>
                    <a:pt x="617" y="814"/>
                    <a:pt x="631" y="825"/>
                    <a:pt x="634" y="825"/>
                  </a:cubicBezTo>
                  <a:cubicBezTo>
                    <a:pt x="637" y="825"/>
                    <a:pt x="637" y="825"/>
                    <a:pt x="637" y="825"/>
                  </a:cubicBezTo>
                  <a:cubicBezTo>
                    <a:pt x="637" y="823"/>
                    <a:pt x="643" y="823"/>
                    <a:pt x="648" y="823"/>
                  </a:cubicBezTo>
                  <a:lnTo>
                    <a:pt x="648" y="823"/>
                  </a:lnTo>
                  <a:cubicBezTo>
                    <a:pt x="654" y="823"/>
                    <a:pt x="657" y="823"/>
                    <a:pt x="657" y="823"/>
                  </a:cubicBezTo>
                  <a:cubicBezTo>
                    <a:pt x="657" y="823"/>
                    <a:pt x="609" y="871"/>
                    <a:pt x="501" y="871"/>
                  </a:cubicBezTo>
                  <a:cubicBezTo>
                    <a:pt x="501" y="871"/>
                    <a:pt x="501" y="871"/>
                    <a:pt x="507" y="871"/>
                  </a:cubicBezTo>
                  <a:cubicBezTo>
                    <a:pt x="527" y="871"/>
                    <a:pt x="603" y="868"/>
                    <a:pt x="691" y="825"/>
                  </a:cubicBezTo>
                  <a:cubicBezTo>
                    <a:pt x="753" y="794"/>
                    <a:pt x="821" y="740"/>
                    <a:pt x="874" y="650"/>
                  </a:cubicBezTo>
                  <a:cubicBezTo>
                    <a:pt x="973" y="481"/>
                    <a:pt x="951" y="274"/>
                    <a:pt x="809" y="135"/>
                  </a:cubicBezTo>
                  <a:cubicBezTo>
                    <a:pt x="758" y="85"/>
                    <a:pt x="691" y="42"/>
                    <a:pt x="609" y="14"/>
                  </a:cubicBezTo>
                  <a:cubicBezTo>
                    <a:pt x="609" y="14"/>
                    <a:pt x="838" y="99"/>
                    <a:pt x="900" y="319"/>
                  </a:cubicBezTo>
                  <a:cubicBezTo>
                    <a:pt x="897" y="322"/>
                    <a:pt x="897" y="322"/>
                    <a:pt x="897" y="322"/>
                  </a:cubicBezTo>
                  <a:cubicBezTo>
                    <a:pt x="892" y="317"/>
                    <a:pt x="892" y="319"/>
                    <a:pt x="886" y="308"/>
                  </a:cubicBezTo>
                  <a:cubicBezTo>
                    <a:pt x="880" y="300"/>
                    <a:pt x="886" y="300"/>
                    <a:pt x="880" y="294"/>
                  </a:cubicBezTo>
                  <a:cubicBezTo>
                    <a:pt x="880" y="291"/>
                    <a:pt x="877" y="291"/>
                    <a:pt x="877" y="291"/>
                  </a:cubicBezTo>
                  <a:cubicBezTo>
                    <a:pt x="877" y="288"/>
                    <a:pt x="877" y="288"/>
                    <a:pt x="872" y="285"/>
                  </a:cubicBezTo>
                  <a:cubicBezTo>
                    <a:pt x="866" y="277"/>
                    <a:pt x="866" y="277"/>
                    <a:pt x="863" y="274"/>
                  </a:cubicBezTo>
                  <a:cubicBezTo>
                    <a:pt x="858" y="268"/>
                    <a:pt x="855" y="257"/>
                    <a:pt x="852" y="251"/>
                  </a:cubicBezTo>
                  <a:cubicBezTo>
                    <a:pt x="846" y="249"/>
                    <a:pt x="838" y="246"/>
                    <a:pt x="835" y="246"/>
                  </a:cubicBezTo>
                  <a:cubicBezTo>
                    <a:pt x="832" y="246"/>
                    <a:pt x="832" y="243"/>
                    <a:pt x="832" y="243"/>
                  </a:cubicBezTo>
                  <a:cubicBezTo>
                    <a:pt x="832" y="243"/>
                    <a:pt x="829" y="243"/>
                    <a:pt x="829" y="246"/>
                  </a:cubicBezTo>
                  <a:cubicBezTo>
                    <a:pt x="829" y="251"/>
                    <a:pt x="835" y="257"/>
                    <a:pt x="835" y="257"/>
                  </a:cubicBezTo>
                  <a:cubicBezTo>
                    <a:pt x="835" y="274"/>
                    <a:pt x="835" y="274"/>
                    <a:pt x="835" y="274"/>
                  </a:cubicBezTo>
                  <a:cubicBezTo>
                    <a:pt x="835" y="274"/>
                    <a:pt x="843" y="291"/>
                    <a:pt x="843" y="294"/>
                  </a:cubicBezTo>
                  <a:cubicBezTo>
                    <a:pt x="843" y="300"/>
                    <a:pt x="838" y="311"/>
                    <a:pt x="838" y="311"/>
                  </a:cubicBezTo>
                  <a:cubicBezTo>
                    <a:pt x="838" y="311"/>
                    <a:pt x="835" y="322"/>
                    <a:pt x="832" y="325"/>
                  </a:cubicBezTo>
                  <a:cubicBezTo>
                    <a:pt x="826" y="325"/>
                    <a:pt x="804" y="331"/>
                    <a:pt x="804" y="331"/>
                  </a:cubicBezTo>
                  <a:cubicBezTo>
                    <a:pt x="804" y="331"/>
                    <a:pt x="795" y="322"/>
                    <a:pt x="792" y="314"/>
                  </a:cubicBezTo>
                  <a:cubicBezTo>
                    <a:pt x="787" y="308"/>
                    <a:pt x="775" y="305"/>
                    <a:pt x="773" y="302"/>
                  </a:cubicBezTo>
                  <a:cubicBezTo>
                    <a:pt x="770" y="300"/>
                    <a:pt x="775" y="294"/>
                    <a:pt x="770" y="285"/>
                  </a:cubicBezTo>
                  <a:cubicBezTo>
                    <a:pt x="764" y="277"/>
                    <a:pt x="770" y="280"/>
                    <a:pt x="761" y="271"/>
                  </a:cubicBezTo>
                  <a:cubicBezTo>
                    <a:pt x="753" y="266"/>
                    <a:pt x="753" y="266"/>
                    <a:pt x="753" y="266"/>
                  </a:cubicBezTo>
                  <a:cubicBezTo>
                    <a:pt x="753" y="266"/>
                    <a:pt x="747" y="263"/>
                    <a:pt x="744" y="263"/>
                  </a:cubicBezTo>
                  <a:cubicBezTo>
                    <a:pt x="739" y="263"/>
                    <a:pt x="739" y="263"/>
                    <a:pt x="741" y="268"/>
                  </a:cubicBezTo>
                  <a:cubicBezTo>
                    <a:pt x="747" y="280"/>
                    <a:pt x="739" y="291"/>
                    <a:pt x="744" y="291"/>
                  </a:cubicBezTo>
                  <a:lnTo>
                    <a:pt x="747" y="291"/>
                  </a:lnTo>
                  <a:lnTo>
                    <a:pt x="747" y="291"/>
                  </a:lnTo>
                  <a:cubicBezTo>
                    <a:pt x="750" y="291"/>
                    <a:pt x="750" y="291"/>
                    <a:pt x="750" y="291"/>
                  </a:cubicBezTo>
                  <a:cubicBezTo>
                    <a:pt x="753" y="291"/>
                    <a:pt x="755" y="291"/>
                    <a:pt x="755" y="297"/>
                  </a:cubicBezTo>
                  <a:cubicBezTo>
                    <a:pt x="761" y="308"/>
                    <a:pt x="761" y="311"/>
                    <a:pt x="764" y="314"/>
                  </a:cubicBezTo>
                  <a:cubicBezTo>
                    <a:pt x="767" y="317"/>
                    <a:pt x="770" y="331"/>
                    <a:pt x="773" y="331"/>
                  </a:cubicBezTo>
                  <a:cubicBezTo>
                    <a:pt x="778" y="333"/>
                    <a:pt x="789" y="331"/>
                    <a:pt x="787" y="336"/>
                  </a:cubicBezTo>
                  <a:cubicBezTo>
                    <a:pt x="787" y="342"/>
                    <a:pt x="781" y="347"/>
                    <a:pt x="787" y="350"/>
                  </a:cubicBezTo>
                  <a:cubicBezTo>
                    <a:pt x="795" y="353"/>
                    <a:pt x="795" y="356"/>
                    <a:pt x="798" y="356"/>
                  </a:cubicBezTo>
                  <a:lnTo>
                    <a:pt x="801" y="356"/>
                  </a:lnTo>
                  <a:lnTo>
                    <a:pt x="801" y="356"/>
                  </a:lnTo>
                  <a:cubicBezTo>
                    <a:pt x="804" y="356"/>
                    <a:pt x="804" y="356"/>
                    <a:pt x="804" y="356"/>
                  </a:cubicBezTo>
                  <a:lnTo>
                    <a:pt x="804" y="356"/>
                  </a:lnTo>
                  <a:cubicBezTo>
                    <a:pt x="804" y="356"/>
                    <a:pt x="807" y="353"/>
                    <a:pt x="809" y="353"/>
                  </a:cubicBezTo>
                  <a:cubicBezTo>
                    <a:pt x="818" y="350"/>
                    <a:pt x="823" y="350"/>
                    <a:pt x="823" y="350"/>
                  </a:cubicBezTo>
                  <a:cubicBezTo>
                    <a:pt x="823" y="350"/>
                    <a:pt x="835" y="356"/>
                    <a:pt x="835" y="359"/>
                  </a:cubicBezTo>
                  <a:cubicBezTo>
                    <a:pt x="835" y="364"/>
                    <a:pt x="832" y="381"/>
                    <a:pt x="832" y="381"/>
                  </a:cubicBezTo>
                  <a:cubicBezTo>
                    <a:pt x="821" y="398"/>
                    <a:pt x="821" y="398"/>
                    <a:pt x="821" y="398"/>
                  </a:cubicBezTo>
                  <a:cubicBezTo>
                    <a:pt x="821" y="398"/>
                    <a:pt x="823" y="430"/>
                    <a:pt x="818" y="430"/>
                  </a:cubicBezTo>
                  <a:cubicBezTo>
                    <a:pt x="812" y="430"/>
                    <a:pt x="807" y="444"/>
                    <a:pt x="804" y="444"/>
                  </a:cubicBezTo>
                  <a:cubicBezTo>
                    <a:pt x="801" y="446"/>
                    <a:pt x="798" y="466"/>
                    <a:pt x="798" y="466"/>
                  </a:cubicBezTo>
                  <a:cubicBezTo>
                    <a:pt x="789" y="478"/>
                    <a:pt x="789" y="478"/>
                    <a:pt x="789" y="478"/>
                  </a:cubicBezTo>
                  <a:cubicBezTo>
                    <a:pt x="789" y="478"/>
                    <a:pt x="789" y="495"/>
                    <a:pt x="789" y="498"/>
                  </a:cubicBezTo>
                  <a:cubicBezTo>
                    <a:pt x="789" y="503"/>
                    <a:pt x="792" y="520"/>
                    <a:pt x="789" y="526"/>
                  </a:cubicBezTo>
                  <a:cubicBezTo>
                    <a:pt x="789" y="534"/>
                    <a:pt x="778" y="542"/>
                    <a:pt x="778" y="542"/>
                  </a:cubicBezTo>
                  <a:cubicBezTo>
                    <a:pt x="778" y="542"/>
                    <a:pt x="792" y="557"/>
                    <a:pt x="784" y="559"/>
                  </a:cubicBezTo>
                  <a:cubicBezTo>
                    <a:pt x="775" y="562"/>
                    <a:pt x="767" y="574"/>
                    <a:pt x="767" y="576"/>
                  </a:cubicBezTo>
                  <a:cubicBezTo>
                    <a:pt x="764" y="579"/>
                    <a:pt x="764" y="588"/>
                    <a:pt x="761" y="588"/>
                  </a:cubicBezTo>
                  <a:cubicBezTo>
                    <a:pt x="755" y="588"/>
                    <a:pt x="744" y="591"/>
                    <a:pt x="744" y="593"/>
                  </a:cubicBezTo>
                  <a:cubicBezTo>
                    <a:pt x="744" y="596"/>
                    <a:pt x="744" y="608"/>
                    <a:pt x="744" y="608"/>
                  </a:cubicBezTo>
                  <a:cubicBezTo>
                    <a:pt x="730" y="633"/>
                    <a:pt x="730" y="633"/>
                    <a:pt x="730" y="633"/>
                  </a:cubicBezTo>
                  <a:cubicBezTo>
                    <a:pt x="711" y="647"/>
                    <a:pt x="711" y="647"/>
                    <a:pt x="711" y="647"/>
                  </a:cubicBezTo>
                  <a:cubicBezTo>
                    <a:pt x="711" y="647"/>
                    <a:pt x="711" y="659"/>
                    <a:pt x="705" y="661"/>
                  </a:cubicBezTo>
                  <a:cubicBezTo>
                    <a:pt x="699" y="661"/>
                    <a:pt x="679" y="670"/>
                    <a:pt x="677" y="673"/>
                  </a:cubicBezTo>
                  <a:cubicBezTo>
                    <a:pt x="674" y="676"/>
                    <a:pt x="657" y="684"/>
                    <a:pt x="651" y="684"/>
                  </a:cubicBezTo>
                  <a:cubicBezTo>
                    <a:pt x="648" y="684"/>
                    <a:pt x="651" y="690"/>
                    <a:pt x="651" y="690"/>
                  </a:cubicBezTo>
                  <a:cubicBezTo>
                    <a:pt x="651" y="690"/>
                    <a:pt x="648" y="687"/>
                    <a:pt x="645" y="684"/>
                  </a:cubicBezTo>
                  <a:cubicBezTo>
                    <a:pt x="640" y="670"/>
                    <a:pt x="645" y="679"/>
                    <a:pt x="637" y="661"/>
                  </a:cubicBezTo>
                  <a:cubicBezTo>
                    <a:pt x="631" y="644"/>
                    <a:pt x="631" y="659"/>
                    <a:pt x="631" y="644"/>
                  </a:cubicBezTo>
                  <a:cubicBezTo>
                    <a:pt x="631" y="633"/>
                    <a:pt x="631" y="644"/>
                    <a:pt x="631" y="633"/>
                  </a:cubicBezTo>
                  <a:cubicBezTo>
                    <a:pt x="628" y="622"/>
                    <a:pt x="634" y="630"/>
                    <a:pt x="628" y="616"/>
                  </a:cubicBezTo>
                  <a:cubicBezTo>
                    <a:pt x="620" y="602"/>
                    <a:pt x="623" y="608"/>
                    <a:pt x="614" y="599"/>
                  </a:cubicBezTo>
                  <a:cubicBezTo>
                    <a:pt x="606" y="591"/>
                    <a:pt x="600" y="599"/>
                    <a:pt x="606" y="585"/>
                  </a:cubicBezTo>
                  <a:cubicBezTo>
                    <a:pt x="609" y="571"/>
                    <a:pt x="606" y="585"/>
                    <a:pt x="609" y="571"/>
                  </a:cubicBezTo>
                  <a:cubicBezTo>
                    <a:pt x="611" y="559"/>
                    <a:pt x="609" y="557"/>
                    <a:pt x="617" y="551"/>
                  </a:cubicBezTo>
                  <a:cubicBezTo>
                    <a:pt x="626" y="545"/>
                    <a:pt x="631" y="542"/>
                    <a:pt x="631" y="534"/>
                  </a:cubicBezTo>
                  <a:cubicBezTo>
                    <a:pt x="631" y="526"/>
                    <a:pt x="631" y="523"/>
                    <a:pt x="628" y="520"/>
                  </a:cubicBezTo>
                  <a:cubicBezTo>
                    <a:pt x="626" y="514"/>
                    <a:pt x="617" y="506"/>
                    <a:pt x="617" y="503"/>
                  </a:cubicBezTo>
                  <a:cubicBezTo>
                    <a:pt x="617" y="500"/>
                    <a:pt x="617" y="500"/>
                    <a:pt x="609" y="492"/>
                  </a:cubicBezTo>
                  <a:cubicBezTo>
                    <a:pt x="603" y="483"/>
                    <a:pt x="600" y="478"/>
                    <a:pt x="600" y="478"/>
                  </a:cubicBezTo>
                  <a:cubicBezTo>
                    <a:pt x="600" y="478"/>
                    <a:pt x="597" y="455"/>
                    <a:pt x="597" y="446"/>
                  </a:cubicBezTo>
                  <a:lnTo>
                    <a:pt x="597" y="444"/>
                  </a:lnTo>
                  <a:cubicBezTo>
                    <a:pt x="597" y="444"/>
                    <a:pt x="597" y="444"/>
                    <a:pt x="597" y="446"/>
                  </a:cubicBezTo>
                  <a:cubicBezTo>
                    <a:pt x="597" y="446"/>
                    <a:pt x="597" y="446"/>
                    <a:pt x="594" y="446"/>
                  </a:cubicBezTo>
                  <a:cubicBezTo>
                    <a:pt x="594" y="446"/>
                    <a:pt x="597" y="444"/>
                    <a:pt x="597" y="441"/>
                  </a:cubicBezTo>
                  <a:cubicBezTo>
                    <a:pt x="600" y="427"/>
                    <a:pt x="600" y="418"/>
                    <a:pt x="600" y="418"/>
                  </a:cubicBezTo>
                  <a:cubicBezTo>
                    <a:pt x="600" y="418"/>
                    <a:pt x="586" y="410"/>
                    <a:pt x="580" y="410"/>
                  </a:cubicBezTo>
                  <a:lnTo>
                    <a:pt x="580" y="410"/>
                  </a:lnTo>
                  <a:cubicBezTo>
                    <a:pt x="575" y="410"/>
                    <a:pt x="575" y="415"/>
                    <a:pt x="572" y="415"/>
                  </a:cubicBezTo>
                  <a:cubicBezTo>
                    <a:pt x="569" y="415"/>
                    <a:pt x="569" y="412"/>
                    <a:pt x="566" y="412"/>
                  </a:cubicBezTo>
                  <a:cubicBezTo>
                    <a:pt x="555" y="404"/>
                    <a:pt x="558" y="398"/>
                    <a:pt x="555" y="398"/>
                  </a:cubicBezTo>
                  <a:cubicBezTo>
                    <a:pt x="555" y="396"/>
                    <a:pt x="552" y="396"/>
                    <a:pt x="549" y="396"/>
                  </a:cubicBezTo>
                  <a:cubicBezTo>
                    <a:pt x="546" y="396"/>
                    <a:pt x="543" y="396"/>
                    <a:pt x="541" y="398"/>
                  </a:cubicBezTo>
                  <a:cubicBezTo>
                    <a:pt x="535" y="401"/>
                    <a:pt x="524" y="401"/>
                    <a:pt x="515" y="407"/>
                  </a:cubicBezTo>
                  <a:cubicBezTo>
                    <a:pt x="510" y="410"/>
                    <a:pt x="504" y="410"/>
                    <a:pt x="501" y="410"/>
                  </a:cubicBezTo>
                  <a:cubicBezTo>
                    <a:pt x="498" y="410"/>
                    <a:pt x="496" y="410"/>
                    <a:pt x="490" y="410"/>
                  </a:cubicBezTo>
                  <a:cubicBezTo>
                    <a:pt x="481" y="410"/>
                    <a:pt x="473" y="412"/>
                    <a:pt x="467" y="412"/>
                  </a:cubicBezTo>
                  <a:cubicBezTo>
                    <a:pt x="462" y="412"/>
                    <a:pt x="459" y="410"/>
                    <a:pt x="453" y="410"/>
                  </a:cubicBezTo>
                  <a:cubicBezTo>
                    <a:pt x="445" y="404"/>
                    <a:pt x="445" y="410"/>
                    <a:pt x="439" y="401"/>
                  </a:cubicBezTo>
                  <a:cubicBezTo>
                    <a:pt x="436" y="390"/>
                    <a:pt x="439" y="390"/>
                    <a:pt x="430" y="387"/>
                  </a:cubicBezTo>
                  <a:cubicBezTo>
                    <a:pt x="422" y="381"/>
                    <a:pt x="419" y="384"/>
                    <a:pt x="419" y="376"/>
                  </a:cubicBezTo>
                  <a:cubicBezTo>
                    <a:pt x="416" y="367"/>
                    <a:pt x="422" y="367"/>
                    <a:pt x="416" y="359"/>
                  </a:cubicBezTo>
                  <a:cubicBezTo>
                    <a:pt x="413" y="359"/>
                    <a:pt x="413" y="356"/>
                    <a:pt x="413" y="356"/>
                  </a:cubicBezTo>
                  <a:cubicBezTo>
                    <a:pt x="413" y="356"/>
                    <a:pt x="413" y="356"/>
                    <a:pt x="413" y="359"/>
                  </a:cubicBezTo>
                  <a:lnTo>
                    <a:pt x="413" y="359"/>
                  </a:lnTo>
                  <a:cubicBezTo>
                    <a:pt x="413" y="359"/>
                    <a:pt x="413" y="356"/>
                    <a:pt x="408" y="353"/>
                  </a:cubicBezTo>
                  <a:cubicBezTo>
                    <a:pt x="396" y="339"/>
                    <a:pt x="394" y="350"/>
                    <a:pt x="396" y="339"/>
                  </a:cubicBezTo>
                  <a:cubicBezTo>
                    <a:pt x="399" y="331"/>
                    <a:pt x="405" y="336"/>
                    <a:pt x="405" y="322"/>
                  </a:cubicBezTo>
                  <a:cubicBezTo>
                    <a:pt x="405" y="319"/>
                    <a:pt x="408" y="319"/>
                    <a:pt x="411" y="319"/>
                  </a:cubicBezTo>
                  <a:lnTo>
                    <a:pt x="411" y="319"/>
                  </a:lnTo>
                  <a:lnTo>
                    <a:pt x="411" y="319"/>
                  </a:lnTo>
                  <a:cubicBezTo>
                    <a:pt x="413" y="319"/>
                    <a:pt x="416" y="317"/>
                    <a:pt x="411" y="302"/>
                  </a:cubicBezTo>
                  <a:cubicBezTo>
                    <a:pt x="399" y="280"/>
                    <a:pt x="396" y="285"/>
                    <a:pt x="408" y="266"/>
                  </a:cubicBezTo>
                  <a:cubicBezTo>
                    <a:pt x="419" y="246"/>
                    <a:pt x="430" y="240"/>
                    <a:pt x="433" y="237"/>
                  </a:cubicBezTo>
                  <a:cubicBezTo>
                    <a:pt x="436" y="232"/>
                    <a:pt x="439" y="223"/>
                    <a:pt x="445" y="220"/>
                  </a:cubicBezTo>
                  <a:cubicBezTo>
                    <a:pt x="447" y="217"/>
                    <a:pt x="445" y="215"/>
                    <a:pt x="450" y="215"/>
                  </a:cubicBezTo>
                  <a:cubicBezTo>
                    <a:pt x="453" y="215"/>
                    <a:pt x="453" y="215"/>
                    <a:pt x="453" y="215"/>
                  </a:cubicBezTo>
                  <a:cubicBezTo>
                    <a:pt x="456" y="215"/>
                    <a:pt x="456" y="215"/>
                    <a:pt x="456" y="215"/>
                  </a:cubicBezTo>
                  <a:cubicBezTo>
                    <a:pt x="464" y="215"/>
                    <a:pt x="476" y="209"/>
                    <a:pt x="479" y="203"/>
                  </a:cubicBezTo>
                  <a:cubicBezTo>
                    <a:pt x="487" y="198"/>
                    <a:pt x="496" y="189"/>
                    <a:pt x="498" y="189"/>
                  </a:cubicBezTo>
                  <a:lnTo>
                    <a:pt x="501" y="189"/>
                  </a:lnTo>
                  <a:lnTo>
                    <a:pt x="501" y="189"/>
                  </a:lnTo>
                  <a:lnTo>
                    <a:pt x="504" y="189"/>
                  </a:lnTo>
                  <a:cubicBezTo>
                    <a:pt x="504" y="189"/>
                    <a:pt x="507" y="189"/>
                    <a:pt x="510" y="186"/>
                  </a:cubicBezTo>
                  <a:cubicBezTo>
                    <a:pt x="518" y="186"/>
                    <a:pt x="521" y="183"/>
                    <a:pt x="527" y="183"/>
                  </a:cubicBezTo>
                  <a:cubicBezTo>
                    <a:pt x="530" y="183"/>
                    <a:pt x="530" y="183"/>
                    <a:pt x="530" y="183"/>
                  </a:cubicBezTo>
                  <a:cubicBezTo>
                    <a:pt x="530" y="183"/>
                    <a:pt x="532" y="183"/>
                    <a:pt x="538" y="183"/>
                  </a:cubicBezTo>
                  <a:cubicBezTo>
                    <a:pt x="555" y="180"/>
                    <a:pt x="552" y="180"/>
                    <a:pt x="555" y="180"/>
                  </a:cubicBezTo>
                  <a:cubicBezTo>
                    <a:pt x="560" y="180"/>
                    <a:pt x="558" y="180"/>
                    <a:pt x="566" y="183"/>
                  </a:cubicBezTo>
                  <a:lnTo>
                    <a:pt x="566" y="183"/>
                  </a:lnTo>
                  <a:cubicBezTo>
                    <a:pt x="569" y="183"/>
                    <a:pt x="569" y="180"/>
                    <a:pt x="569" y="178"/>
                  </a:cubicBezTo>
                  <a:cubicBezTo>
                    <a:pt x="572" y="178"/>
                    <a:pt x="572" y="175"/>
                    <a:pt x="572" y="175"/>
                  </a:cubicBezTo>
                  <a:cubicBezTo>
                    <a:pt x="572" y="175"/>
                    <a:pt x="572" y="178"/>
                    <a:pt x="572" y="183"/>
                  </a:cubicBezTo>
                  <a:cubicBezTo>
                    <a:pt x="575" y="198"/>
                    <a:pt x="566" y="206"/>
                    <a:pt x="577" y="206"/>
                  </a:cubicBezTo>
                  <a:cubicBezTo>
                    <a:pt x="592" y="209"/>
                    <a:pt x="577" y="209"/>
                    <a:pt x="592" y="209"/>
                  </a:cubicBezTo>
                  <a:cubicBezTo>
                    <a:pt x="603" y="209"/>
                    <a:pt x="600" y="209"/>
                    <a:pt x="606" y="212"/>
                  </a:cubicBezTo>
                  <a:cubicBezTo>
                    <a:pt x="611" y="217"/>
                    <a:pt x="617" y="220"/>
                    <a:pt x="626" y="220"/>
                  </a:cubicBezTo>
                  <a:cubicBezTo>
                    <a:pt x="631" y="220"/>
                    <a:pt x="628" y="226"/>
                    <a:pt x="628" y="226"/>
                  </a:cubicBezTo>
                  <a:cubicBezTo>
                    <a:pt x="628" y="226"/>
                    <a:pt x="631" y="226"/>
                    <a:pt x="634" y="220"/>
                  </a:cubicBezTo>
                  <a:cubicBezTo>
                    <a:pt x="645" y="209"/>
                    <a:pt x="631" y="206"/>
                    <a:pt x="637" y="206"/>
                  </a:cubicBezTo>
                  <a:cubicBezTo>
                    <a:pt x="640" y="206"/>
                    <a:pt x="643" y="206"/>
                    <a:pt x="648" y="206"/>
                  </a:cubicBezTo>
                  <a:cubicBezTo>
                    <a:pt x="668" y="209"/>
                    <a:pt x="674" y="212"/>
                    <a:pt x="677" y="212"/>
                  </a:cubicBezTo>
                  <a:lnTo>
                    <a:pt x="679" y="212"/>
                  </a:lnTo>
                  <a:cubicBezTo>
                    <a:pt x="679" y="212"/>
                    <a:pt x="679" y="212"/>
                    <a:pt x="682" y="212"/>
                  </a:cubicBezTo>
                  <a:lnTo>
                    <a:pt x="682" y="212"/>
                  </a:lnTo>
                  <a:lnTo>
                    <a:pt x="685" y="212"/>
                  </a:lnTo>
                  <a:cubicBezTo>
                    <a:pt x="688" y="212"/>
                    <a:pt x="691" y="212"/>
                    <a:pt x="694" y="209"/>
                  </a:cubicBezTo>
                  <a:cubicBezTo>
                    <a:pt x="699" y="206"/>
                    <a:pt x="702" y="203"/>
                    <a:pt x="705" y="203"/>
                  </a:cubicBezTo>
                  <a:cubicBezTo>
                    <a:pt x="708" y="203"/>
                    <a:pt x="708" y="206"/>
                    <a:pt x="711" y="206"/>
                  </a:cubicBezTo>
                  <a:cubicBezTo>
                    <a:pt x="713" y="206"/>
                    <a:pt x="713" y="212"/>
                    <a:pt x="716" y="212"/>
                  </a:cubicBezTo>
                  <a:cubicBezTo>
                    <a:pt x="716" y="212"/>
                    <a:pt x="716" y="212"/>
                    <a:pt x="719" y="209"/>
                  </a:cubicBezTo>
                  <a:cubicBezTo>
                    <a:pt x="722" y="198"/>
                    <a:pt x="730" y="200"/>
                    <a:pt x="719" y="195"/>
                  </a:cubicBezTo>
                  <a:cubicBezTo>
                    <a:pt x="713" y="192"/>
                    <a:pt x="708" y="192"/>
                    <a:pt x="705" y="192"/>
                  </a:cubicBezTo>
                  <a:lnTo>
                    <a:pt x="705" y="192"/>
                  </a:lnTo>
                  <a:lnTo>
                    <a:pt x="705" y="192"/>
                  </a:lnTo>
                  <a:cubicBezTo>
                    <a:pt x="702" y="192"/>
                    <a:pt x="699" y="192"/>
                    <a:pt x="699" y="189"/>
                  </a:cubicBezTo>
                  <a:cubicBezTo>
                    <a:pt x="696" y="180"/>
                    <a:pt x="711" y="183"/>
                    <a:pt x="696" y="180"/>
                  </a:cubicBezTo>
                  <a:cubicBezTo>
                    <a:pt x="685" y="178"/>
                    <a:pt x="688" y="178"/>
                    <a:pt x="677" y="175"/>
                  </a:cubicBezTo>
                  <a:cubicBezTo>
                    <a:pt x="677" y="175"/>
                    <a:pt x="677" y="175"/>
                    <a:pt x="674" y="175"/>
                  </a:cubicBezTo>
                  <a:cubicBezTo>
                    <a:pt x="671" y="175"/>
                    <a:pt x="668" y="175"/>
                    <a:pt x="665" y="175"/>
                  </a:cubicBezTo>
                  <a:cubicBezTo>
                    <a:pt x="665" y="178"/>
                    <a:pt x="662" y="178"/>
                    <a:pt x="659" y="178"/>
                  </a:cubicBezTo>
                  <a:cubicBezTo>
                    <a:pt x="659" y="178"/>
                    <a:pt x="657" y="178"/>
                    <a:pt x="657" y="175"/>
                  </a:cubicBezTo>
                  <a:cubicBezTo>
                    <a:pt x="654" y="172"/>
                    <a:pt x="654" y="172"/>
                    <a:pt x="651" y="172"/>
                  </a:cubicBezTo>
                  <a:lnTo>
                    <a:pt x="648" y="172"/>
                  </a:lnTo>
                  <a:cubicBezTo>
                    <a:pt x="645" y="172"/>
                    <a:pt x="645" y="172"/>
                    <a:pt x="645" y="172"/>
                  </a:cubicBezTo>
                  <a:cubicBezTo>
                    <a:pt x="645" y="172"/>
                    <a:pt x="645" y="172"/>
                    <a:pt x="654" y="166"/>
                  </a:cubicBezTo>
                  <a:cubicBezTo>
                    <a:pt x="668" y="152"/>
                    <a:pt x="665" y="147"/>
                    <a:pt x="671" y="147"/>
                  </a:cubicBezTo>
                  <a:lnTo>
                    <a:pt x="674" y="147"/>
                  </a:lnTo>
                  <a:cubicBezTo>
                    <a:pt x="682" y="149"/>
                    <a:pt x="682" y="155"/>
                    <a:pt x="685" y="155"/>
                  </a:cubicBezTo>
                  <a:cubicBezTo>
                    <a:pt x="688" y="155"/>
                    <a:pt x="688" y="155"/>
                    <a:pt x="691" y="155"/>
                  </a:cubicBezTo>
                  <a:cubicBezTo>
                    <a:pt x="696" y="147"/>
                    <a:pt x="711" y="144"/>
                    <a:pt x="696" y="135"/>
                  </a:cubicBezTo>
                  <a:cubicBezTo>
                    <a:pt x="685" y="124"/>
                    <a:pt x="694" y="130"/>
                    <a:pt x="679" y="124"/>
                  </a:cubicBezTo>
                  <a:lnTo>
                    <a:pt x="677" y="121"/>
                  </a:lnTo>
                  <a:cubicBezTo>
                    <a:pt x="671" y="121"/>
                    <a:pt x="665" y="127"/>
                    <a:pt x="659" y="133"/>
                  </a:cubicBezTo>
                  <a:cubicBezTo>
                    <a:pt x="657" y="138"/>
                    <a:pt x="651" y="144"/>
                    <a:pt x="648" y="144"/>
                  </a:cubicBezTo>
                  <a:lnTo>
                    <a:pt x="648" y="144"/>
                  </a:lnTo>
                  <a:cubicBezTo>
                    <a:pt x="643" y="141"/>
                    <a:pt x="640" y="138"/>
                    <a:pt x="637" y="138"/>
                  </a:cubicBezTo>
                  <a:lnTo>
                    <a:pt x="634" y="138"/>
                  </a:lnTo>
                  <a:cubicBezTo>
                    <a:pt x="631" y="141"/>
                    <a:pt x="631" y="152"/>
                    <a:pt x="628" y="158"/>
                  </a:cubicBezTo>
                  <a:cubicBezTo>
                    <a:pt x="628" y="164"/>
                    <a:pt x="631" y="166"/>
                    <a:pt x="631" y="166"/>
                  </a:cubicBezTo>
                  <a:cubicBezTo>
                    <a:pt x="631" y="166"/>
                    <a:pt x="628" y="166"/>
                    <a:pt x="623" y="164"/>
                  </a:cubicBezTo>
                  <a:cubicBezTo>
                    <a:pt x="609" y="158"/>
                    <a:pt x="637" y="161"/>
                    <a:pt x="609" y="149"/>
                  </a:cubicBezTo>
                  <a:cubicBezTo>
                    <a:pt x="592" y="144"/>
                    <a:pt x="583" y="141"/>
                    <a:pt x="575" y="141"/>
                  </a:cubicBezTo>
                  <a:cubicBezTo>
                    <a:pt x="569" y="141"/>
                    <a:pt x="566" y="144"/>
                    <a:pt x="563" y="144"/>
                  </a:cubicBezTo>
                  <a:cubicBezTo>
                    <a:pt x="560" y="149"/>
                    <a:pt x="552" y="147"/>
                    <a:pt x="549" y="152"/>
                  </a:cubicBezTo>
                  <a:cubicBezTo>
                    <a:pt x="546" y="152"/>
                    <a:pt x="552" y="158"/>
                    <a:pt x="552" y="158"/>
                  </a:cubicBezTo>
                  <a:cubicBezTo>
                    <a:pt x="552" y="158"/>
                    <a:pt x="552" y="155"/>
                    <a:pt x="546" y="155"/>
                  </a:cubicBezTo>
                  <a:cubicBezTo>
                    <a:pt x="543" y="152"/>
                    <a:pt x="541" y="152"/>
                    <a:pt x="538" y="152"/>
                  </a:cubicBezTo>
                  <a:cubicBezTo>
                    <a:pt x="530" y="152"/>
                    <a:pt x="521" y="158"/>
                    <a:pt x="521" y="158"/>
                  </a:cubicBezTo>
                  <a:cubicBezTo>
                    <a:pt x="521" y="158"/>
                    <a:pt x="521" y="158"/>
                    <a:pt x="518" y="158"/>
                  </a:cubicBezTo>
                  <a:cubicBezTo>
                    <a:pt x="518" y="158"/>
                    <a:pt x="515" y="158"/>
                    <a:pt x="513" y="161"/>
                  </a:cubicBezTo>
                  <a:cubicBezTo>
                    <a:pt x="510" y="164"/>
                    <a:pt x="501" y="166"/>
                    <a:pt x="496" y="166"/>
                  </a:cubicBezTo>
                  <a:cubicBezTo>
                    <a:pt x="496" y="166"/>
                    <a:pt x="493" y="166"/>
                    <a:pt x="490" y="166"/>
                  </a:cubicBezTo>
                  <a:cubicBezTo>
                    <a:pt x="484" y="164"/>
                    <a:pt x="473" y="166"/>
                    <a:pt x="484" y="152"/>
                  </a:cubicBezTo>
                  <a:cubicBezTo>
                    <a:pt x="496" y="138"/>
                    <a:pt x="487" y="147"/>
                    <a:pt x="504" y="141"/>
                  </a:cubicBezTo>
                  <a:cubicBezTo>
                    <a:pt x="521" y="133"/>
                    <a:pt x="546" y="133"/>
                    <a:pt x="524" y="127"/>
                  </a:cubicBezTo>
                  <a:cubicBezTo>
                    <a:pt x="501" y="121"/>
                    <a:pt x="538" y="121"/>
                    <a:pt x="507" y="107"/>
                  </a:cubicBezTo>
                  <a:cubicBezTo>
                    <a:pt x="498" y="102"/>
                    <a:pt x="490" y="102"/>
                    <a:pt x="487" y="102"/>
                  </a:cubicBezTo>
                  <a:cubicBezTo>
                    <a:pt x="484" y="102"/>
                    <a:pt x="481" y="102"/>
                    <a:pt x="481" y="102"/>
                  </a:cubicBezTo>
                  <a:cubicBezTo>
                    <a:pt x="479" y="102"/>
                    <a:pt x="479" y="102"/>
                    <a:pt x="479" y="102"/>
                  </a:cubicBezTo>
                  <a:cubicBezTo>
                    <a:pt x="476" y="102"/>
                    <a:pt x="476" y="102"/>
                    <a:pt x="476" y="93"/>
                  </a:cubicBezTo>
                  <a:cubicBezTo>
                    <a:pt x="479" y="76"/>
                    <a:pt x="476" y="73"/>
                    <a:pt x="470" y="73"/>
                  </a:cubicBezTo>
                  <a:cubicBezTo>
                    <a:pt x="470" y="73"/>
                    <a:pt x="470" y="73"/>
                    <a:pt x="467" y="73"/>
                  </a:cubicBezTo>
                  <a:cubicBezTo>
                    <a:pt x="462" y="73"/>
                    <a:pt x="445" y="79"/>
                    <a:pt x="436" y="79"/>
                  </a:cubicBezTo>
                  <a:cubicBezTo>
                    <a:pt x="433" y="79"/>
                    <a:pt x="433" y="82"/>
                    <a:pt x="433" y="82"/>
                  </a:cubicBezTo>
                  <a:cubicBezTo>
                    <a:pt x="430" y="82"/>
                    <a:pt x="430" y="82"/>
                    <a:pt x="425" y="79"/>
                  </a:cubicBezTo>
                  <a:cubicBezTo>
                    <a:pt x="419" y="76"/>
                    <a:pt x="416" y="76"/>
                    <a:pt x="413" y="76"/>
                  </a:cubicBezTo>
                  <a:cubicBezTo>
                    <a:pt x="413" y="76"/>
                    <a:pt x="413" y="76"/>
                    <a:pt x="411" y="76"/>
                  </a:cubicBezTo>
                  <a:lnTo>
                    <a:pt x="411" y="76"/>
                  </a:lnTo>
                  <a:cubicBezTo>
                    <a:pt x="408" y="76"/>
                    <a:pt x="408" y="76"/>
                    <a:pt x="411" y="70"/>
                  </a:cubicBezTo>
                  <a:cubicBezTo>
                    <a:pt x="416" y="56"/>
                    <a:pt x="416" y="56"/>
                    <a:pt x="425" y="48"/>
                  </a:cubicBezTo>
                  <a:cubicBezTo>
                    <a:pt x="433" y="42"/>
                    <a:pt x="433" y="22"/>
                    <a:pt x="445" y="22"/>
                  </a:cubicBezTo>
                  <a:cubicBezTo>
                    <a:pt x="447" y="22"/>
                    <a:pt x="450" y="22"/>
                    <a:pt x="453" y="25"/>
                  </a:cubicBezTo>
                  <a:cubicBezTo>
                    <a:pt x="473" y="34"/>
                    <a:pt x="464" y="31"/>
                    <a:pt x="481" y="34"/>
                  </a:cubicBezTo>
                  <a:cubicBezTo>
                    <a:pt x="484" y="34"/>
                    <a:pt x="484" y="34"/>
                    <a:pt x="487" y="34"/>
                  </a:cubicBezTo>
                  <a:cubicBezTo>
                    <a:pt x="498" y="34"/>
                    <a:pt x="504" y="31"/>
                    <a:pt x="504" y="28"/>
                  </a:cubicBezTo>
                  <a:cubicBezTo>
                    <a:pt x="504" y="25"/>
                    <a:pt x="487" y="17"/>
                    <a:pt x="487" y="17"/>
                  </a:cubicBezTo>
                  <a:cubicBezTo>
                    <a:pt x="487" y="17"/>
                    <a:pt x="484" y="17"/>
                    <a:pt x="481" y="17"/>
                  </a:cubicBezTo>
                  <a:cubicBezTo>
                    <a:pt x="481" y="17"/>
                    <a:pt x="481" y="17"/>
                    <a:pt x="481" y="14"/>
                  </a:cubicBezTo>
                  <a:cubicBezTo>
                    <a:pt x="484" y="11"/>
                    <a:pt x="487" y="5"/>
                    <a:pt x="487" y="5"/>
                  </a:cubicBezTo>
                  <a:lnTo>
                    <a:pt x="487"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4" name="Freeform 119"/>
            <p:cNvSpPr>
              <a:spLocks noChangeArrowheads="1"/>
            </p:cNvSpPr>
            <p:nvPr/>
          </p:nvSpPr>
          <p:spPr bwMode="auto">
            <a:xfrm>
              <a:off x="6580" y="1551"/>
              <a:ext cx="202" cy="203"/>
            </a:xfrm>
            <a:custGeom>
              <a:avLst/>
              <a:gdLst>
                <a:gd name="T0" fmla="*/ 472 w 897"/>
                <a:gd name="T1" fmla="*/ 0 h 900"/>
                <a:gd name="T2" fmla="*/ 472 w 897"/>
                <a:gd name="T3" fmla="*/ 0 h 900"/>
                <a:gd name="T4" fmla="*/ 22 w 897"/>
                <a:gd name="T5" fmla="*/ 449 h 900"/>
                <a:gd name="T6" fmla="*/ 472 w 897"/>
                <a:gd name="T7" fmla="*/ 899 h 900"/>
                <a:gd name="T8" fmla="*/ 687 w 897"/>
                <a:gd name="T9" fmla="*/ 845 h 900"/>
                <a:gd name="T10" fmla="*/ 503 w 897"/>
                <a:gd name="T11" fmla="*/ 891 h 900"/>
                <a:gd name="T12" fmla="*/ 501 w 897"/>
                <a:gd name="T13" fmla="*/ 891 h 900"/>
                <a:gd name="T14" fmla="*/ 656 w 897"/>
                <a:gd name="T15" fmla="*/ 840 h 900"/>
                <a:gd name="T16" fmla="*/ 647 w 897"/>
                <a:gd name="T17" fmla="*/ 840 h 900"/>
                <a:gd name="T18" fmla="*/ 472 w 897"/>
                <a:gd name="T19" fmla="*/ 879 h 900"/>
                <a:gd name="T20" fmla="*/ 325 w 897"/>
                <a:gd name="T21" fmla="*/ 854 h 900"/>
                <a:gd name="T22" fmla="*/ 432 w 897"/>
                <a:gd name="T23" fmla="*/ 891 h 900"/>
                <a:gd name="T24" fmla="*/ 42 w 897"/>
                <a:gd name="T25" fmla="*/ 393 h 900"/>
                <a:gd name="T26" fmla="*/ 48 w 897"/>
                <a:gd name="T27" fmla="*/ 387 h 900"/>
                <a:gd name="T28" fmla="*/ 48 w 897"/>
                <a:gd name="T29" fmla="*/ 393 h 900"/>
                <a:gd name="T30" fmla="*/ 68 w 897"/>
                <a:gd name="T31" fmla="*/ 311 h 900"/>
                <a:gd name="T32" fmla="*/ 68 w 897"/>
                <a:gd name="T33" fmla="*/ 311 h 900"/>
                <a:gd name="T34" fmla="*/ 85 w 897"/>
                <a:gd name="T35" fmla="*/ 263 h 900"/>
                <a:gd name="T36" fmla="*/ 85 w 897"/>
                <a:gd name="T37" fmla="*/ 268 h 900"/>
                <a:gd name="T38" fmla="*/ 240 w 897"/>
                <a:gd name="T39" fmla="*/ 90 h 900"/>
                <a:gd name="T40" fmla="*/ 155 w 897"/>
                <a:gd name="T41" fmla="*/ 158 h 900"/>
                <a:gd name="T42" fmla="*/ 410 w 897"/>
                <a:gd name="T43" fmla="*/ 19 h 900"/>
                <a:gd name="T44" fmla="*/ 481 w 897"/>
                <a:gd name="T45" fmla="*/ 17 h 900"/>
                <a:gd name="T46" fmla="*/ 486 w 897"/>
                <a:gd name="T47" fmla="*/ 22 h 900"/>
                <a:gd name="T48" fmla="*/ 877 w 897"/>
                <a:gd name="T49" fmla="*/ 308 h 900"/>
                <a:gd name="T50" fmla="*/ 879 w 897"/>
                <a:gd name="T51" fmla="*/ 311 h 900"/>
                <a:gd name="T52" fmla="*/ 885 w 897"/>
                <a:gd name="T53" fmla="*/ 325 h 900"/>
                <a:gd name="T54" fmla="*/ 896 w 897"/>
                <a:gd name="T55" fmla="*/ 339 h 900"/>
                <a:gd name="T56" fmla="*/ 896 w 897"/>
                <a:gd name="T57" fmla="*/ 336 h 900"/>
                <a:gd name="T58" fmla="*/ 608 w 897"/>
                <a:gd name="T59" fmla="*/ 31 h 900"/>
                <a:gd name="T60" fmla="*/ 809 w 897"/>
                <a:gd name="T61" fmla="*/ 153 h 900"/>
                <a:gd name="T62" fmla="*/ 472 w 897"/>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7" h="900">
                  <a:moveTo>
                    <a:pt x="472" y="0"/>
                  </a:moveTo>
                  <a:lnTo>
                    <a:pt x="472" y="0"/>
                  </a:lnTo>
                  <a:cubicBezTo>
                    <a:pt x="223" y="0"/>
                    <a:pt x="22" y="200"/>
                    <a:pt x="22" y="449"/>
                  </a:cubicBezTo>
                  <a:cubicBezTo>
                    <a:pt x="22" y="698"/>
                    <a:pt x="223" y="899"/>
                    <a:pt x="472" y="899"/>
                  </a:cubicBezTo>
                  <a:cubicBezTo>
                    <a:pt x="551" y="899"/>
                    <a:pt x="625" y="879"/>
                    <a:pt x="687" y="845"/>
                  </a:cubicBezTo>
                  <a:cubicBezTo>
                    <a:pt x="602" y="888"/>
                    <a:pt x="526" y="891"/>
                    <a:pt x="503" y="891"/>
                  </a:cubicBezTo>
                  <a:cubicBezTo>
                    <a:pt x="501" y="891"/>
                    <a:pt x="501" y="891"/>
                    <a:pt x="501" y="891"/>
                  </a:cubicBezTo>
                  <a:cubicBezTo>
                    <a:pt x="605" y="888"/>
                    <a:pt x="656" y="840"/>
                    <a:pt x="656" y="840"/>
                  </a:cubicBezTo>
                  <a:cubicBezTo>
                    <a:pt x="656" y="840"/>
                    <a:pt x="653" y="840"/>
                    <a:pt x="647" y="840"/>
                  </a:cubicBezTo>
                  <a:cubicBezTo>
                    <a:pt x="594" y="865"/>
                    <a:pt x="534" y="879"/>
                    <a:pt x="472" y="879"/>
                  </a:cubicBezTo>
                  <a:cubicBezTo>
                    <a:pt x="421" y="879"/>
                    <a:pt x="373" y="868"/>
                    <a:pt x="325" y="854"/>
                  </a:cubicBezTo>
                  <a:cubicBezTo>
                    <a:pt x="345" y="871"/>
                    <a:pt x="432" y="891"/>
                    <a:pt x="432" y="891"/>
                  </a:cubicBezTo>
                  <a:cubicBezTo>
                    <a:pt x="0" y="825"/>
                    <a:pt x="42" y="393"/>
                    <a:pt x="42" y="393"/>
                  </a:cubicBezTo>
                  <a:cubicBezTo>
                    <a:pt x="48" y="387"/>
                    <a:pt x="48" y="387"/>
                    <a:pt x="48" y="387"/>
                  </a:cubicBezTo>
                  <a:cubicBezTo>
                    <a:pt x="48" y="387"/>
                    <a:pt x="48" y="390"/>
                    <a:pt x="48" y="393"/>
                  </a:cubicBezTo>
                  <a:cubicBezTo>
                    <a:pt x="51" y="365"/>
                    <a:pt x="59" y="336"/>
                    <a:pt x="68" y="311"/>
                  </a:cubicBezTo>
                  <a:lnTo>
                    <a:pt x="68" y="311"/>
                  </a:lnTo>
                  <a:cubicBezTo>
                    <a:pt x="71" y="288"/>
                    <a:pt x="85" y="263"/>
                    <a:pt x="85" y="263"/>
                  </a:cubicBezTo>
                  <a:cubicBezTo>
                    <a:pt x="85" y="263"/>
                    <a:pt x="85" y="265"/>
                    <a:pt x="85" y="268"/>
                  </a:cubicBezTo>
                  <a:cubicBezTo>
                    <a:pt x="119" y="195"/>
                    <a:pt x="172" y="133"/>
                    <a:pt x="240" y="90"/>
                  </a:cubicBezTo>
                  <a:cubicBezTo>
                    <a:pt x="198" y="113"/>
                    <a:pt x="155" y="158"/>
                    <a:pt x="155" y="158"/>
                  </a:cubicBezTo>
                  <a:cubicBezTo>
                    <a:pt x="257" y="39"/>
                    <a:pt x="410" y="19"/>
                    <a:pt x="410" y="19"/>
                  </a:cubicBezTo>
                  <a:cubicBezTo>
                    <a:pt x="424" y="17"/>
                    <a:pt x="481" y="17"/>
                    <a:pt x="481" y="17"/>
                  </a:cubicBezTo>
                  <a:cubicBezTo>
                    <a:pt x="486" y="22"/>
                    <a:pt x="486" y="22"/>
                    <a:pt x="486" y="22"/>
                  </a:cubicBezTo>
                  <a:cubicBezTo>
                    <a:pt x="667" y="28"/>
                    <a:pt x="820" y="144"/>
                    <a:pt x="877" y="308"/>
                  </a:cubicBezTo>
                  <a:cubicBezTo>
                    <a:pt x="877" y="308"/>
                    <a:pt x="877" y="308"/>
                    <a:pt x="879" y="311"/>
                  </a:cubicBezTo>
                  <a:cubicBezTo>
                    <a:pt x="882" y="319"/>
                    <a:pt x="879" y="317"/>
                    <a:pt x="885" y="325"/>
                  </a:cubicBezTo>
                  <a:cubicBezTo>
                    <a:pt x="891" y="336"/>
                    <a:pt x="891" y="334"/>
                    <a:pt x="896" y="339"/>
                  </a:cubicBezTo>
                  <a:cubicBezTo>
                    <a:pt x="896" y="336"/>
                    <a:pt x="896" y="336"/>
                    <a:pt x="896" y="336"/>
                  </a:cubicBezTo>
                  <a:cubicBezTo>
                    <a:pt x="837" y="116"/>
                    <a:pt x="608" y="31"/>
                    <a:pt x="608" y="31"/>
                  </a:cubicBezTo>
                  <a:cubicBezTo>
                    <a:pt x="690" y="59"/>
                    <a:pt x="758" y="102"/>
                    <a:pt x="809" y="153"/>
                  </a:cubicBezTo>
                  <a:cubicBezTo>
                    <a:pt x="727" y="59"/>
                    <a:pt x="605" y="0"/>
                    <a:pt x="4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5" name="Freeform 120"/>
            <p:cNvSpPr>
              <a:spLocks noChangeArrowheads="1"/>
            </p:cNvSpPr>
            <p:nvPr/>
          </p:nvSpPr>
          <p:spPr bwMode="auto">
            <a:xfrm>
              <a:off x="6580" y="1555"/>
              <a:ext cx="220" cy="197"/>
            </a:xfrm>
            <a:custGeom>
              <a:avLst/>
              <a:gdLst>
                <a:gd name="T0" fmla="*/ 294 w 974"/>
                <a:gd name="T1" fmla="*/ 65 h 875"/>
                <a:gd name="T2" fmla="*/ 271 w 974"/>
                <a:gd name="T3" fmla="*/ 113 h 875"/>
                <a:gd name="T4" fmla="*/ 257 w 974"/>
                <a:gd name="T5" fmla="*/ 116 h 875"/>
                <a:gd name="T6" fmla="*/ 232 w 974"/>
                <a:gd name="T7" fmla="*/ 133 h 875"/>
                <a:gd name="T8" fmla="*/ 203 w 974"/>
                <a:gd name="T9" fmla="*/ 141 h 875"/>
                <a:gd name="T10" fmla="*/ 158 w 974"/>
                <a:gd name="T11" fmla="*/ 183 h 875"/>
                <a:gd name="T12" fmla="*/ 108 w 974"/>
                <a:gd name="T13" fmla="*/ 254 h 875"/>
                <a:gd name="T14" fmla="*/ 110 w 974"/>
                <a:gd name="T15" fmla="*/ 294 h 875"/>
                <a:gd name="T16" fmla="*/ 119 w 974"/>
                <a:gd name="T17" fmla="*/ 311 h 875"/>
                <a:gd name="T18" fmla="*/ 99 w 974"/>
                <a:gd name="T19" fmla="*/ 302 h 875"/>
                <a:gd name="T20" fmla="*/ 90 w 974"/>
                <a:gd name="T21" fmla="*/ 285 h 875"/>
                <a:gd name="T22" fmla="*/ 85 w 974"/>
                <a:gd name="T23" fmla="*/ 251 h 875"/>
                <a:gd name="T24" fmla="*/ 74 w 974"/>
                <a:gd name="T25" fmla="*/ 319 h 875"/>
                <a:gd name="T26" fmla="*/ 88 w 974"/>
                <a:gd name="T27" fmla="*/ 362 h 875"/>
                <a:gd name="T28" fmla="*/ 116 w 974"/>
                <a:gd name="T29" fmla="*/ 365 h 875"/>
                <a:gd name="T30" fmla="*/ 169 w 974"/>
                <a:gd name="T31" fmla="*/ 401 h 875"/>
                <a:gd name="T32" fmla="*/ 218 w 974"/>
                <a:gd name="T33" fmla="*/ 461 h 875"/>
                <a:gd name="T34" fmla="*/ 277 w 974"/>
                <a:gd name="T35" fmla="*/ 503 h 875"/>
                <a:gd name="T36" fmla="*/ 257 w 974"/>
                <a:gd name="T37" fmla="*/ 608 h 875"/>
                <a:gd name="T38" fmla="*/ 209 w 974"/>
                <a:gd name="T39" fmla="*/ 724 h 875"/>
                <a:gd name="T40" fmla="*/ 232 w 974"/>
                <a:gd name="T41" fmla="*/ 774 h 875"/>
                <a:gd name="T42" fmla="*/ 164 w 974"/>
                <a:gd name="T43" fmla="*/ 690 h 875"/>
                <a:gd name="T44" fmla="*/ 125 w 974"/>
                <a:gd name="T45" fmla="*/ 593 h 875"/>
                <a:gd name="T46" fmla="*/ 59 w 974"/>
                <a:gd name="T47" fmla="*/ 398 h 875"/>
                <a:gd name="T48" fmla="*/ 323 w 974"/>
                <a:gd name="T49" fmla="*/ 831 h 875"/>
                <a:gd name="T50" fmla="*/ 370 w 974"/>
                <a:gd name="T51" fmla="*/ 806 h 875"/>
                <a:gd name="T52" fmla="*/ 467 w 974"/>
                <a:gd name="T53" fmla="*/ 800 h 875"/>
                <a:gd name="T54" fmla="*/ 464 w 974"/>
                <a:gd name="T55" fmla="*/ 825 h 875"/>
                <a:gd name="T56" fmla="*/ 534 w 974"/>
                <a:gd name="T57" fmla="*/ 825 h 875"/>
                <a:gd name="T58" fmla="*/ 613 w 974"/>
                <a:gd name="T59" fmla="*/ 817 h 875"/>
                <a:gd name="T60" fmla="*/ 503 w 974"/>
                <a:gd name="T61" fmla="*/ 874 h 875"/>
                <a:gd name="T62" fmla="*/ 885 w 974"/>
                <a:gd name="T63" fmla="*/ 308 h 875"/>
                <a:gd name="T64" fmla="*/ 828 w 974"/>
                <a:gd name="T65" fmla="*/ 243 h 875"/>
                <a:gd name="T66" fmla="*/ 803 w 974"/>
                <a:gd name="T67" fmla="*/ 331 h 875"/>
                <a:gd name="T68" fmla="*/ 738 w 974"/>
                <a:gd name="T69" fmla="*/ 268 h 875"/>
                <a:gd name="T70" fmla="*/ 772 w 974"/>
                <a:gd name="T71" fmla="*/ 331 h 875"/>
                <a:gd name="T72" fmla="*/ 803 w 974"/>
                <a:gd name="T73" fmla="*/ 356 h 875"/>
                <a:gd name="T74" fmla="*/ 803 w 974"/>
                <a:gd name="T75" fmla="*/ 446 h 875"/>
                <a:gd name="T76" fmla="*/ 763 w 974"/>
                <a:gd name="T77" fmla="*/ 576 h 875"/>
                <a:gd name="T78" fmla="*/ 673 w 974"/>
                <a:gd name="T79" fmla="*/ 673 h 875"/>
                <a:gd name="T80" fmla="*/ 625 w 974"/>
                <a:gd name="T81" fmla="*/ 616 h 875"/>
                <a:gd name="T82" fmla="*/ 616 w 974"/>
                <a:gd name="T83" fmla="*/ 503 h 875"/>
                <a:gd name="T84" fmla="*/ 596 w 974"/>
                <a:gd name="T85" fmla="*/ 441 h 875"/>
                <a:gd name="T86" fmla="*/ 548 w 974"/>
                <a:gd name="T87" fmla="*/ 395 h 875"/>
                <a:gd name="T88" fmla="*/ 438 w 974"/>
                <a:gd name="T89" fmla="*/ 401 h 875"/>
                <a:gd name="T90" fmla="*/ 407 w 974"/>
                <a:gd name="T91" fmla="*/ 353 h 875"/>
                <a:gd name="T92" fmla="*/ 407 w 974"/>
                <a:gd name="T93" fmla="*/ 266 h 875"/>
                <a:gd name="T94" fmla="*/ 498 w 974"/>
                <a:gd name="T95" fmla="*/ 189 h 875"/>
                <a:gd name="T96" fmla="*/ 537 w 974"/>
                <a:gd name="T97" fmla="*/ 183 h 875"/>
                <a:gd name="T98" fmla="*/ 577 w 974"/>
                <a:gd name="T99" fmla="*/ 206 h 875"/>
                <a:gd name="T100" fmla="*/ 647 w 974"/>
                <a:gd name="T101" fmla="*/ 206 h 875"/>
                <a:gd name="T102" fmla="*/ 704 w 974"/>
                <a:gd name="T103" fmla="*/ 206 h 875"/>
                <a:gd name="T104" fmla="*/ 704 w 974"/>
                <a:gd name="T105" fmla="*/ 192 h 875"/>
                <a:gd name="T106" fmla="*/ 656 w 974"/>
                <a:gd name="T107" fmla="*/ 175 h 875"/>
                <a:gd name="T108" fmla="*/ 684 w 974"/>
                <a:gd name="T109" fmla="*/ 158 h 875"/>
                <a:gd name="T110" fmla="*/ 647 w 974"/>
                <a:gd name="T111" fmla="*/ 144 h 875"/>
                <a:gd name="T112" fmla="*/ 574 w 974"/>
                <a:gd name="T113" fmla="*/ 141 h 875"/>
                <a:gd name="T114" fmla="*/ 518 w 974"/>
                <a:gd name="T115" fmla="*/ 158 h 875"/>
                <a:gd name="T116" fmla="*/ 506 w 974"/>
                <a:gd name="T117" fmla="*/ 107 h 875"/>
                <a:gd name="T118" fmla="*/ 435 w 974"/>
                <a:gd name="T119" fmla="*/ 79 h 875"/>
                <a:gd name="T120" fmla="*/ 424 w 974"/>
                <a:gd name="T121" fmla="*/ 48 h 875"/>
                <a:gd name="T122" fmla="*/ 481 w 974"/>
                <a:gd name="T123" fmla="*/ 1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5">
                  <a:moveTo>
                    <a:pt x="481" y="0"/>
                  </a:moveTo>
                  <a:lnTo>
                    <a:pt x="481" y="0"/>
                  </a:lnTo>
                  <a:cubicBezTo>
                    <a:pt x="481" y="0"/>
                    <a:pt x="424" y="0"/>
                    <a:pt x="410" y="2"/>
                  </a:cubicBezTo>
                  <a:cubicBezTo>
                    <a:pt x="410" y="2"/>
                    <a:pt x="257" y="22"/>
                    <a:pt x="155" y="141"/>
                  </a:cubicBezTo>
                  <a:cubicBezTo>
                    <a:pt x="155" y="141"/>
                    <a:pt x="198" y="96"/>
                    <a:pt x="240" y="73"/>
                  </a:cubicBezTo>
                  <a:cubicBezTo>
                    <a:pt x="254" y="65"/>
                    <a:pt x="269" y="59"/>
                    <a:pt x="283" y="59"/>
                  </a:cubicBezTo>
                  <a:cubicBezTo>
                    <a:pt x="294" y="65"/>
                    <a:pt x="294" y="65"/>
                    <a:pt x="294" y="65"/>
                  </a:cubicBezTo>
                  <a:cubicBezTo>
                    <a:pt x="294" y="65"/>
                    <a:pt x="291" y="68"/>
                    <a:pt x="288" y="70"/>
                  </a:cubicBezTo>
                  <a:cubicBezTo>
                    <a:pt x="288" y="70"/>
                    <a:pt x="283" y="79"/>
                    <a:pt x="283" y="82"/>
                  </a:cubicBezTo>
                  <a:cubicBezTo>
                    <a:pt x="283" y="85"/>
                    <a:pt x="283" y="90"/>
                    <a:pt x="283" y="90"/>
                  </a:cubicBezTo>
                  <a:cubicBezTo>
                    <a:pt x="280" y="96"/>
                    <a:pt x="280" y="96"/>
                    <a:pt x="280" y="96"/>
                  </a:cubicBezTo>
                  <a:cubicBezTo>
                    <a:pt x="280" y="96"/>
                    <a:pt x="274" y="96"/>
                    <a:pt x="274" y="99"/>
                  </a:cubicBezTo>
                  <a:cubicBezTo>
                    <a:pt x="274" y="99"/>
                    <a:pt x="271" y="102"/>
                    <a:pt x="271" y="104"/>
                  </a:cubicBezTo>
                  <a:cubicBezTo>
                    <a:pt x="271" y="107"/>
                    <a:pt x="271" y="113"/>
                    <a:pt x="271" y="113"/>
                  </a:cubicBezTo>
                  <a:cubicBezTo>
                    <a:pt x="271" y="121"/>
                    <a:pt x="271" y="121"/>
                    <a:pt x="271" y="121"/>
                  </a:cubicBezTo>
                  <a:cubicBezTo>
                    <a:pt x="271" y="127"/>
                    <a:pt x="271" y="127"/>
                    <a:pt x="271" y="127"/>
                  </a:cubicBezTo>
                  <a:cubicBezTo>
                    <a:pt x="263" y="130"/>
                    <a:pt x="263" y="130"/>
                    <a:pt x="263" y="130"/>
                  </a:cubicBezTo>
                  <a:cubicBezTo>
                    <a:pt x="263" y="130"/>
                    <a:pt x="260" y="130"/>
                    <a:pt x="257" y="130"/>
                  </a:cubicBezTo>
                  <a:cubicBezTo>
                    <a:pt x="254" y="130"/>
                    <a:pt x="254" y="130"/>
                    <a:pt x="252" y="130"/>
                  </a:cubicBezTo>
                  <a:cubicBezTo>
                    <a:pt x="249" y="130"/>
                    <a:pt x="249" y="121"/>
                    <a:pt x="249" y="121"/>
                  </a:cubicBezTo>
                  <a:cubicBezTo>
                    <a:pt x="257" y="116"/>
                    <a:pt x="257" y="116"/>
                    <a:pt x="257" y="116"/>
                  </a:cubicBezTo>
                  <a:cubicBezTo>
                    <a:pt x="257" y="116"/>
                    <a:pt x="257" y="116"/>
                    <a:pt x="254" y="113"/>
                  </a:cubicBezTo>
                  <a:cubicBezTo>
                    <a:pt x="254" y="113"/>
                    <a:pt x="254" y="107"/>
                    <a:pt x="252" y="107"/>
                  </a:cubicBezTo>
                  <a:cubicBezTo>
                    <a:pt x="249" y="107"/>
                    <a:pt x="249" y="107"/>
                    <a:pt x="249" y="107"/>
                  </a:cubicBezTo>
                  <a:cubicBezTo>
                    <a:pt x="243" y="110"/>
                    <a:pt x="237" y="116"/>
                    <a:pt x="237" y="116"/>
                  </a:cubicBezTo>
                  <a:cubicBezTo>
                    <a:pt x="229" y="121"/>
                    <a:pt x="229" y="121"/>
                    <a:pt x="229" y="121"/>
                  </a:cubicBezTo>
                  <a:lnTo>
                    <a:pt x="226" y="130"/>
                  </a:lnTo>
                  <a:cubicBezTo>
                    <a:pt x="229" y="130"/>
                    <a:pt x="232" y="133"/>
                    <a:pt x="232" y="133"/>
                  </a:cubicBezTo>
                  <a:cubicBezTo>
                    <a:pt x="232" y="133"/>
                    <a:pt x="235" y="136"/>
                    <a:pt x="235" y="139"/>
                  </a:cubicBezTo>
                  <a:cubicBezTo>
                    <a:pt x="235" y="141"/>
                    <a:pt x="232" y="144"/>
                    <a:pt x="232" y="144"/>
                  </a:cubicBezTo>
                  <a:cubicBezTo>
                    <a:pt x="232" y="144"/>
                    <a:pt x="232" y="147"/>
                    <a:pt x="226" y="147"/>
                  </a:cubicBezTo>
                  <a:lnTo>
                    <a:pt x="226" y="147"/>
                  </a:lnTo>
                  <a:cubicBezTo>
                    <a:pt x="220" y="147"/>
                    <a:pt x="215" y="144"/>
                    <a:pt x="212" y="144"/>
                  </a:cubicBezTo>
                  <a:cubicBezTo>
                    <a:pt x="209" y="144"/>
                    <a:pt x="206" y="141"/>
                    <a:pt x="203" y="141"/>
                  </a:cubicBezTo>
                  <a:lnTo>
                    <a:pt x="203" y="141"/>
                  </a:lnTo>
                  <a:cubicBezTo>
                    <a:pt x="201" y="144"/>
                    <a:pt x="198" y="144"/>
                    <a:pt x="198" y="147"/>
                  </a:cubicBezTo>
                  <a:lnTo>
                    <a:pt x="186" y="153"/>
                  </a:lnTo>
                  <a:cubicBezTo>
                    <a:pt x="186" y="153"/>
                    <a:pt x="184" y="155"/>
                    <a:pt x="184" y="158"/>
                  </a:cubicBezTo>
                  <a:lnTo>
                    <a:pt x="181" y="167"/>
                  </a:lnTo>
                  <a:cubicBezTo>
                    <a:pt x="181" y="167"/>
                    <a:pt x="175" y="170"/>
                    <a:pt x="169" y="172"/>
                  </a:cubicBezTo>
                  <a:cubicBezTo>
                    <a:pt x="164" y="172"/>
                    <a:pt x="161" y="175"/>
                    <a:pt x="161" y="175"/>
                  </a:cubicBezTo>
                  <a:cubicBezTo>
                    <a:pt x="158" y="183"/>
                    <a:pt x="158" y="183"/>
                    <a:pt x="158" y="183"/>
                  </a:cubicBezTo>
                  <a:cubicBezTo>
                    <a:pt x="158" y="183"/>
                    <a:pt x="153" y="186"/>
                    <a:pt x="150" y="192"/>
                  </a:cubicBezTo>
                  <a:cubicBezTo>
                    <a:pt x="147" y="195"/>
                    <a:pt x="136" y="203"/>
                    <a:pt x="133" y="203"/>
                  </a:cubicBezTo>
                  <a:cubicBezTo>
                    <a:pt x="133" y="206"/>
                    <a:pt x="127" y="209"/>
                    <a:pt x="127" y="214"/>
                  </a:cubicBezTo>
                  <a:cubicBezTo>
                    <a:pt x="125" y="217"/>
                    <a:pt x="125" y="223"/>
                    <a:pt x="125" y="226"/>
                  </a:cubicBezTo>
                  <a:cubicBezTo>
                    <a:pt x="122" y="229"/>
                    <a:pt x="119" y="234"/>
                    <a:pt x="119" y="237"/>
                  </a:cubicBezTo>
                  <a:cubicBezTo>
                    <a:pt x="119" y="243"/>
                    <a:pt x="116" y="246"/>
                    <a:pt x="113" y="248"/>
                  </a:cubicBezTo>
                  <a:cubicBezTo>
                    <a:pt x="113" y="251"/>
                    <a:pt x="110" y="254"/>
                    <a:pt x="108" y="254"/>
                  </a:cubicBezTo>
                  <a:cubicBezTo>
                    <a:pt x="108" y="254"/>
                    <a:pt x="96" y="257"/>
                    <a:pt x="93" y="260"/>
                  </a:cubicBezTo>
                  <a:cubicBezTo>
                    <a:pt x="90" y="263"/>
                    <a:pt x="88" y="266"/>
                    <a:pt x="88" y="268"/>
                  </a:cubicBezTo>
                  <a:cubicBezTo>
                    <a:pt x="88" y="268"/>
                    <a:pt x="93" y="274"/>
                    <a:pt x="96" y="274"/>
                  </a:cubicBezTo>
                  <a:lnTo>
                    <a:pt x="102" y="274"/>
                  </a:lnTo>
                  <a:cubicBezTo>
                    <a:pt x="102" y="274"/>
                    <a:pt x="102" y="283"/>
                    <a:pt x="102" y="285"/>
                  </a:cubicBezTo>
                  <a:cubicBezTo>
                    <a:pt x="102" y="285"/>
                    <a:pt x="99" y="294"/>
                    <a:pt x="102" y="294"/>
                  </a:cubicBezTo>
                  <a:cubicBezTo>
                    <a:pt x="105" y="294"/>
                    <a:pt x="110" y="294"/>
                    <a:pt x="110" y="294"/>
                  </a:cubicBezTo>
                  <a:cubicBezTo>
                    <a:pt x="119" y="297"/>
                    <a:pt x="119" y="297"/>
                    <a:pt x="119" y="297"/>
                  </a:cubicBezTo>
                  <a:cubicBezTo>
                    <a:pt x="125" y="302"/>
                    <a:pt x="125" y="302"/>
                    <a:pt x="125" y="302"/>
                  </a:cubicBezTo>
                  <a:cubicBezTo>
                    <a:pt x="130" y="305"/>
                    <a:pt x="130" y="305"/>
                    <a:pt x="130" y="305"/>
                  </a:cubicBezTo>
                  <a:cubicBezTo>
                    <a:pt x="130" y="305"/>
                    <a:pt x="127" y="308"/>
                    <a:pt x="127" y="311"/>
                  </a:cubicBezTo>
                  <a:cubicBezTo>
                    <a:pt x="127" y="314"/>
                    <a:pt x="125" y="317"/>
                    <a:pt x="122" y="317"/>
                  </a:cubicBezTo>
                  <a:lnTo>
                    <a:pt x="122" y="317"/>
                  </a:lnTo>
                  <a:cubicBezTo>
                    <a:pt x="122" y="314"/>
                    <a:pt x="122" y="314"/>
                    <a:pt x="119" y="311"/>
                  </a:cubicBezTo>
                  <a:cubicBezTo>
                    <a:pt x="119" y="308"/>
                    <a:pt x="119" y="305"/>
                    <a:pt x="116" y="305"/>
                  </a:cubicBezTo>
                  <a:lnTo>
                    <a:pt x="113" y="305"/>
                  </a:lnTo>
                  <a:lnTo>
                    <a:pt x="110" y="305"/>
                  </a:lnTo>
                  <a:lnTo>
                    <a:pt x="108" y="308"/>
                  </a:lnTo>
                  <a:lnTo>
                    <a:pt x="108" y="308"/>
                  </a:lnTo>
                  <a:cubicBezTo>
                    <a:pt x="105" y="305"/>
                    <a:pt x="102" y="305"/>
                    <a:pt x="99" y="302"/>
                  </a:cubicBezTo>
                  <a:lnTo>
                    <a:pt x="99" y="302"/>
                  </a:lnTo>
                  <a:lnTo>
                    <a:pt x="99" y="302"/>
                  </a:lnTo>
                  <a:cubicBezTo>
                    <a:pt x="96" y="302"/>
                    <a:pt x="96" y="302"/>
                    <a:pt x="96" y="302"/>
                  </a:cubicBezTo>
                  <a:cubicBezTo>
                    <a:pt x="96" y="302"/>
                    <a:pt x="96" y="302"/>
                    <a:pt x="96" y="300"/>
                  </a:cubicBezTo>
                  <a:cubicBezTo>
                    <a:pt x="99" y="297"/>
                    <a:pt x="99" y="294"/>
                    <a:pt x="99" y="291"/>
                  </a:cubicBezTo>
                  <a:cubicBezTo>
                    <a:pt x="99" y="291"/>
                    <a:pt x="96" y="285"/>
                    <a:pt x="93" y="285"/>
                  </a:cubicBezTo>
                  <a:cubicBezTo>
                    <a:pt x="90" y="285"/>
                    <a:pt x="93" y="288"/>
                    <a:pt x="93" y="288"/>
                  </a:cubicBezTo>
                  <a:lnTo>
                    <a:pt x="90" y="285"/>
                  </a:lnTo>
                  <a:cubicBezTo>
                    <a:pt x="88" y="283"/>
                    <a:pt x="85" y="280"/>
                    <a:pt x="85" y="280"/>
                  </a:cubicBezTo>
                  <a:lnTo>
                    <a:pt x="85" y="280"/>
                  </a:lnTo>
                  <a:cubicBezTo>
                    <a:pt x="82" y="280"/>
                    <a:pt x="82" y="280"/>
                    <a:pt x="82" y="280"/>
                  </a:cubicBezTo>
                  <a:lnTo>
                    <a:pt x="79" y="280"/>
                  </a:lnTo>
                  <a:cubicBezTo>
                    <a:pt x="79" y="277"/>
                    <a:pt x="82" y="271"/>
                    <a:pt x="82" y="268"/>
                  </a:cubicBezTo>
                  <a:cubicBezTo>
                    <a:pt x="82" y="266"/>
                    <a:pt x="82" y="263"/>
                    <a:pt x="82" y="260"/>
                  </a:cubicBezTo>
                  <a:cubicBezTo>
                    <a:pt x="82" y="257"/>
                    <a:pt x="85" y="254"/>
                    <a:pt x="85" y="251"/>
                  </a:cubicBezTo>
                  <a:cubicBezTo>
                    <a:pt x="85" y="248"/>
                    <a:pt x="85" y="246"/>
                    <a:pt x="85" y="246"/>
                  </a:cubicBezTo>
                  <a:cubicBezTo>
                    <a:pt x="85" y="246"/>
                    <a:pt x="71" y="271"/>
                    <a:pt x="68" y="294"/>
                  </a:cubicBezTo>
                  <a:lnTo>
                    <a:pt x="68" y="294"/>
                  </a:lnTo>
                  <a:lnTo>
                    <a:pt x="68" y="294"/>
                  </a:lnTo>
                  <a:cubicBezTo>
                    <a:pt x="71" y="294"/>
                    <a:pt x="74" y="294"/>
                    <a:pt x="74" y="297"/>
                  </a:cubicBezTo>
                  <a:cubicBezTo>
                    <a:pt x="74" y="300"/>
                    <a:pt x="74" y="302"/>
                    <a:pt x="74" y="305"/>
                  </a:cubicBezTo>
                  <a:cubicBezTo>
                    <a:pt x="74" y="308"/>
                    <a:pt x="74" y="308"/>
                    <a:pt x="74" y="319"/>
                  </a:cubicBezTo>
                  <a:cubicBezTo>
                    <a:pt x="74" y="331"/>
                    <a:pt x="76" y="334"/>
                    <a:pt x="74" y="336"/>
                  </a:cubicBezTo>
                  <a:cubicBezTo>
                    <a:pt x="74" y="339"/>
                    <a:pt x="71" y="345"/>
                    <a:pt x="71" y="348"/>
                  </a:cubicBezTo>
                  <a:cubicBezTo>
                    <a:pt x="68" y="353"/>
                    <a:pt x="74" y="365"/>
                    <a:pt x="74" y="365"/>
                  </a:cubicBezTo>
                  <a:cubicBezTo>
                    <a:pt x="76" y="367"/>
                    <a:pt x="76" y="367"/>
                    <a:pt x="76" y="370"/>
                  </a:cubicBezTo>
                  <a:cubicBezTo>
                    <a:pt x="79" y="370"/>
                    <a:pt x="76" y="376"/>
                    <a:pt x="76" y="376"/>
                  </a:cubicBezTo>
                  <a:cubicBezTo>
                    <a:pt x="76" y="376"/>
                    <a:pt x="76" y="376"/>
                    <a:pt x="79" y="373"/>
                  </a:cubicBezTo>
                  <a:cubicBezTo>
                    <a:pt x="85" y="365"/>
                    <a:pt x="88" y="362"/>
                    <a:pt x="88" y="362"/>
                  </a:cubicBezTo>
                  <a:cubicBezTo>
                    <a:pt x="90" y="356"/>
                    <a:pt x="90" y="356"/>
                    <a:pt x="90" y="356"/>
                  </a:cubicBezTo>
                  <a:cubicBezTo>
                    <a:pt x="90" y="356"/>
                    <a:pt x="90" y="353"/>
                    <a:pt x="96" y="353"/>
                  </a:cubicBezTo>
                  <a:lnTo>
                    <a:pt x="96" y="353"/>
                  </a:lnTo>
                  <a:cubicBezTo>
                    <a:pt x="105" y="353"/>
                    <a:pt x="105" y="353"/>
                    <a:pt x="108" y="356"/>
                  </a:cubicBezTo>
                  <a:cubicBezTo>
                    <a:pt x="108" y="359"/>
                    <a:pt x="105" y="365"/>
                    <a:pt x="108" y="365"/>
                  </a:cubicBezTo>
                  <a:lnTo>
                    <a:pt x="108" y="365"/>
                  </a:lnTo>
                  <a:cubicBezTo>
                    <a:pt x="110" y="365"/>
                    <a:pt x="113" y="365"/>
                    <a:pt x="116" y="365"/>
                  </a:cubicBezTo>
                  <a:cubicBezTo>
                    <a:pt x="119" y="362"/>
                    <a:pt x="122" y="362"/>
                    <a:pt x="125" y="362"/>
                  </a:cubicBezTo>
                  <a:lnTo>
                    <a:pt x="125" y="362"/>
                  </a:lnTo>
                  <a:cubicBezTo>
                    <a:pt x="127" y="362"/>
                    <a:pt x="130" y="365"/>
                    <a:pt x="130" y="367"/>
                  </a:cubicBezTo>
                  <a:cubicBezTo>
                    <a:pt x="133" y="373"/>
                    <a:pt x="136" y="379"/>
                    <a:pt x="139" y="381"/>
                  </a:cubicBezTo>
                  <a:cubicBezTo>
                    <a:pt x="141" y="381"/>
                    <a:pt x="139" y="390"/>
                    <a:pt x="141" y="393"/>
                  </a:cubicBezTo>
                  <a:cubicBezTo>
                    <a:pt x="141" y="395"/>
                    <a:pt x="153" y="398"/>
                    <a:pt x="153" y="398"/>
                  </a:cubicBezTo>
                  <a:cubicBezTo>
                    <a:pt x="155" y="398"/>
                    <a:pt x="167" y="401"/>
                    <a:pt x="169" y="401"/>
                  </a:cubicBezTo>
                  <a:cubicBezTo>
                    <a:pt x="172" y="404"/>
                    <a:pt x="169" y="410"/>
                    <a:pt x="175" y="410"/>
                  </a:cubicBezTo>
                  <a:cubicBezTo>
                    <a:pt x="178" y="412"/>
                    <a:pt x="181" y="421"/>
                    <a:pt x="181" y="421"/>
                  </a:cubicBezTo>
                  <a:cubicBezTo>
                    <a:pt x="181" y="421"/>
                    <a:pt x="184" y="432"/>
                    <a:pt x="181" y="435"/>
                  </a:cubicBezTo>
                  <a:cubicBezTo>
                    <a:pt x="181" y="438"/>
                    <a:pt x="181" y="441"/>
                    <a:pt x="184" y="444"/>
                  </a:cubicBezTo>
                  <a:cubicBezTo>
                    <a:pt x="186" y="444"/>
                    <a:pt x="198" y="444"/>
                    <a:pt x="198" y="444"/>
                  </a:cubicBezTo>
                  <a:cubicBezTo>
                    <a:pt x="198" y="444"/>
                    <a:pt x="192" y="452"/>
                    <a:pt x="201" y="455"/>
                  </a:cubicBezTo>
                  <a:cubicBezTo>
                    <a:pt x="206" y="458"/>
                    <a:pt x="215" y="461"/>
                    <a:pt x="218" y="461"/>
                  </a:cubicBezTo>
                  <a:cubicBezTo>
                    <a:pt x="218" y="463"/>
                    <a:pt x="212" y="469"/>
                    <a:pt x="220" y="469"/>
                  </a:cubicBezTo>
                  <a:lnTo>
                    <a:pt x="220" y="469"/>
                  </a:lnTo>
                  <a:cubicBezTo>
                    <a:pt x="226" y="469"/>
                    <a:pt x="229" y="466"/>
                    <a:pt x="232" y="466"/>
                  </a:cubicBezTo>
                  <a:cubicBezTo>
                    <a:pt x="237" y="466"/>
                    <a:pt x="240" y="469"/>
                    <a:pt x="243" y="469"/>
                  </a:cubicBezTo>
                  <a:cubicBezTo>
                    <a:pt x="246" y="472"/>
                    <a:pt x="243" y="478"/>
                    <a:pt x="254" y="483"/>
                  </a:cubicBezTo>
                  <a:cubicBezTo>
                    <a:pt x="266" y="489"/>
                    <a:pt x="269" y="492"/>
                    <a:pt x="271" y="495"/>
                  </a:cubicBezTo>
                  <a:cubicBezTo>
                    <a:pt x="274" y="495"/>
                    <a:pt x="280" y="495"/>
                    <a:pt x="277" y="503"/>
                  </a:cubicBezTo>
                  <a:cubicBezTo>
                    <a:pt x="277" y="512"/>
                    <a:pt x="274" y="517"/>
                    <a:pt x="271" y="520"/>
                  </a:cubicBezTo>
                  <a:cubicBezTo>
                    <a:pt x="266" y="523"/>
                    <a:pt x="260" y="534"/>
                    <a:pt x="257" y="537"/>
                  </a:cubicBezTo>
                  <a:cubicBezTo>
                    <a:pt x="254" y="540"/>
                    <a:pt x="252" y="548"/>
                    <a:pt x="254" y="554"/>
                  </a:cubicBezTo>
                  <a:cubicBezTo>
                    <a:pt x="257" y="557"/>
                    <a:pt x="263" y="565"/>
                    <a:pt x="263" y="568"/>
                  </a:cubicBezTo>
                  <a:cubicBezTo>
                    <a:pt x="263" y="571"/>
                    <a:pt x="263" y="582"/>
                    <a:pt x="260" y="585"/>
                  </a:cubicBezTo>
                  <a:cubicBezTo>
                    <a:pt x="260" y="591"/>
                    <a:pt x="254" y="596"/>
                    <a:pt x="254" y="596"/>
                  </a:cubicBezTo>
                  <a:cubicBezTo>
                    <a:pt x="254" y="596"/>
                    <a:pt x="263" y="602"/>
                    <a:pt x="257" y="608"/>
                  </a:cubicBezTo>
                  <a:cubicBezTo>
                    <a:pt x="252" y="613"/>
                    <a:pt x="243" y="622"/>
                    <a:pt x="240" y="622"/>
                  </a:cubicBezTo>
                  <a:cubicBezTo>
                    <a:pt x="235" y="625"/>
                    <a:pt x="226" y="630"/>
                    <a:pt x="226" y="630"/>
                  </a:cubicBezTo>
                  <a:cubicBezTo>
                    <a:pt x="226" y="630"/>
                    <a:pt x="226" y="647"/>
                    <a:pt x="226" y="650"/>
                  </a:cubicBezTo>
                  <a:cubicBezTo>
                    <a:pt x="226" y="656"/>
                    <a:pt x="209" y="681"/>
                    <a:pt x="215" y="690"/>
                  </a:cubicBezTo>
                  <a:cubicBezTo>
                    <a:pt x="220" y="695"/>
                    <a:pt x="223" y="701"/>
                    <a:pt x="220" y="707"/>
                  </a:cubicBezTo>
                  <a:cubicBezTo>
                    <a:pt x="220" y="710"/>
                    <a:pt x="218" y="710"/>
                    <a:pt x="215" y="712"/>
                  </a:cubicBezTo>
                  <a:cubicBezTo>
                    <a:pt x="215" y="715"/>
                    <a:pt x="203" y="712"/>
                    <a:pt x="209" y="724"/>
                  </a:cubicBezTo>
                  <a:cubicBezTo>
                    <a:pt x="218" y="732"/>
                    <a:pt x="220" y="735"/>
                    <a:pt x="223" y="741"/>
                  </a:cubicBezTo>
                  <a:cubicBezTo>
                    <a:pt x="226" y="746"/>
                    <a:pt x="223" y="746"/>
                    <a:pt x="229" y="752"/>
                  </a:cubicBezTo>
                  <a:cubicBezTo>
                    <a:pt x="232" y="757"/>
                    <a:pt x="235" y="763"/>
                    <a:pt x="240" y="769"/>
                  </a:cubicBezTo>
                  <a:cubicBezTo>
                    <a:pt x="246" y="772"/>
                    <a:pt x="249" y="774"/>
                    <a:pt x="249" y="780"/>
                  </a:cubicBezTo>
                  <a:cubicBezTo>
                    <a:pt x="249" y="783"/>
                    <a:pt x="254" y="791"/>
                    <a:pt x="254" y="791"/>
                  </a:cubicBezTo>
                  <a:cubicBezTo>
                    <a:pt x="252" y="791"/>
                    <a:pt x="252" y="788"/>
                    <a:pt x="249" y="788"/>
                  </a:cubicBezTo>
                  <a:cubicBezTo>
                    <a:pt x="235" y="780"/>
                    <a:pt x="246" y="786"/>
                    <a:pt x="232" y="774"/>
                  </a:cubicBezTo>
                  <a:cubicBezTo>
                    <a:pt x="215" y="760"/>
                    <a:pt x="212" y="766"/>
                    <a:pt x="203" y="757"/>
                  </a:cubicBezTo>
                  <a:lnTo>
                    <a:pt x="203" y="757"/>
                  </a:lnTo>
                  <a:cubicBezTo>
                    <a:pt x="201" y="757"/>
                    <a:pt x="201" y="757"/>
                    <a:pt x="201" y="757"/>
                  </a:cubicBezTo>
                  <a:cubicBezTo>
                    <a:pt x="201" y="760"/>
                    <a:pt x="201" y="760"/>
                    <a:pt x="201" y="760"/>
                  </a:cubicBezTo>
                  <a:cubicBezTo>
                    <a:pt x="201" y="760"/>
                    <a:pt x="201" y="757"/>
                    <a:pt x="195" y="744"/>
                  </a:cubicBezTo>
                  <a:cubicBezTo>
                    <a:pt x="181" y="710"/>
                    <a:pt x="178" y="715"/>
                    <a:pt x="175" y="707"/>
                  </a:cubicBezTo>
                  <a:cubicBezTo>
                    <a:pt x="172" y="698"/>
                    <a:pt x="175" y="707"/>
                    <a:pt x="164" y="690"/>
                  </a:cubicBezTo>
                  <a:cubicBezTo>
                    <a:pt x="155" y="673"/>
                    <a:pt x="164" y="684"/>
                    <a:pt x="155" y="673"/>
                  </a:cubicBezTo>
                  <a:cubicBezTo>
                    <a:pt x="153" y="670"/>
                    <a:pt x="150" y="667"/>
                    <a:pt x="147" y="667"/>
                  </a:cubicBezTo>
                  <a:lnTo>
                    <a:pt x="147" y="667"/>
                  </a:lnTo>
                  <a:lnTo>
                    <a:pt x="147" y="667"/>
                  </a:lnTo>
                  <a:cubicBezTo>
                    <a:pt x="144" y="667"/>
                    <a:pt x="144" y="667"/>
                    <a:pt x="141" y="656"/>
                  </a:cubicBezTo>
                  <a:cubicBezTo>
                    <a:pt x="139" y="636"/>
                    <a:pt x="136" y="650"/>
                    <a:pt x="130" y="627"/>
                  </a:cubicBezTo>
                  <a:cubicBezTo>
                    <a:pt x="127" y="605"/>
                    <a:pt x="136" y="605"/>
                    <a:pt x="125" y="593"/>
                  </a:cubicBezTo>
                  <a:cubicBezTo>
                    <a:pt x="110" y="582"/>
                    <a:pt x="110" y="588"/>
                    <a:pt x="108" y="579"/>
                  </a:cubicBezTo>
                  <a:cubicBezTo>
                    <a:pt x="105" y="574"/>
                    <a:pt x="108" y="579"/>
                    <a:pt x="99" y="560"/>
                  </a:cubicBezTo>
                  <a:cubicBezTo>
                    <a:pt x="88" y="540"/>
                    <a:pt x="71" y="534"/>
                    <a:pt x="74" y="500"/>
                  </a:cubicBezTo>
                  <a:cubicBezTo>
                    <a:pt x="74" y="466"/>
                    <a:pt x="74" y="461"/>
                    <a:pt x="74" y="461"/>
                  </a:cubicBezTo>
                  <a:cubicBezTo>
                    <a:pt x="74" y="461"/>
                    <a:pt x="56" y="449"/>
                    <a:pt x="62" y="429"/>
                  </a:cubicBezTo>
                  <a:cubicBezTo>
                    <a:pt x="68" y="410"/>
                    <a:pt x="71" y="415"/>
                    <a:pt x="68" y="410"/>
                  </a:cubicBezTo>
                  <a:cubicBezTo>
                    <a:pt x="65" y="404"/>
                    <a:pt x="62" y="407"/>
                    <a:pt x="59" y="398"/>
                  </a:cubicBezTo>
                  <a:cubicBezTo>
                    <a:pt x="54" y="390"/>
                    <a:pt x="51" y="390"/>
                    <a:pt x="51" y="387"/>
                  </a:cubicBezTo>
                  <a:cubicBezTo>
                    <a:pt x="51" y="384"/>
                    <a:pt x="48" y="379"/>
                    <a:pt x="48" y="376"/>
                  </a:cubicBezTo>
                  <a:cubicBezTo>
                    <a:pt x="48" y="373"/>
                    <a:pt x="48" y="370"/>
                    <a:pt x="48" y="370"/>
                  </a:cubicBezTo>
                  <a:cubicBezTo>
                    <a:pt x="42" y="376"/>
                    <a:pt x="42" y="376"/>
                    <a:pt x="42" y="376"/>
                  </a:cubicBezTo>
                  <a:cubicBezTo>
                    <a:pt x="42" y="376"/>
                    <a:pt x="0" y="808"/>
                    <a:pt x="432" y="874"/>
                  </a:cubicBezTo>
                  <a:cubicBezTo>
                    <a:pt x="432" y="874"/>
                    <a:pt x="345" y="854"/>
                    <a:pt x="325" y="837"/>
                  </a:cubicBezTo>
                  <a:cubicBezTo>
                    <a:pt x="325" y="834"/>
                    <a:pt x="325" y="834"/>
                    <a:pt x="323" y="831"/>
                  </a:cubicBezTo>
                  <a:cubicBezTo>
                    <a:pt x="323" y="831"/>
                    <a:pt x="323" y="811"/>
                    <a:pt x="325" y="811"/>
                  </a:cubicBezTo>
                  <a:cubicBezTo>
                    <a:pt x="328" y="811"/>
                    <a:pt x="331" y="814"/>
                    <a:pt x="334" y="814"/>
                  </a:cubicBezTo>
                  <a:cubicBezTo>
                    <a:pt x="336" y="814"/>
                    <a:pt x="339" y="814"/>
                    <a:pt x="342" y="811"/>
                  </a:cubicBezTo>
                  <a:cubicBezTo>
                    <a:pt x="348" y="806"/>
                    <a:pt x="356" y="800"/>
                    <a:pt x="356" y="800"/>
                  </a:cubicBezTo>
                  <a:cubicBezTo>
                    <a:pt x="356" y="808"/>
                    <a:pt x="356" y="808"/>
                    <a:pt x="356" y="808"/>
                  </a:cubicBezTo>
                  <a:lnTo>
                    <a:pt x="356" y="808"/>
                  </a:lnTo>
                  <a:cubicBezTo>
                    <a:pt x="356" y="808"/>
                    <a:pt x="359" y="808"/>
                    <a:pt x="370" y="806"/>
                  </a:cubicBezTo>
                  <a:cubicBezTo>
                    <a:pt x="390" y="803"/>
                    <a:pt x="390" y="806"/>
                    <a:pt x="396" y="803"/>
                  </a:cubicBezTo>
                  <a:cubicBezTo>
                    <a:pt x="401" y="800"/>
                    <a:pt x="407" y="788"/>
                    <a:pt x="413" y="788"/>
                  </a:cubicBezTo>
                  <a:cubicBezTo>
                    <a:pt x="413" y="788"/>
                    <a:pt x="416" y="788"/>
                    <a:pt x="416" y="791"/>
                  </a:cubicBezTo>
                  <a:cubicBezTo>
                    <a:pt x="421" y="803"/>
                    <a:pt x="410" y="797"/>
                    <a:pt x="421" y="803"/>
                  </a:cubicBezTo>
                  <a:cubicBezTo>
                    <a:pt x="421" y="803"/>
                    <a:pt x="424" y="803"/>
                    <a:pt x="427" y="803"/>
                  </a:cubicBezTo>
                  <a:cubicBezTo>
                    <a:pt x="435" y="803"/>
                    <a:pt x="447" y="800"/>
                    <a:pt x="447" y="800"/>
                  </a:cubicBezTo>
                  <a:cubicBezTo>
                    <a:pt x="447" y="800"/>
                    <a:pt x="455" y="800"/>
                    <a:pt x="467" y="800"/>
                  </a:cubicBezTo>
                  <a:cubicBezTo>
                    <a:pt x="472" y="800"/>
                    <a:pt x="478" y="800"/>
                    <a:pt x="481" y="797"/>
                  </a:cubicBezTo>
                  <a:cubicBezTo>
                    <a:pt x="484" y="794"/>
                    <a:pt x="484" y="791"/>
                    <a:pt x="486" y="791"/>
                  </a:cubicBezTo>
                  <a:cubicBezTo>
                    <a:pt x="486" y="791"/>
                    <a:pt x="486" y="791"/>
                    <a:pt x="489" y="791"/>
                  </a:cubicBezTo>
                  <a:cubicBezTo>
                    <a:pt x="492" y="791"/>
                    <a:pt x="495" y="800"/>
                    <a:pt x="495" y="800"/>
                  </a:cubicBezTo>
                  <a:cubicBezTo>
                    <a:pt x="481" y="808"/>
                    <a:pt x="481" y="808"/>
                    <a:pt x="481" y="808"/>
                  </a:cubicBezTo>
                  <a:cubicBezTo>
                    <a:pt x="464" y="820"/>
                    <a:pt x="464" y="820"/>
                    <a:pt x="464" y="820"/>
                  </a:cubicBezTo>
                  <a:cubicBezTo>
                    <a:pt x="464" y="820"/>
                    <a:pt x="458" y="823"/>
                    <a:pt x="464" y="825"/>
                  </a:cubicBezTo>
                  <a:cubicBezTo>
                    <a:pt x="469" y="828"/>
                    <a:pt x="472" y="828"/>
                    <a:pt x="481" y="828"/>
                  </a:cubicBezTo>
                  <a:cubicBezTo>
                    <a:pt x="486" y="831"/>
                    <a:pt x="498" y="837"/>
                    <a:pt x="503" y="837"/>
                  </a:cubicBezTo>
                  <a:cubicBezTo>
                    <a:pt x="506" y="837"/>
                    <a:pt x="506" y="837"/>
                    <a:pt x="509" y="837"/>
                  </a:cubicBezTo>
                  <a:cubicBezTo>
                    <a:pt x="512" y="828"/>
                    <a:pt x="515" y="825"/>
                    <a:pt x="518" y="820"/>
                  </a:cubicBezTo>
                  <a:cubicBezTo>
                    <a:pt x="520" y="817"/>
                    <a:pt x="518" y="808"/>
                    <a:pt x="526" y="808"/>
                  </a:cubicBezTo>
                  <a:cubicBezTo>
                    <a:pt x="534" y="808"/>
                    <a:pt x="540" y="811"/>
                    <a:pt x="540" y="811"/>
                  </a:cubicBezTo>
                  <a:cubicBezTo>
                    <a:pt x="534" y="825"/>
                    <a:pt x="534" y="825"/>
                    <a:pt x="534" y="825"/>
                  </a:cubicBezTo>
                  <a:cubicBezTo>
                    <a:pt x="534" y="825"/>
                    <a:pt x="545" y="823"/>
                    <a:pt x="551" y="823"/>
                  </a:cubicBezTo>
                  <a:cubicBezTo>
                    <a:pt x="554" y="823"/>
                    <a:pt x="557" y="828"/>
                    <a:pt x="560" y="828"/>
                  </a:cubicBezTo>
                  <a:cubicBezTo>
                    <a:pt x="562" y="828"/>
                    <a:pt x="562" y="828"/>
                    <a:pt x="565" y="825"/>
                  </a:cubicBezTo>
                  <a:cubicBezTo>
                    <a:pt x="571" y="817"/>
                    <a:pt x="574" y="817"/>
                    <a:pt x="579" y="817"/>
                  </a:cubicBezTo>
                  <a:cubicBezTo>
                    <a:pt x="585" y="817"/>
                    <a:pt x="594" y="814"/>
                    <a:pt x="599" y="814"/>
                  </a:cubicBezTo>
                  <a:cubicBezTo>
                    <a:pt x="599" y="814"/>
                    <a:pt x="599" y="814"/>
                    <a:pt x="602" y="814"/>
                  </a:cubicBezTo>
                  <a:cubicBezTo>
                    <a:pt x="605" y="814"/>
                    <a:pt x="611" y="817"/>
                    <a:pt x="613" y="817"/>
                  </a:cubicBezTo>
                  <a:cubicBezTo>
                    <a:pt x="616" y="817"/>
                    <a:pt x="630" y="825"/>
                    <a:pt x="633" y="825"/>
                  </a:cubicBezTo>
                  <a:lnTo>
                    <a:pt x="636" y="825"/>
                  </a:lnTo>
                  <a:cubicBezTo>
                    <a:pt x="636" y="825"/>
                    <a:pt x="642" y="823"/>
                    <a:pt x="647" y="823"/>
                  </a:cubicBezTo>
                  <a:lnTo>
                    <a:pt x="647" y="823"/>
                  </a:lnTo>
                  <a:cubicBezTo>
                    <a:pt x="653" y="823"/>
                    <a:pt x="656" y="823"/>
                    <a:pt x="656" y="823"/>
                  </a:cubicBezTo>
                  <a:cubicBezTo>
                    <a:pt x="656" y="823"/>
                    <a:pt x="605" y="871"/>
                    <a:pt x="501" y="874"/>
                  </a:cubicBezTo>
                  <a:cubicBezTo>
                    <a:pt x="501" y="874"/>
                    <a:pt x="501" y="874"/>
                    <a:pt x="503" y="874"/>
                  </a:cubicBezTo>
                  <a:cubicBezTo>
                    <a:pt x="526" y="874"/>
                    <a:pt x="602" y="871"/>
                    <a:pt x="687" y="828"/>
                  </a:cubicBezTo>
                  <a:cubicBezTo>
                    <a:pt x="752" y="794"/>
                    <a:pt x="820" y="741"/>
                    <a:pt x="874" y="650"/>
                  </a:cubicBezTo>
                  <a:cubicBezTo>
                    <a:pt x="973" y="481"/>
                    <a:pt x="947" y="274"/>
                    <a:pt x="809" y="136"/>
                  </a:cubicBezTo>
                  <a:cubicBezTo>
                    <a:pt x="758" y="85"/>
                    <a:pt x="690" y="42"/>
                    <a:pt x="608" y="14"/>
                  </a:cubicBezTo>
                  <a:cubicBezTo>
                    <a:pt x="608" y="14"/>
                    <a:pt x="837" y="99"/>
                    <a:pt x="896" y="319"/>
                  </a:cubicBezTo>
                  <a:cubicBezTo>
                    <a:pt x="896" y="322"/>
                    <a:pt x="896" y="322"/>
                    <a:pt x="896" y="322"/>
                  </a:cubicBezTo>
                  <a:cubicBezTo>
                    <a:pt x="891" y="317"/>
                    <a:pt x="891" y="319"/>
                    <a:pt x="885" y="308"/>
                  </a:cubicBezTo>
                  <a:cubicBezTo>
                    <a:pt x="879" y="300"/>
                    <a:pt x="882" y="302"/>
                    <a:pt x="879" y="294"/>
                  </a:cubicBezTo>
                  <a:cubicBezTo>
                    <a:pt x="877" y="291"/>
                    <a:pt x="877" y="291"/>
                    <a:pt x="877" y="291"/>
                  </a:cubicBezTo>
                  <a:cubicBezTo>
                    <a:pt x="874" y="288"/>
                    <a:pt x="874" y="291"/>
                    <a:pt x="871" y="285"/>
                  </a:cubicBezTo>
                  <a:cubicBezTo>
                    <a:pt x="865" y="277"/>
                    <a:pt x="865" y="280"/>
                    <a:pt x="860" y="274"/>
                  </a:cubicBezTo>
                  <a:cubicBezTo>
                    <a:pt x="857" y="271"/>
                    <a:pt x="851" y="257"/>
                    <a:pt x="848" y="251"/>
                  </a:cubicBezTo>
                  <a:cubicBezTo>
                    <a:pt x="845" y="248"/>
                    <a:pt x="837" y="248"/>
                    <a:pt x="834" y="246"/>
                  </a:cubicBezTo>
                  <a:cubicBezTo>
                    <a:pt x="831" y="246"/>
                    <a:pt x="831" y="243"/>
                    <a:pt x="828" y="243"/>
                  </a:cubicBezTo>
                  <a:cubicBezTo>
                    <a:pt x="828" y="243"/>
                    <a:pt x="828" y="243"/>
                    <a:pt x="828" y="246"/>
                  </a:cubicBezTo>
                  <a:cubicBezTo>
                    <a:pt x="826" y="251"/>
                    <a:pt x="834" y="260"/>
                    <a:pt x="834" y="260"/>
                  </a:cubicBezTo>
                  <a:cubicBezTo>
                    <a:pt x="834" y="274"/>
                    <a:pt x="834" y="274"/>
                    <a:pt x="834" y="274"/>
                  </a:cubicBezTo>
                  <a:cubicBezTo>
                    <a:pt x="834" y="274"/>
                    <a:pt x="840" y="291"/>
                    <a:pt x="840" y="294"/>
                  </a:cubicBezTo>
                  <a:cubicBezTo>
                    <a:pt x="840" y="300"/>
                    <a:pt x="837" y="311"/>
                    <a:pt x="837" y="311"/>
                  </a:cubicBezTo>
                  <a:cubicBezTo>
                    <a:pt x="837" y="311"/>
                    <a:pt x="834" y="322"/>
                    <a:pt x="828" y="325"/>
                  </a:cubicBezTo>
                  <a:cubicBezTo>
                    <a:pt x="826" y="328"/>
                    <a:pt x="803" y="331"/>
                    <a:pt x="803" y="331"/>
                  </a:cubicBezTo>
                  <a:cubicBezTo>
                    <a:pt x="803" y="331"/>
                    <a:pt x="794" y="322"/>
                    <a:pt x="792" y="317"/>
                  </a:cubicBezTo>
                  <a:cubicBezTo>
                    <a:pt x="786" y="308"/>
                    <a:pt x="772" y="305"/>
                    <a:pt x="772" y="302"/>
                  </a:cubicBezTo>
                  <a:cubicBezTo>
                    <a:pt x="769" y="300"/>
                    <a:pt x="775" y="294"/>
                    <a:pt x="769" y="285"/>
                  </a:cubicBezTo>
                  <a:cubicBezTo>
                    <a:pt x="760" y="277"/>
                    <a:pt x="769" y="280"/>
                    <a:pt x="760" y="271"/>
                  </a:cubicBezTo>
                  <a:cubicBezTo>
                    <a:pt x="752" y="266"/>
                    <a:pt x="752" y="266"/>
                    <a:pt x="752" y="266"/>
                  </a:cubicBezTo>
                  <a:cubicBezTo>
                    <a:pt x="752" y="266"/>
                    <a:pt x="746" y="263"/>
                    <a:pt x="741" y="263"/>
                  </a:cubicBezTo>
                  <a:cubicBezTo>
                    <a:pt x="738" y="263"/>
                    <a:pt x="735" y="266"/>
                    <a:pt x="738" y="268"/>
                  </a:cubicBezTo>
                  <a:cubicBezTo>
                    <a:pt x="746" y="280"/>
                    <a:pt x="738" y="291"/>
                    <a:pt x="743" y="291"/>
                  </a:cubicBezTo>
                  <a:cubicBezTo>
                    <a:pt x="743" y="291"/>
                    <a:pt x="743" y="291"/>
                    <a:pt x="746" y="291"/>
                  </a:cubicBezTo>
                  <a:lnTo>
                    <a:pt x="746" y="291"/>
                  </a:lnTo>
                  <a:lnTo>
                    <a:pt x="749" y="291"/>
                  </a:lnTo>
                  <a:cubicBezTo>
                    <a:pt x="752" y="291"/>
                    <a:pt x="752" y="294"/>
                    <a:pt x="755" y="297"/>
                  </a:cubicBezTo>
                  <a:cubicBezTo>
                    <a:pt x="760" y="308"/>
                    <a:pt x="760" y="311"/>
                    <a:pt x="763" y="314"/>
                  </a:cubicBezTo>
                  <a:cubicBezTo>
                    <a:pt x="766" y="317"/>
                    <a:pt x="769" y="331"/>
                    <a:pt x="772" y="331"/>
                  </a:cubicBezTo>
                  <a:cubicBezTo>
                    <a:pt x="775" y="334"/>
                    <a:pt x="789" y="331"/>
                    <a:pt x="786" y="336"/>
                  </a:cubicBezTo>
                  <a:cubicBezTo>
                    <a:pt x="786" y="342"/>
                    <a:pt x="780" y="351"/>
                    <a:pt x="786" y="351"/>
                  </a:cubicBezTo>
                  <a:cubicBezTo>
                    <a:pt x="792" y="353"/>
                    <a:pt x="794" y="356"/>
                    <a:pt x="797" y="356"/>
                  </a:cubicBezTo>
                  <a:lnTo>
                    <a:pt x="797" y="356"/>
                  </a:lnTo>
                  <a:cubicBezTo>
                    <a:pt x="800" y="356"/>
                    <a:pt x="800" y="356"/>
                    <a:pt x="800" y="356"/>
                  </a:cubicBezTo>
                  <a:lnTo>
                    <a:pt x="800" y="356"/>
                  </a:lnTo>
                  <a:cubicBezTo>
                    <a:pt x="803" y="356"/>
                    <a:pt x="803" y="356"/>
                    <a:pt x="803" y="356"/>
                  </a:cubicBezTo>
                  <a:cubicBezTo>
                    <a:pt x="803" y="356"/>
                    <a:pt x="803" y="356"/>
                    <a:pt x="809" y="353"/>
                  </a:cubicBezTo>
                  <a:cubicBezTo>
                    <a:pt x="814" y="351"/>
                    <a:pt x="823" y="351"/>
                    <a:pt x="823" y="351"/>
                  </a:cubicBezTo>
                  <a:cubicBezTo>
                    <a:pt x="823" y="351"/>
                    <a:pt x="834" y="359"/>
                    <a:pt x="834" y="362"/>
                  </a:cubicBezTo>
                  <a:cubicBezTo>
                    <a:pt x="834" y="365"/>
                    <a:pt x="828" y="381"/>
                    <a:pt x="828" y="381"/>
                  </a:cubicBezTo>
                  <a:cubicBezTo>
                    <a:pt x="820" y="398"/>
                    <a:pt x="820" y="398"/>
                    <a:pt x="820" y="398"/>
                  </a:cubicBezTo>
                  <a:cubicBezTo>
                    <a:pt x="820" y="398"/>
                    <a:pt x="823" y="429"/>
                    <a:pt x="817" y="429"/>
                  </a:cubicBezTo>
                  <a:cubicBezTo>
                    <a:pt x="811" y="429"/>
                    <a:pt x="806" y="444"/>
                    <a:pt x="803" y="446"/>
                  </a:cubicBezTo>
                  <a:cubicBezTo>
                    <a:pt x="797" y="446"/>
                    <a:pt x="797" y="469"/>
                    <a:pt x="797" y="469"/>
                  </a:cubicBezTo>
                  <a:cubicBezTo>
                    <a:pt x="789" y="481"/>
                    <a:pt x="789" y="481"/>
                    <a:pt x="789" y="481"/>
                  </a:cubicBezTo>
                  <a:cubicBezTo>
                    <a:pt x="789" y="481"/>
                    <a:pt x="789" y="495"/>
                    <a:pt x="789" y="497"/>
                  </a:cubicBezTo>
                  <a:cubicBezTo>
                    <a:pt x="789" y="503"/>
                    <a:pt x="792" y="520"/>
                    <a:pt x="789" y="529"/>
                  </a:cubicBezTo>
                  <a:cubicBezTo>
                    <a:pt x="789" y="537"/>
                    <a:pt x="775" y="543"/>
                    <a:pt x="775" y="543"/>
                  </a:cubicBezTo>
                  <a:cubicBezTo>
                    <a:pt x="775" y="543"/>
                    <a:pt x="792" y="560"/>
                    <a:pt x="783" y="560"/>
                  </a:cubicBezTo>
                  <a:cubicBezTo>
                    <a:pt x="775" y="562"/>
                    <a:pt x="766" y="574"/>
                    <a:pt x="763" y="576"/>
                  </a:cubicBezTo>
                  <a:cubicBezTo>
                    <a:pt x="763" y="582"/>
                    <a:pt x="763" y="588"/>
                    <a:pt x="758" y="588"/>
                  </a:cubicBezTo>
                  <a:cubicBezTo>
                    <a:pt x="752" y="591"/>
                    <a:pt x="743" y="591"/>
                    <a:pt x="743" y="593"/>
                  </a:cubicBezTo>
                  <a:cubicBezTo>
                    <a:pt x="743" y="596"/>
                    <a:pt x="743" y="608"/>
                    <a:pt x="743" y="608"/>
                  </a:cubicBezTo>
                  <a:cubicBezTo>
                    <a:pt x="727" y="633"/>
                    <a:pt x="727" y="633"/>
                    <a:pt x="727" y="633"/>
                  </a:cubicBezTo>
                  <a:cubicBezTo>
                    <a:pt x="707" y="650"/>
                    <a:pt x="707" y="650"/>
                    <a:pt x="707" y="650"/>
                  </a:cubicBezTo>
                  <a:cubicBezTo>
                    <a:pt x="707" y="650"/>
                    <a:pt x="710" y="661"/>
                    <a:pt x="704" y="661"/>
                  </a:cubicBezTo>
                  <a:cubicBezTo>
                    <a:pt x="699" y="661"/>
                    <a:pt x="679" y="670"/>
                    <a:pt x="673" y="673"/>
                  </a:cubicBezTo>
                  <a:cubicBezTo>
                    <a:pt x="670" y="676"/>
                    <a:pt x="656" y="684"/>
                    <a:pt x="650" y="684"/>
                  </a:cubicBezTo>
                  <a:cubicBezTo>
                    <a:pt x="647" y="684"/>
                    <a:pt x="650" y="690"/>
                    <a:pt x="650" y="690"/>
                  </a:cubicBezTo>
                  <a:cubicBezTo>
                    <a:pt x="650" y="690"/>
                    <a:pt x="647" y="690"/>
                    <a:pt x="645" y="684"/>
                  </a:cubicBezTo>
                  <a:cubicBezTo>
                    <a:pt x="636" y="670"/>
                    <a:pt x="645" y="678"/>
                    <a:pt x="636" y="661"/>
                  </a:cubicBezTo>
                  <a:cubicBezTo>
                    <a:pt x="628" y="647"/>
                    <a:pt x="628" y="659"/>
                    <a:pt x="628" y="647"/>
                  </a:cubicBezTo>
                  <a:cubicBezTo>
                    <a:pt x="628" y="633"/>
                    <a:pt x="630" y="644"/>
                    <a:pt x="628" y="633"/>
                  </a:cubicBezTo>
                  <a:cubicBezTo>
                    <a:pt x="628" y="622"/>
                    <a:pt x="633" y="630"/>
                    <a:pt x="625" y="616"/>
                  </a:cubicBezTo>
                  <a:cubicBezTo>
                    <a:pt x="619" y="605"/>
                    <a:pt x="622" y="608"/>
                    <a:pt x="613" y="599"/>
                  </a:cubicBezTo>
                  <a:cubicBezTo>
                    <a:pt x="605" y="591"/>
                    <a:pt x="599" y="599"/>
                    <a:pt x="602" y="585"/>
                  </a:cubicBezTo>
                  <a:cubicBezTo>
                    <a:pt x="608" y="574"/>
                    <a:pt x="605" y="585"/>
                    <a:pt x="608" y="574"/>
                  </a:cubicBezTo>
                  <a:cubicBezTo>
                    <a:pt x="611" y="560"/>
                    <a:pt x="608" y="557"/>
                    <a:pt x="616" y="551"/>
                  </a:cubicBezTo>
                  <a:cubicBezTo>
                    <a:pt x="625" y="546"/>
                    <a:pt x="630" y="543"/>
                    <a:pt x="630" y="537"/>
                  </a:cubicBezTo>
                  <a:cubicBezTo>
                    <a:pt x="628" y="529"/>
                    <a:pt x="628" y="526"/>
                    <a:pt x="628" y="520"/>
                  </a:cubicBezTo>
                  <a:cubicBezTo>
                    <a:pt x="625" y="515"/>
                    <a:pt x="616" y="506"/>
                    <a:pt x="616" y="503"/>
                  </a:cubicBezTo>
                  <a:cubicBezTo>
                    <a:pt x="613" y="500"/>
                    <a:pt x="613" y="503"/>
                    <a:pt x="608" y="492"/>
                  </a:cubicBezTo>
                  <a:cubicBezTo>
                    <a:pt x="602" y="483"/>
                    <a:pt x="599" y="478"/>
                    <a:pt x="599" y="478"/>
                  </a:cubicBezTo>
                  <a:cubicBezTo>
                    <a:pt x="599" y="478"/>
                    <a:pt x="596" y="458"/>
                    <a:pt x="596" y="449"/>
                  </a:cubicBezTo>
                  <a:cubicBezTo>
                    <a:pt x="596" y="446"/>
                    <a:pt x="596" y="446"/>
                    <a:pt x="596" y="446"/>
                  </a:cubicBezTo>
                  <a:lnTo>
                    <a:pt x="594" y="446"/>
                  </a:lnTo>
                  <a:lnTo>
                    <a:pt x="594" y="446"/>
                  </a:lnTo>
                  <a:cubicBezTo>
                    <a:pt x="594" y="446"/>
                    <a:pt x="594" y="446"/>
                    <a:pt x="596" y="441"/>
                  </a:cubicBezTo>
                  <a:cubicBezTo>
                    <a:pt x="599" y="427"/>
                    <a:pt x="599" y="418"/>
                    <a:pt x="599" y="418"/>
                  </a:cubicBezTo>
                  <a:cubicBezTo>
                    <a:pt x="599" y="418"/>
                    <a:pt x="585" y="410"/>
                    <a:pt x="579" y="410"/>
                  </a:cubicBezTo>
                  <a:lnTo>
                    <a:pt x="579" y="410"/>
                  </a:lnTo>
                  <a:cubicBezTo>
                    <a:pt x="574" y="410"/>
                    <a:pt x="574" y="415"/>
                    <a:pt x="571" y="415"/>
                  </a:cubicBezTo>
                  <a:cubicBezTo>
                    <a:pt x="568" y="415"/>
                    <a:pt x="565" y="415"/>
                    <a:pt x="562" y="412"/>
                  </a:cubicBezTo>
                  <a:cubicBezTo>
                    <a:pt x="554" y="404"/>
                    <a:pt x="557" y="401"/>
                    <a:pt x="554" y="398"/>
                  </a:cubicBezTo>
                  <a:cubicBezTo>
                    <a:pt x="551" y="395"/>
                    <a:pt x="548" y="395"/>
                    <a:pt x="548" y="395"/>
                  </a:cubicBezTo>
                  <a:cubicBezTo>
                    <a:pt x="545" y="395"/>
                    <a:pt x="543" y="395"/>
                    <a:pt x="540" y="398"/>
                  </a:cubicBezTo>
                  <a:cubicBezTo>
                    <a:pt x="534" y="404"/>
                    <a:pt x="523" y="404"/>
                    <a:pt x="515" y="407"/>
                  </a:cubicBezTo>
                  <a:cubicBezTo>
                    <a:pt x="506" y="410"/>
                    <a:pt x="503" y="410"/>
                    <a:pt x="498" y="410"/>
                  </a:cubicBezTo>
                  <a:cubicBezTo>
                    <a:pt x="498" y="410"/>
                    <a:pt x="492" y="410"/>
                    <a:pt x="489" y="410"/>
                  </a:cubicBezTo>
                  <a:cubicBezTo>
                    <a:pt x="481" y="410"/>
                    <a:pt x="472" y="412"/>
                    <a:pt x="467" y="412"/>
                  </a:cubicBezTo>
                  <a:cubicBezTo>
                    <a:pt x="461" y="412"/>
                    <a:pt x="455" y="410"/>
                    <a:pt x="452" y="410"/>
                  </a:cubicBezTo>
                  <a:cubicBezTo>
                    <a:pt x="444" y="404"/>
                    <a:pt x="444" y="412"/>
                    <a:pt x="438" y="401"/>
                  </a:cubicBezTo>
                  <a:cubicBezTo>
                    <a:pt x="435" y="390"/>
                    <a:pt x="438" y="393"/>
                    <a:pt x="430" y="387"/>
                  </a:cubicBezTo>
                  <a:cubicBezTo>
                    <a:pt x="421" y="381"/>
                    <a:pt x="418" y="384"/>
                    <a:pt x="416" y="376"/>
                  </a:cubicBezTo>
                  <a:cubicBezTo>
                    <a:pt x="416" y="367"/>
                    <a:pt x="421" y="370"/>
                    <a:pt x="413" y="362"/>
                  </a:cubicBezTo>
                  <a:cubicBezTo>
                    <a:pt x="413" y="359"/>
                    <a:pt x="410" y="359"/>
                    <a:pt x="410" y="359"/>
                  </a:cubicBezTo>
                  <a:cubicBezTo>
                    <a:pt x="410" y="359"/>
                    <a:pt x="410" y="359"/>
                    <a:pt x="413" y="359"/>
                  </a:cubicBezTo>
                  <a:lnTo>
                    <a:pt x="413" y="359"/>
                  </a:lnTo>
                  <a:cubicBezTo>
                    <a:pt x="413" y="359"/>
                    <a:pt x="410" y="356"/>
                    <a:pt x="407" y="353"/>
                  </a:cubicBezTo>
                  <a:cubicBezTo>
                    <a:pt x="396" y="339"/>
                    <a:pt x="390" y="351"/>
                    <a:pt x="396" y="339"/>
                  </a:cubicBezTo>
                  <a:cubicBezTo>
                    <a:pt x="398" y="331"/>
                    <a:pt x="401" y="336"/>
                    <a:pt x="401" y="325"/>
                  </a:cubicBezTo>
                  <a:cubicBezTo>
                    <a:pt x="401" y="319"/>
                    <a:pt x="404" y="319"/>
                    <a:pt x="407" y="319"/>
                  </a:cubicBezTo>
                  <a:lnTo>
                    <a:pt x="407" y="319"/>
                  </a:lnTo>
                  <a:cubicBezTo>
                    <a:pt x="410" y="319"/>
                    <a:pt x="410" y="319"/>
                    <a:pt x="410" y="319"/>
                  </a:cubicBezTo>
                  <a:cubicBezTo>
                    <a:pt x="413" y="319"/>
                    <a:pt x="416" y="319"/>
                    <a:pt x="410" y="305"/>
                  </a:cubicBezTo>
                  <a:cubicBezTo>
                    <a:pt x="398" y="280"/>
                    <a:pt x="396" y="285"/>
                    <a:pt x="407" y="266"/>
                  </a:cubicBezTo>
                  <a:cubicBezTo>
                    <a:pt x="416" y="248"/>
                    <a:pt x="430" y="240"/>
                    <a:pt x="432" y="237"/>
                  </a:cubicBezTo>
                  <a:cubicBezTo>
                    <a:pt x="435" y="234"/>
                    <a:pt x="438" y="223"/>
                    <a:pt x="444" y="220"/>
                  </a:cubicBezTo>
                  <a:cubicBezTo>
                    <a:pt x="447" y="217"/>
                    <a:pt x="444" y="214"/>
                    <a:pt x="450" y="214"/>
                  </a:cubicBezTo>
                  <a:lnTo>
                    <a:pt x="452" y="214"/>
                  </a:lnTo>
                  <a:cubicBezTo>
                    <a:pt x="455" y="214"/>
                    <a:pt x="455" y="214"/>
                    <a:pt x="455" y="214"/>
                  </a:cubicBezTo>
                  <a:cubicBezTo>
                    <a:pt x="464" y="214"/>
                    <a:pt x="472" y="212"/>
                    <a:pt x="478" y="206"/>
                  </a:cubicBezTo>
                  <a:cubicBezTo>
                    <a:pt x="484" y="200"/>
                    <a:pt x="492" y="189"/>
                    <a:pt x="498" y="189"/>
                  </a:cubicBezTo>
                  <a:cubicBezTo>
                    <a:pt x="498" y="189"/>
                    <a:pt x="498" y="189"/>
                    <a:pt x="501" y="189"/>
                  </a:cubicBezTo>
                  <a:lnTo>
                    <a:pt x="501" y="189"/>
                  </a:lnTo>
                  <a:cubicBezTo>
                    <a:pt x="501" y="189"/>
                    <a:pt x="501" y="189"/>
                    <a:pt x="503" y="189"/>
                  </a:cubicBezTo>
                  <a:cubicBezTo>
                    <a:pt x="503" y="189"/>
                    <a:pt x="506" y="189"/>
                    <a:pt x="509" y="189"/>
                  </a:cubicBezTo>
                  <a:cubicBezTo>
                    <a:pt x="518" y="186"/>
                    <a:pt x="520" y="183"/>
                    <a:pt x="526" y="183"/>
                  </a:cubicBezTo>
                  <a:cubicBezTo>
                    <a:pt x="529" y="183"/>
                    <a:pt x="526" y="186"/>
                    <a:pt x="529" y="186"/>
                  </a:cubicBezTo>
                  <a:cubicBezTo>
                    <a:pt x="529" y="186"/>
                    <a:pt x="529" y="186"/>
                    <a:pt x="537" y="183"/>
                  </a:cubicBezTo>
                  <a:cubicBezTo>
                    <a:pt x="554" y="181"/>
                    <a:pt x="551" y="181"/>
                    <a:pt x="554" y="181"/>
                  </a:cubicBezTo>
                  <a:cubicBezTo>
                    <a:pt x="560" y="181"/>
                    <a:pt x="557" y="181"/>
                    <a:pt x="562" y="183"/>
                  </a:cubicBezTo>
                  <a:cubicBezTo>
                    <a:pt x="565" y="183"/>
                    <a:pt x="565" y="183"/>
                    <a:pt x="565" y="183"/>
                  </a:cubicBezTo>
                  <a:lnTo>
                    <a:pt x="568" y="181"/>
                  </a:lnTo>
                  <a:cubicBezTo>
                    <a:pt x="571" y="178"/>
                    <a:pt x="571" y="178"/>
                    <a:pt x="571" y="178"/>
                  </a:cubicBezTo>
                  <a:cubicBezTo>
                    <a:pt x="571" y="178"/>
                    <a:pt x="571" y="178"/>
                    <a:pt x="571" y="183"/>
                  </a:cubicBezTo>
                  <a:cubicBezTo>
                    <a:pt x="571" y="200"/>
                    <a:pt x="565" y="206"/>
                    <a:pt x="577" y="206"/>
                  </a:cubicBezTo>
                  <a:cubicBezTo>
                    <a:pt x="591" y="209"/>
                    <a:pt x="577" y="209"/>
                    <a:pt x="591" y="209"/>
                  </a:cubicBezTo>
                  <a:cubicBezTo>
                    <a:pt x="602" y="209"/>
                    <a:pt x="599" y="212"/>
                    <a:pt x="605" y="214"/>
                  </a:cubicBezTo>
                  <a:cubicBezTo>
                    <a:pt x="611" y="217"/>
                    <a:pt x="613" y="220"/>
                    <a:pt x="625" y="220"/>
                  </a:cubicBezTo>
                  <a:cubicBezTo>
                    <a:pt x="630" y="220"/>
                    <a:pt x="625" y="226"/>
                    <a:pt x="628" y="226"/>
                  </a:cubicBezTo>
                  <a:cubicBezTo>
                    <a:pt x="628" y="226"/>
                    <a:pt x="628" y="226"/>
                    <a:pt x="633" y="220"/>
                  </a:cubicBezTo>
                  <a:cubicBezTo>
                    <a:pt x="645" y="209"/>
                    <a:pt x="630" y="206"/>
                    <a:pt x="636" y="206"/>
                  </a:cubicBezTo>
                  <a:cubicBezTo>
                    <a:pt x="639" y="206"/>
                    <a:pt x="642" y="206"/>
                    <a:pt x="647" y="206"/>
                  </a:cubicBezTo>
                  <a:cubicBezTo>
                    <a:pt x="667" y="209"/>
                    <a:pt x="673" y="212"/>
                    <a:pt x="676" y="212"/>
                  </a:cubicBezTo>
                  <a:cubicBezTo>
                    <a:pt x="676" y="212"/>
                    <a:pt x="676" y="212"/>
                    <a:pt x="679" y="212"/>
                  </a:cubicBezTo>
                  <a:lnTo>
                    <a:pt x="679" y="212"/>
                  </a:lnTo>
                  <a:cubicBezTo>
                    <a:pt x="681" y="212"/>
                    <a:pt x="681" y="212"/>
                    <a:pt x="681" y="212"/>
                  </a:cubicBezTo>
                  <a:cubicBezTo>
                    <a:pt x="681" y="212"/>
                    <a:pt x="681" y="212"/>
                    <a:pt x="684" y="212"/>
                  </a:cubicBezTo>
                  <a:cubicBezTo>
                    <a:pt x="684" y="212"/>
                    <a:pt x="687" y="212"/>
                    <a:pt x="693" y="209"/>
                  </a:cubicBezTo>
                  <a:cubicBezTo>
                    <a:pt x="699" y="206"/>
                    <a:pt x="701" y="206"/>
                    <a:pt x="704" y="206"/>
                  </a:cubicBezTo>
                  <a:lnTo>
                    <a:pt x="707" y="206"/>
                  </a:lnTo>
                  <a:cubicBezTo>
                    <a:pt x="710" y="209"/>
                    <a:pt x="713" y="212"/>
                    <a:pt x="713" y="212"/>
                  </a:cubicBezTo>
                  <a:cubicBezTo>
                    <a:pt x="715" y="212"/>
                    <a:pt x="715" y="212"/>
                    <a:pt x="715" y="209"/>
                  </a:cubicBezTo>
                  <a:cubicBezTo>
                    <a:pt x="721" y="200"/>
                    <a:pt x="729" y="203"/>
                    <a:pt x="715" y="195"/>
                  </a:cubicBezTo>
                  <a:cubicBezTo>
                    <a:pt x="710" y="195"/>
                    <a:pt x="707" y="192"/>
                    <a:pt x="704" y="192"/>
                  </a:cubicBezTo>
                  <a:lnTo>
                    <a:pt x="704" y="192"/>
                  </a:lnTo>
                  <a:lnTo>
                    <a:pt x="704" y="192"/>
                  </a:lnTo>
                  <a:cubicBezTo>
                    <a:pt x="701" y="192"/>
                    <a:pt x="699" y="192"/>
                    <a:pt x="699" y="189"/>
                  </a:cubicBezTo>
                  <a:cubicBezTo>
                    <a:pt x="696" y="181"/>
                    <a:pt x="707" y="183"/>
                    <a:pt x="696" y="181"/>
                  </a:cubicBezTo>
                  <a:cubicBezTo>
                    <a:pt x="684" y="178"/>
                    <a:pt x="684" y="178"/>
                    <a:pt x="676" y="175"/>
                  </a:cubicBezTo>
                  <a:lnTo>
                    <a:pt x="673" y="175"/>
                  </a:lnTo>
                  <a:cubicBezTo>
                    <a:pt x="670" y="175"/>
                    <a:pt x="667" y="175"/>
                    <a:pt x="665" y="178"/>
                  </a:cubicBezTo>
                  <a:cubicBezTo>
                    <a:pt x="662" y="178"/>
                    <a:pt x="662" y="178"/>
                    <a:pt x="659" y="178"/>
                  </a:cubicBezTo>
                  <a:cubicBezTo>
                    <a:pt x="656" y="178"/>
                    <a:pt x="656" y="178"/>
                    <a:pt x="656" y="175"/>
                  </a:cubicBezTo>
                  <a:cubicBezTo>
                    <a:pt x="653" y="172"/>
                    <a:pt x="653" y="172"/>
                    <a:pt x="650" y="172"/>
                  </a:cubicBezTo>
                  <a:cubicBezTo>
                    <a:pt x="647" y="172"/>
                    <a:pt x="647" y="172"/>
                    <a:pt x="647" y="172"/>
                  </a:cubicBezTo>
                  <a:cubicBezTo>
                    <a:pt x="645" y="172"/>
                    <a:pt x="645" y="172"/>
                    <a:pt x="645" y="172"/>
                  </a:cubicBezTo>
                  <a:cubicBezTo>
                    <a:pt x="645" y="172"/>
                    <a:pt x="645" y="172"/>
                    <a:pt x="650" y="167"/>
                  </a:cubicBezTo>
                  <a:cubicBezTo>
                    <a:pt x="667" y="153"/>
                    <a:pt x="665" y="147"/>
                    <a:pt x="670" y="147"/>
                  </a:cubicBezTo>
                  <a:cubicBezTo>
                    <a:pt x="670" y="147"/>
                    <a:pt x="670" y="147"/>
                    <a:pt x="673" y="147"/>
                  </a:cubicBezTo>
                  <a:cubicBezTo>
                    <a:pt x="681" y="150"/>
                    <a:pt x="681" y="158"/>
                    <a:pt x="684" y="158"/>
                  </a:cubicBezTo>
                  <a:cubicBezTo>
                    <a:pt x="687" y="158"/>
                    <a:pt x="687" y="155"/>
                    <a:pt x="690" y="155"/>
                  </a:cubicBezTo>
                  <a:cubicBezTo>
                    <a:pt x="696" y="150"/>
                    <a:pt x="710" y="144"/>
                    <a:pt x="696" y="136"/>
                  </a:cubicBezTo>
                  <a:cubicBezTo>
                    <a:pt x="681" y="127"/>
                    <a:pt x="693" y="130"/>
                    <a:pt x="679" y="124"/>
                  </a:cubicBezTo>
                  <a:cubicBezTo>
                    <a:pt x="676" y="124"/>
                    <a:pt x="676" y="124"/>
                    <a:pt x="676" y="124"/>
                  </a:cubicBezTo>
                  <a:cubicBezTo>
                    <a:pt x="670" y="124"/>
                    <a:pt x="665" y="127"/>
                    <a:pt x="659" y="133"/>
                  </a:cubicBezTo>
                  <a:cubicBezTo>
                    <a:pt x="656" y="139"/>
                    <a:pt x="650" y="144"/>
                    <a:pt x="647" y="144"/>
                  </a:cubicBezTo>
                  <a:lnTo>
                    <a:pt x="647" y="144"/>
                  </a:lnTo>
                  <a:cubicBezTo>
                    <a:pt x="642" y="141"/>
                    <a:pt x="639" y="139"/>
                    <a:pt x="636" y="139"/>
                  </a:cubicBezTo>
                  <a:lnTo>
                    <a:pt x="633" y="139"/>
                  </a:lnTo>
                  <a:cubicBezTo>
                    <a:pt x="628" y="141"/>
                    <a:pt x="628" y="153"/>
                    <a:pt x="628" y="161"/>
                  </a:cubicBezTo>
                  <a:cubicBezTo>
                    <a:pt x="628" y="164"/>
                    <a:pt x="630" y="167"/>
                    <a:pt x="630" y="167"/>
                  </a:cubicBezTo>
                  <a:cubicBezTo>
                    <a:pt x="628" y="167"/>
                    <a:pt x="628" y="167"/>
                    <a:pt x="622" y="164"/>
                  </a:cubicBezTo>
                  <a:cubicBezTo>
                    <a:pt x="608" y="158"/>
                    <a:pt x="636" y="161"/>
                    <a:pt x="605" y="150"/>
                  </a:cubicBezTo>
                  <a:cubicBezTo>
                    <a:pt x="591" y="144"/>
                    <a:pt x="579" y="141"/>
                    <a:pt x="574" y="141"/>
                  </a:cubicBezTo>
                  <a:cubicBezTo>
                    <a:pt x="568" y="141"/>
                    <a:pt x="562" y="144"/>
                    <a:pt x="562" y="147"/>
                  </a:cubicBezTo>
                  <a:cubicBezTo>
                    <a:pt x="557" y="150"/>
                    <a:pt x="551" y="150"/>
                    <a:pt x="548" y="153"/>
                  </a:cubicBezTo>
                  <a:cubicBezTo>
                    <a:pt x="545" y="155"/>
                    <a:pt x="551" y="158"/>
                    <a:pt x="551" y="158"/>
                  </a:cubicBezTo>
                  <a:cubicBezTo>
                    <a:pt x="551" y="158"/>
                    <a:pt x="548" y="158"/>
                    <a:pt x="545" y="155"/>
                  </a:cubicBezTo>
                  <a:cubicBezTo>
                    <a:pt x="543" y="153"/>
                    <a:pt x="540" y="153"/>
                    <a:pt x="537" y="153"/>
                  </a:cubicBezTo>
                  <a:cubicBezTo>
                    <a:pt x="529" y="153"/>
                    <a:pt x="520" y="158"/>
                    <a:pt x="520" y="158"/>
                  </a:cubicBezTo>
                  <a:cubicBezTo>
                    <a:pt x="520" y="158"/>
                    <a:pt x="520" y="158"/>
                    <a:pt x="518" y="158"/>
                  </a:cubicBezTo>
                  <a:cubicBezTo>
                    <a:pt x="518" y="158"/>
                    <a:pt x="515" y="158"/>
                    <a:pt x="512" y="161"/>
                  </a:cubicBezTo>
                  <a:cubicBezTo>
                    <a:pt x="509" y="164"/>
                    <a:pt x="501" y="167"/>
                    <a:pt x="495" y="167"/>
                  </a:cubicBezTo>
                  <a:cubicBezTo>
                    <a:pt x="492" y="167"/>
                    <a:pt x="492" y="167"/>
                    <a:pt x="489" y="167"/>
                  </a:cubicBezTo>
                  <a:cubicBezTo>
                    <a:pt x="484" y="164"/>
                    <a:pt x="469" y="170"/>
                    <a:pt x="481" y="155"/>
                  </a:cubicBezTo>
                  <a:cubicBezTo>
                    <a:pt x="492" y="139"/>
                    <a:pt x="484" y="147"/>
                    <a:pt x="503" y="141"/>
                  </a:cubicBezTo>
                  <a:cubicBezTo>
                    <a:pt x="520" y="133"/>
                    <a:pt x="545" y="133"/>
                    <a:pt x="523" y="127"/>
                  </a:cubicBezTo>
                  <a:cubicBezTo>
                    <a:pt x="501" y="121"/>
                    <a:pt x="534" y="121"/>
                    <a:pt x="506" y="107"/>
                  </a:cubicBezTo>
                  <a:cubicBezTo>
                    <a:pt x="495" y="102"/>
                    <a:pt x="489" y="102"/>
                    <a:pt x="484" y="102"/>
                  </a:cubicBezTo>
                  <a:lnTo>
                    <a:pt x="481" y="102"/>
                  </a:lnTo>
                  <a:cubicBezTo>
                    <a:pt x="478" y="102"/>
                    <a:pt x="478" y="102"/>
                    <a:pt x="478" y="102"/>
                  </a:cubicBezTo>
                  <a:cubicBezTo>
                    <a:pt x="475" y="102"/>
                    <a:pt x="475" y="102"/>
                    <a:pt x="475" y="93"/>
                  </a:cubicBezTo>
                  <a:cubicBezTo>
                    <a:pt x="475" y="76"/>
                    <a:pt x="475" y="73"/>
                    <a:pt x="469" y="73"/>
                  </a:cubicBezTo>
                  <a:cubicBezTo>
                    <a:pt x="469" y="73"/>
                    <a:pt x="469" y="73"/>
                    <a:pt x="467" y="73"/>
                  </a:cubicBezTo>
                  <a:cubicBezTo>
                    <a:pt x="461" y="73"/>
                    <a:pt x="444" y="79"/>
                    <a:pt x="435" y="79"/>
                  </a:cubicBezTo>
                  <a:cubicBezTo>
                    <a:pt x="430" y="82"/>
                    <a:pt x="432" y="82"/>
                    <a:pt x="430" y="82"/>
                  </a:cubicBezTo>
                  <a:cubicBezTo>
                    <a:pt x="430" y="82"/>
                    <a:pt x="427" y="82"/>
                    <a:pt x="424" y="79"/>
                  </a:cubicBezTo>
                  <a:cubicBezTo>
                    <a:pt x="418" y="76"/>
                    <a:pt x="416" y="76"/>
                    <a:pt x="413" y="76"/>
                  </a:cubicBezTo>
                  <a:lnTo>
                    <a:pt x="410" y="76"/>
                  </a:lnTo>
                  <a:cubicBezTo>
                    <a:pt x="410" y="76"/>
                    <a:pt x="410" y="76"/>
                    <a:pt x="407" y="76"/>
                  </a:cubicBezTo>
                  <a:cubicBezTo>
                    <a:pt x="407" y="76"/>
                    <a:pt x="407" y="76"/>
                    <a:pt x="410" y="70"/>
                  </a:cubicBezTo>
                  <a:cubicBezTo>
                    <a:pt x="416" y="59"/>
                    <a:pt x="416" y="56"/>
                    <a:pt x="424" y="48"/>
                  </a:cubicBezTo>
                  <a:cubicBezTo>
                    <a:pt x="430" y="42"/>
                    <a:pt x="430" y="22"/>
                    <a:pt x="444" y="22"/>
                  </a:cubicBezTo>
                  <a:cubicBezTo>
                    <a:pt x="444" y="22"/>
                    <a:pt x="447" y="22"/>
                    <a:pt x="450" y="25"/>
                  </a:cubicBezTo>
                  <a:cubicBezTo>
                    <a:pt x="472" y="36"/>
                    <a:pt x="464" y="34"/>
                    <a:pt x="481" y="34"/>
                  </a:cubicBezTo>
                  <a:cubicBezTo>
                    <a:pt x="481" y="34"/>
                    <a:pt x="484" y="34"/>
                    <a:pt x="486" y="34"/>
                  </a:cubicBezTo>
                  <a:cubicBezTo>
                    <a:pt x="498" y="34"/>
                    <a:pt x="503" y="31"/>
                    <a:pt x="503" y="28"/>
                  </a:cubicBezTo>
                  <a:cubicBezTo>
                    <a:pt x="503" y="25"/>
                    <a:pt x="484" y="17"/>
                    <a:pt x="484" y="17"/>
                  </a:cubicBezTo>
                  <a:cubicBezTo>
                    <a:pt x="484" y="17"/>
                    <a:pt x="484" y="17"/>
                    <a:pt x="481" y="17"/>
                  </a:cubicBezTo>
                  <a:cubicBezTo>
                    <a:pt x="481" y="17"/>
                    <a:pt x="481" y="17"/>
                    <a:pt x="481" y="14"/>
                  </a:cubicBezTo>
                  <a:cubicBezTo>
                    <a:pt x="484" y="11"/>
                    <a:pt x="486" y="5"/>
                    <a:pt x="486" y="5"/>
                  </a:cubicBezTo>
                  <a:lnTo>
                    <a:pt x="486"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6" name="Freeform 121"/>
            <p:cNvSpPr>
              <a:spLocks noChangeArrowheads="1"/>
            </p:cNvSpPr>
            <p:nvPr/>
          </p:nvSpPr>
          <p:spPr bwMode="auto">
            <a:xfrm>
              <a:off x="5423" y="1937"/>
              <a:ext cx="247" cy="159"/>
            </a:xfrm>
            <a:custGeom>
              <a:avLst/>
              <a:gdLst>
                <a:gd name="T0" fmla="*/ 563 w 1095"/>
                <a:gd name="T1" fmla="*/ 670 h 705"/>
                <a:gd name="T2" fmla="*/ 563 w 1095"/>
                <a:gd name="T3" fmla="*/ 670 h 705"/>
                <a:gd name="T4" fmla="*/ 486 w 1095"/>
                <a:gd name="T5" fmla="*/ 591 h 705"/>
                <a:gd name="T6" fmla="*/ 563 w 1095"/>
                <a:gd name="T7" fmla="*/ 512 h 705"/>
                <a:gd name="T8" fmla="*/ 642 w 1095"/>
                <a:gd name="T9" fmla="*/ 591 h 705"/>
                <a:gd name="T10" fmla="*/ 563 w 1095"/>
                <a:gd name="T11" fmla="*/ 670 h 705"/>
                <a:gd name="T12" fmla="*/ 435 w 1095"/>
                <a:gd name="T13" fmla="*/ 546 h 705"/>
                <a:gd name="T14" fmla="*/ 435 w 1095"/>
                <a:gd name="T15" fmla="*/ 546 h 705"/>
                <a:gd name="T16" fmla="*/ 362 w 1095"/>
                <a:gd name="T17" fmla="*/ 472 h 705"/>
                <a:gd name="T18" fmla="*/ 435 w 1095"/>
                <a:gd name="T19" fmla="*/ 402 h 705"/>
                <a:gd name="T20" fmla="*/ 506 w 1095"/>
                <a:gd name="T21" fmla="*/ 472 h 705"/>
                <a:gd name="T22" fmla="*/ 435 w 1095"/>
                <a:gd name="T23" fmla="*/ 546 h 705"/>
                <a:gd name="T24" fmla="*/ 390 w 1095"/>
                <a:gd name="T25" fmla="*/ 382 h 705"/>
                <a:gd name="T26" fmla="*/ 390 w 1095"/>
                <a:gd name="T27" fmla="*/ 382 h 705"/>
                <a:gd name="T28" fmla="*/ 328 w 1095"/>
                <a:gd name="T29" fmla="*/ 317 h 705"/>
                <a:gd name="T30" fmla="*/ 390 w 1095"/>
                <a:gd name="T31" fmla="*/ 254 h 705"/>
                <a:gd name="T32" fmla="*/ 452 w 1095"/>
                <a:gd name="T33" fmla="*/ 317 h 705"/>
                <a:gd name="T34" fmla="*/ 390 w 1095"/>
                <a:gd name="T35" fmla="*/ 382 h 705"/>
                <a:gd name="T36" fmla="*/ 438 w 1095"/>
                <a:gd name="T37" fmla="*/ 223 h 705"/>
                <a:gd name="T38" fmla="*/ 438 w 1095"/>
                <a:gd name="T39" fmla="*/ 223 h 705"/>
                <a:gd name="T40" fmla="*/ 390 w 1095"/>
                <a:gd name="T41" fmla="*/ 175 h 705"/>
                <a:gd name="T42" fmla="*/ 438 w 1095"/>
                <a:gd name="T43" fmla="*/ 127 h 705"/>
                <a:gd name="T44" fmla="*/ 483 w 1095"/>
                <a:gd name="T45" fmla="*/ 175 h 705"/>
                <a:gd name="T46" fmla="*/ 438 w 1095"/>
                <a:gd name="T47" fmla="*/ 223 h 705"/>
                <a:gd name="T48" fmla="*/ 882 w 1095"/>
                <a:gd name="T49" fmla="*/ 305 h 705"/>
                <a:gd name="T50" fmla="*/ 882 w 1095"/>
                <a:gd name="T51" fmla="*/ 305 h 705"/>
                <a:gd name="T52" fmla="*/ 789 w 1095"/>
                <a:gd name="T53" fmla="*/ 212 h 705"/>
                <a:gd name="T54" fmla="*/ 882 w 1095"/>
                <a:gd name="T55" fmla="*/ 119 h 705"/>
                <a:gd name="T56" fmla="*/ 975 w 1095"/>
                <a:gd name="T57" fmla="*/ 212 h 705"/>
                <a:gd name="T58" fmla="*/ 882 w 1095"/>
                <a:gd name="T59" fmla="*/ 305 h 705"/>
                <a:gd name="T60" fmla="*/ 812 w 1095"/>
                <a:gd name="T61" fmla="*/ 0 h 705"/>
                <a:gd name="T62" fmla="*/ 812 w 1095"/>
                <a:gd name="T63" fmla="*/ 0 h 705"/>
                <a:gd name="T64" fmla="*/ 531 w 1095"/>
                <a:gd name="T65" fmla="*/ 704 h 705"/>
                <a:gd name="T66" fmla="*/ 548 w 1095"/>
                <a:gd name="T67" fmla="*/ 704 h 705"/>
                <a:gd name="T68" fmla="*/ 842 w 1095"/>
                <a:gd name="T69" fmla="*/ 416 h 705"/>
                <a:gd name="T70" fmla="*/ 1043 w 1095"/>
                <a:gd name="T71" fmla="*/ 158 h 705"/>
                <a:gd name="T72" fmla="*/ 812 w 1095"/>
                <a:gd name="T73" fmla="*/ 0 h 705"/>
                <a:gd name="T74" fmla="*/ 563 w 1095"/>
                <a:gd name="T75" fmla="*/ 67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5" h="705">
                  <a:moveTo>
                    <a:pt x="563" y="670"/>
                  </a:moveTo>
                  <a:lnTo>
                    <a:pt x="563" y="670"/>
                  </a:lnTo>
                  <a:cubicBezTo>
                    <a:pt x="520" y="670"/>
                    <a:pt x="486" y="633"/>
                    <a:pt x="486" y="591"/>
                  </a:cubicBezTo>
                  <a:cubicBezTo>
                    <a:pt x="486" y="546"/>
                    <a:pt x="520" y="512"/>
                    <a:pt x="563" y="512"/>
                  </a:cubicBezTo>
                  <a:cubicBezTo>
                    <a:pt x="608" y="512"/>
                    <a:pt x="642" y="546"/>
                    <a:pt x="642" y="591"/>
                  </a:cubicBezTo>
                  <a:cubicBezTo>
                    <a:pt x="642" y="633"/>
                    <a:pt x="608" y="670"/>
                    <a:pt x="563" y="670"/>
                  </a:cubicBezTo>
                  <a:lnTo>
                    <a:pt x="435" y="546"/>
                  </a:lnTo>
                  <a:lnTo>
                    <a:pt x="435" y="546"/>
                  </a:lnTo>
                  <a:cubicBezTo>
                    <a:pt x="396" y="546"/>
                    <a:pt x="362" y="512"/>
                    <a:pt x="362" y="472"/>
                  </a:cubicBezTo>
                  <a:cubicBezTo>
                    <a:pt x="362" y="432"/>
                    <a:pt x="396" y="402"/>
                    <a:pt x="435" y="402"/>
                  </a:cubicBezTo>
                  <a:cubicBezTo>
                    <a:pt x="475" y="402"/>
                    <a:pt x="506" y="432"/>
                    <a:pt x="506" y="472"/>
                  </a:cubicBezTo>
                  <a:cubicBezTo>
                    <a:pt x="506" y="512"/>
                    <a:pt x="475" y="546"/>
                    <a:pt x="435" y="546"/>
                  </a:cubicBezTo>
                  <a:lnTo>
                    <a:pt x="390" y="382"/>
                  </a:lnTo>
                  <a:lnTo>
                    <a:pt x="390" y="382"/>
                  </a:lnTo>
                  <a:cubicBezTo>
                    <a:pt x="356" y="382"/>
                    <a:pt x="328" y="354"/>
                    <a:pt x="328" y="317"/>
                  </a:cubicBezTo>
                  <a:cubicBezTo>
                    <a:pt x="328" y="283"/>
                    <a:pt x="356" y="254"/>
                    <a:pt x="390" y="254"/>
                  </a:cubicBezTo>
                  <a:cubicBezTo>
                    <a:pt x="424" y="254"/>
                    <a:pt x="452" y="283"/>
                    <a:pt x="452" y="317"/>
                  </a:cubicBezTo>
                  <a:cubicBezTo>
                    <a:pt x="452" y="354"/>
                    <a:pt x="424" y="382"/>
                    <a:pt x="390" y="382"/>
                  </a:cubicBezTo>
                  <a:lnTo>
                    <a:pt x="438" y="223"/>
                  </a:lnTo>
                  <a:lnTo>
                    <a:pt x="438" y="223"/>
                  </a:lnTo>
                  <a:cubicBezTo>
                    <a:pt x="410" y="223"/>
                    <a:pt x="390" y="201"/>
                    <a:pt x="390" y="175"/>
                  </a:cubicBezTo>
                  <a:cubicBezTo>
                    <a:pt x="390" y="150"/>
                    <a:pt x="410" y="127"/>
                    <a:pt x="438" y="127"/>
                  </a:cubicBezTo>
                  <a:cubicBezTo>
                    <a:pt x="463" y="127"/>
                    <a:pt x="483" y="150"/>
                    <a:pt x="483" y="175"/>
                  </a:cubicBezTo>
                  <a:cubicBezTo>
                    <a:pt x="483" y="201"/>
                    <a:pt x="463" y="223"/>
                    <a:pt x="438" y="223"/>
                  </a:cubicBezTo>
                  <a:lnTo>
                    <a:pt x="882" y="305"/>
                  </a:lnTo>
                  <a:lnTo>
                    <a:pt x="882" y="305"/>
                  </a:lnTo>
                  <a:cubicBezTo>
                    <a:pt x="831" y="305"/>
                    <a:pt x="789" y="263"/>
                    <a:pt x="789" y="212"/>
                  </a:cubicBezTo>
                  <a:cubicBezTo>
                    <a:pt x="789" y="161"/>
                    <a:pt x="831" y="119"/>
                    <a:pt x="882" y="119"/>
                  </a:cubicBezTo>
                  <a:cubicBezTo>
                    <a:pt x="933" y="119"/>
                    <a:pt x="975" y="161"/>
                    <a:pt x="975" y="212"/>
                  </a:cubicBezTo>
                  <a:cubicBezTo>
                    <a:pt x="975" y="263"/>
                    <a:pt x="933" y="305"/>
                    <a:pt x="882" y="305"/>
                  </a:cubicBezTo>
                  <a:lnTo>
                    <a:pt x="812" y="0"/>
                  </a:lnTo>
                  <a:lnTo>
                    <a:pt x="812" y="0"/>
                  </a:lnTo>
                  <a:cubicBezTo>
                    <a:pt x="0" y="11"/>
                    <a:pt x="322" y="687"/>
                    <a:pt x="531" y="704"/>
                  </a:cubicBezTo>
                  <a:cubicBezTo>
                    <a:pt x="537" y="704"/>
                    <a:pt x="543" y="704"/>
                    <a:pt x="548" y="704"/>
                  </a:cubicBezTo>
                  <a:cubicBezTo>
                    <a:pt x="741" y="704"/>
                    <a:pt x="712" y="466"/>
                    <a:pt x="842" y="416"/>
                  </a:cubicBezTo>
                  <a:cubicBezTo>
                    <a:pt x="975" y="362"/>
                    <a:pt x="1094" y="300"/>
                    <a:pt x="1043" y="158"/>
                  </a:cubicBezTo>
                  <a:cubicBezTo>
                    <a:pt x="993" y="17"/>
                    <a:pt x="812" y="0"/>
                    <a:pt x="812" y="0"/>
                  </a:cubicBezTo>
                  <a:lnTo>
                    <a:pt x="563"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7" name="Freeform 122"/>
            <p:cNvSpPr>
              <a:spLocks noChangeArrowheads="1"/>
            </p:cNvSpPr>
            <p:nvPr/>
          </p:nvSpPr>
          <p:spPr bwMode="auto">
            <a:xfrm>
              <a:off x="6380" y="1846"/>
              <a:ext cx="313" cy="258"/>
            </a:xfrm>
            <a:custGeom>
              <a:avLst/>
              <a:gdLst>
                <a:gd name="T0" fmla="*/ 316 w 1386"/>
                <a:gd name="T1" fmla="*/ 1029 h 1144"/>
                <a:gd name="T2" fmla="*/ 316 w 1386"/>
                <a:gd name="T3" fmla="*/ 1029 h 1144"/>
                <a:gd name="T4" fmla="*/ 209 w 1386"/>
                <a:gd name="T5" fmla="*/ 976 h 1144"/>
                <a:gd name="T6" fmla="*/ 237 w 1386"/>
                <a:gd name="T7" fmla="*/ 787 h 1144"/>
                <a:gd name="T8" fmla="*/ 316 w 1386"/>
                <a:gd name="T9" fmla="*/ 761 h 1144"/>
                <a:gd name="T10" fmla="*/ 427 w 1386"/>
                <a:gd name="T11" fmla="*/ 815 h 1144"/>
                <a:gd name="T12" fmla="*/ 398 w 1386"/>
                <a:gd name="T13" fmla="*/ 1004 h 1144"/>
                <a:gd name="T14" fmla="*/ 316 w 1386"/>
                <a:gd name="T15" fmla="*/ 1029 h 1144"/>
                <a:gd name="T16" fmla="*/ 862 w 1386"/>
                <a:gd name="T17" fmla="*/ 625 h 1144"/>
                <a:gd name="T18" fmla="*/ 862 w 1386"/>
                <a:gd name="T19" fmla="*/ 625 h 1144"/>
                <a:gd name="T20" fmla="*/ 806 w 1386"/>
                <a:gd name="T21" fmla="*/ 597 h 1144"/>
                <a:gd name="T22" fmla="*/ 820 w 1386"/>
                <a:gd name="T23" fmla="*/ 504 h 1144"/>
                <a:gd name="T24" fmla="*/ 859 w 1386"/>
                <a:gd name="T25" fmla="*/ 489 h 1144"/>
                <a:gd name="T26" fmla="*/ 916 w 1386"/>
                <a:gd name="T27" fmla="*/ 518 h 1144"/>
                <a:gd name="T28" fmla="*/ 901 w 1386"/>
                <a:gd name="T29" fmla="*/ 611 h 1144"/>
                <a:gd name="T30" fmla="*/ 862 w 1386"/>
                <a:gd name="T31" fmla="*/ 625 h 1144"/>
                <a:gd name="T32" fmla="*/ 794 w 1386"/>
                <a:gd name="T33" fmla="*/ 444 h 1144"/>
                <a:gd name="T34" fmla="*/ 794 w 1386"/>
                <a:gd name="T35" fmla="*/ 444 h 1144"/>
                <a:gd name="T36" fmla="*/ 720 w 1386"/>
                <a:gd name="T37" fmla="*/ 408 h 1144"/>
                <a:gd name="T38" fmla="*/ 740 w 1386"/>
                <a:gd name="T39" fmla="*/ 280 h 1144"/>
                <a:gd name="T40" fmla="*/ 794 w 1386"/>
                <a:gd name="T41" fmla="*/ 263 h 1144"/>
                <a:gd name="T42" fmla="*/ 867 w 1386"/>
                <a:gd name="T43" fmla="*/ 300 h 1144"/>
                <a:gd name="T44" fmla="*/ 848 w 1386"/>
                <a:gd name="T45" fmla="*/ 427 h 1144"/>
                <a:gd name="T46" fmla="*/ 794 w 1386"/>
                <a:gd name="T47" fmla="*/ 444 h 1144"/>
                <a:gd name="T48" fmla="*/ 613 w 1386"/>
                <a:gd name="T49" fmla="*/ 317 h 1144"/>
                <a:gd name="T50" fmla="*/ 613 w 1386"/>
                <a:gd name="T51" fmla="*/ 317 h 1144"/>
                <a:gd name="T52" fmla="*/ 528 w 1386"/>
                <a:gd name="T53" fmla="*/ 274 h 1144"/>
                <a:gd name="T54" fmla="*/ 548 w 1386"/>
                <a:gd name="T55" fmla="*/ 130 h 1144"/>
                <a:gd name="T56" fmla="*/ 610 w 1386"/>
                <a:gd name="T57" fmla="*/ 111 h 1144"/>
                <a:gd name="T58" fmla="*/ 692 w 1386"/>
                <a:gd name="T59" fmla="*/ 153 h 1144"/>
                <a:gd name="T60" fmla="*/ 672 w 1386"/>
                <a:gd name="T61" fmla="*/ 297 h 1144"/>
                <a:gd name="T62" fmla="*/ 613 w 1386"/>
                <a:gd name="T63" fmla="*/ 317 h 1144"/>
                <a:gd name="T64" fmla="*/ 361 w 1386"/>
                <a:gd name="T65" fmla="*/ 300 h 1144"/>
                <a:gd name="T66" fmla="*/ 361 w 1386"/>
                <a:gd name="T67" fmla="*/ 300 h 1144"/>
                <a:gd name="T68" fmla="*/ 271 w 1386"/>
                <a:gd name="T69" fmla="*/ 255 h 1144"/>
                <a:gd name="T70" fmla="*/ 293 w 1386"/>
                <a:gd name="T71" fmla="*/ 96 h 1144"/>
                <a:gd name="T72" fmla="*/ 359 w 1386"/>
                <a:gd name="T73" fmla="*/ 76 h 1144"/>
                <a:gd name="T74" fmla="*/ 449 w 1386"/>
                <a:gd name="T75" fmla="*/ 122 h 1144"/>
                <a:gd name="T76" fmla="*/ 429 w 1386"/>
                <a:gd name="T77" fmla="*/ 277 h 1144"/>
                <a:gd name="T78" fmla="*/ 361 w 1386"/>
                <a:gd name="T79" fmla="*/ 300 h 1144"/>
                <a:gd name="T80" fmla="*/ 427 w 1386"/>
                <a:gd name="T81" fmla="*/ 0 h 1144"/>
                <a:gd name="T82" fmla="*/ 427 w 1386"/>
                <a:gd name="T83" fmla="*/ 0 h 1144"/>
                <a:gd name="T84" fmla="*/ 302 w 1386"/>
                <a:gd name="T85" fmla="*/ 29 h 1144"/>
                <a:gd name="T86" fmla="*/ 189 w 1386"/>
                <a:gd name="T87" fmla="*/ 628 h 1144"/>
                <a:gd name="T88" fmla="*/ 178 w 1386"/>
                <a:gd name="T89" fmla="*/ 1092 h 1144"/>
                <a:gd name="T90" fmla="*/ 347 w 1386"/>
                <a:gd name="T91" fmla="*/ 1143 h 1144"/>
                <a:gd name="T92" fmla="*/ 579 w 1386"/>
                <a:gd name="T93" fmla="*/ 1077 h 1144"/>
                <a:gd name="T94" fmla="*/ 427 w 1386"/>
                <a:gd name="T95" fmla="*/ 0 h 1144"/>
                <a:gd name="T96" fmla="*/ 316 w 1386"/>
                <a:gd name="T97" fmla="*/ 1029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6" h="1144">
                  <a:moveTo>
                    <a:pt x="316" y="1029"/>
                  </a:moveTo>
                  <a:lnTo>
                    <a:pt x="316" y="1029"/>
                  </a:lnTo>
                  <a:cubicBezTo>
                    <a:pt x="276" y="1029"/>
                    <a:pt x="234" y="1010"/>
                    <a:pt x="209" y="976"/>
                  </a:cubicBezTo>
                  <a:cubicBezTo>
                    <a:pt x="164" y="916"/>
                    <a:pt x="178" y="831"/>
                    <a:pt x="237" y="787"/>
                  </a:cubicBezTo>
                  <a:cubicBezTo>
                    <a:pt x="260" y="770"/>
                    <a:pt x="288" y="761"/>
                    <a:pt x="316" y="761"/>
                  </a:cubicBezTo>
                  <a:cubicBezTo>
                    <a:pt x="359" y="761"/>
                    <a:pt x="398" y="778"/>
                    <a:pt x="427" y="815"/>
                  </a:cubicBezTo>
                  <a:cubicBezTo>
                    <a:pt x="469" y="874"/>
                    <a:pt x="458" y="959"/>
                    <a:pt x="398" y="1004"/>
                  </a:cubicBezTo>
                  <a:cubicBezTo>
                    <a:pt x="373" y="1021"/>
                    <a:pt x="344" y="1029"/>
                    <a:pt x="316" y="1029"/>
                  </a:cubicBezTo>
                  <a:lnTo>
                    <a:pt x="862" y="625"/>
                  </a:lnTo>
                  <a:lnTo>
                    <a:pt x="862" y="625"/>
                  </a:lnTo>
                  <a:cubicBezTo>
                    <a:pt x="839" y="625"/>
                    <a:pt x="820" y="617"/>
                    <a:pt x="806" y="597"/>
                  </a:cubicBezTo>
                  <a:cubicBezTo>
                    <a:pt x="783" y="566"/>
                    <a:pt x="789" y="523"/>
                    <a:pt x="820" y="504"/>
                  </a:cubicBezTo>
                  <a:cubicBezTo>
                    <a:pt x="831" y="492"/>
                    <a:pt x="845" y="489"/>
                    <a:pt x="859" y="489"/>
                  </a:cubicBezTo>
                  <a:cubicBezTo>
                    <a:pt x="879" y="489"/>
                    <a:pt x="901" y="498"/>
                    <a:pt x="916" y="518"/>
                  </a:cubicBezTo>
                  <a:cubicBezTo>
                    <a:pt x="938" y="549"/>
                    <a:pt x="930" y="591"/>
                    <a:pt x="901" y="611"/>
                  </a:cubicBezTo>
                  <a:cubicBezTo>
                    <a:pt x="887" y="622"/>
                    <a:pt x="876" y="625"/>
                    <a:pt x="862" y="625"/>
                  </a:cubicBezTo>
                  <a:lnTo>
                    <a:pt x="794" y="444"/>
                  </a:lnTo>
                  <a:lnTo>
                    <a:pt x="794" y="444"/>
                  </a:lnTo>
                  <a:cubicBezTo>
                    <a:pt x="766" y="444"/>
                    <a:pt x="740" y="433"/>
                    <a:pt x="720" y="408"/>
                  </a:cubicBezTo>
                  <a:cubicBezTo>
                    <a:pt x="692" y="368"/>
                    <a:pt x="701" y="311"/>
                    <a:pt x="740" y="280"/>
                  </a:cubicBezTo>
                  <a:cubicBezTo>
                    <a:pt x="755" y="269"/>
                    <a:pt x="774" y="263"/>
                    <a:pt x="794" y="263"/>
                  </a:cubicBezTo>
                  <a:cubicBezTo>
                    <a:pt x="820" y="263"/>
                    <a:pt x="848" y="277"/>
                    <a:pt x="867" y="300"/>
                  </a:cubicBezTo>
                  <a:cubicBezTo>
                    <a:pt x="896" y="342"/>
                    <a:pt x="887" y="399"/>
                    <a:pt x="848" y="427"/>
                  </a:cubicBezTo>
                  <a:cubicBezTo>
                    <a:pt x="831" y="438"/>
                    <a:pt x="814" y="444"/>
                    <a:pt x="794" y="444"/>
                  </a:cubicBezTo>
                  <a:lnTo>
                    <a:pt x="613" y="317"/>
                  </a:lnTo>
                  <a:lnTo>
                    <a:pt x="613" y="317"/>
                  </a:lnTo>
                  <a:cubicBezTo>
                    <a:pt x="579" y="317"/>
                    <a:pt x="548" y="303"/>
                    <a:pt x="528" y="274"/>
                  </a:cubicBezTo>
                  <a:cubicBezTo>
                    <a:pt x="494" y="227"/>
                    <a:pt x="503" y="164"/>
                    <a:pt x="548" y="130"/>
                  </a:cubicBezTo>
                  <a:cubicBezTo>
                    <a:pt x="568" y="116"/>
                    <a:pt x="588" y="111"/>
                    <a:pt x="610" y="111"/>
                  </a:cubicBezTo>
                  <a:cubicBezTo>
                    <a:pt x="641" y="111"/>
                    <a:pt x="672" y="125"/>
                    <a:pt x="692" y="153"/>
                  </a:cubicBezTo>
                  <a:cubicBezTo>
                    <a:pt x="726" y="198"/>
                    <a:pt x="718" y="263"/>
                    <a:pt x="672" y="297"/>
                  </a:cubicBezTo>
                  <a:cubicBezTo>
                    <a:pt x="653" y="308"/>
                    <a:pt x="633" y="317"/>
                    <a:pt x="613" y="317"/>
                  </a:cubicBezTo>
                  <a:lnTo>
                    <a:pt x="361" y="300"/>
                  </a:lnTo>
                  <a:lnTo>
                    <a:pt x="361" y="300"/>
                  </a:lnTo>
                  <a:cubicBezTo>
                    <a:pt x="327" y="300"/>
                    <a:pt x="293" y="283"/>
                    <a:pt x="271" y="255"/>
                  </a:cubicBezTo>
                  <a:cubicBezTo>
                    <a:pt x="234" y="204"/>
                    <a:pt x="246" y="133"/>
                    <a:pt x="293" y="96"/>
                  </a:cubicBezTo>
                  <a:cubicBezTo>
                    <a:pt x="313" y="82"/>
                    <a:pt x="336" y="76"/>
                    <a:pt x="359" y="76"/>
                  </a:cubicBezTo>
                  <a:cubicBezTo>
                    <a:pt x="395" y="76"/>
                    <a:pt x="429" y="91"/>
                    <a:pt x="449" y="122"/>
                  </a:cubicBezTo>
                  <a:cubicBezTo>
                    <a:pt x="486" y="173"/>
                    <a:pt x="477" y="241"/>
                    <a:pt x="429" y="277"/>
                  </a:cubicBezTo>
                  <a:cubicBezTo>
                    <a:pt x="410" y="291"/>
                    <a:pt x="387" y="300"/>
                    <a:pt x="361" y="300"/>
                  </a:cubicBezTo>
                  <a:lnTo>
                    <a:pt x="427" y="0"/>
                  </a:lnTo>
                  <a:lnTo>
                    <a:pt x="427" y="0"/>
                  </a:lnTo>
                  <a:cubicBezTo>
                    <a:pt x="376" y="0"/>
                    <a:pt x="333" y="9"/>
                    <a:pt x="302" y="29"/>
                  </a:cubicBezTo>
                  <a:cubicBezTo>
                    <a:pt x="48" y="190"/>
                    <a:pt x="296" y="453"/>
                    <a:pt x="189" y="628"/>
                  </a:cubicBezTo>
                  <a:cubicBezTo>
                    <a:pt x="81" y="801"/>
                    <a:pt x="0" y="973"/>
                    <a:pt x="178" y="1092"/>
                  </a:cubicBezTo>
                  <a:cubicBezTo>
                    <a:pt x="232" y="1129"/>
                    <a:pt x="291" y="1143"/>
                    <a:pt x="347" y="1143"/>
                  </a:cubicBezTo>
                  <a:cubicBezTo>
                    <a:pt x="472" y="1143"/>
                    <a:pt x="579" y="1077"/>
                    <a:pt x="579" y="1077"/>
                  </a:cubicBezTo>
                  <a:cubicBezTo>
                    <a:pt x="1385" y="461"/>
                    <a:pt x="766" y="0"/>
                    <a:pt x="427" y="0"/>
                  </a:cubicBezTo>
                  <a:lnTo>
                    <a:pt x="316" y="10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8" name="Freeform 123"/>
            <p:cNvSpPr>
              <a:spLocks noChangeArrowheads="1"/>
            </p:cNvSpPr>
            <p:nvPr/>
          </p:nvSpPr>
          <p:spPr bwMode="auto">
            <a:xfrm>
              <a:off x="5232" y="686"/>
              <a:ext cx="53" cy="49"/>
            </a:xfrm>
            <a:custGeom>
              <a:avLst/>
              <a:gdLst>
                <a:gd name="T0" fmla="*/ 122 w 239"/>
                <a:gd name="T1" fmla="*/ 0 h 222"/>
                <a:gd name="T2" fmla="*/ 122 w 239"/>
                <a:gd name="T3" fmla="*/ 0 h 222"/>
                <a:gd name="T4" fmla="*/ 99 w 239"/>
                <a:gd name="T5" fmla="*/ 3 h 222"/>
                <a:gd name="T6" fmla="*/ 108 w 239"/>
                <a:gd name="T7" fmla="*/ 20 h 222"/>
                <a:gd name="T8" fmla="*/ 99 w 239"/>
                <a:gd name="T9" fmla="*/ 48 h 222"/>
                <a:gd name="T10" fmla="*/ 91 w 239"/>
                <a:gd name="T11" fmla="*/ 51 h 222"/>
                <a:gd name="T12" fmla="*/ 74 w 239"/>
                <a:gd name="T13" fmla="*/ 40 h 222"/>
                <a:gd name="T14" fmla="*/ 62 w 239"/>
                <a:gd name="T15" fmla="*/ 20 h 222"/>
                <a:gd name="T16" fmla="*/ 26 w 239"/>
                <a:gd name="T17" fmla="*/ 161 h 222"/>
                <a:gd name="T18" fmla="*/ 105 w 239"/>
                <a:gd name="T19" fmla="*/ 221 h 222"/>
                <a:gd name="T20" fmla="*/ 105 w 239"/>
                <a:gd name="T21" fmla="*/ 178 h 222"/>
                <a:gd name="T22" fmla="*/ 144 w 239"/>
                <a:gd name="T23" fmla="*/ 173 h 222"/>
                <a:gd name="T24" fmla="*/ 184 w 239"/>
                <a:gd name="T25" fmla="*/ 139 h 222"/>
                <a:gd name="T26" fmla="*/ 218 w 239"/>
                <a:gd name="T27" fmla="*/ 167 h 222"/>
                <a:gd name="T28" fmla="*/ 221 w 239"/>
                <a:gd name="T29" fmla="*/ 62 h 222"/>
                <a:gd name="T30" fmla="*/ 122 w 239"/>
                <a:gd name="T3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222">
                  <a:moveTo>
                    <a:pt x="122" y="0"/>
                  </a:moveTo>
                  <a:lnTo>
                    <a:pt x="122" y="0"/>
                  </a:lnTo>
                  <a:cubicBezTo>
                    <a:pt x="116" y="0"/>
                    <a:pt x="108" y="3"/>
                    <a:pt x="99" y="3"/>
                  </a:cubicBezTo>
                  <a:cubicBezTo>
                    <a:pt x="108" y="20"/>
                    <a:pt x="108" y="20"/>
                    <a:pt x="108" y="20"/>
                  </a:cubicBezTo>
                  <a:cubicBezTo>
                    <a:pt x="114" y="31"/>
                    <a:pt x="111" y="43"/>
                    <a:pt x="99" y="48"/>
                  </a:cubicBezTo>
                  <a:cubicBezTo>
                    <a:pt x="96" y="48"/>
                    <a:pt x="94" y="51"/>
                    <a:pt x="91" y="51"/>
                  </a:cubicBezTo>
                  <a:cubicBezTo>
                    <a:pt x="85" y="51"/>
                    <a:pt x="77" y="45"/>
                    <a:pt x="74" y="40"/>
                  </a:cubicBezTo>
                  <a:cubicBezTo>
                    <a:pt x="62" y="20"/>
                    <a:pt x="62" y="20"/>
                    <a:pt x="62" y="20"/>
                  </a:cubicBezTo>
                  <a:cubicBezTo>
                    <a:pt x="17" y="48"/>
                    <a:pt x="0" y="111"/>
                    <a:pt x="26" y="161"/>
                  </a:cubicBezTo>
                  <a:cubicBezTo>
                    <a:pt x="43" y="192"/>
                    <a:pt x="71" y="215"/>
                    <a:pt x="105" y="221"/>
                  </a:cubicBezTo>
                  <a:cubicBezTo>
                    <a:pt x="105" y="178"/>
                    <a:pt x="105" y="178"/>
                    <a:pt x="105" y="178"/>
                  </a:cubicBezTo>
                  <a:cubicBezTo>
                    <a:pt x="144" y="173"/>
                    <a:pt x="144" y="173"/>
                    <a:pt x="144" y="173"/>
                  </a:cubicBezTo>
                  <a:cubicBezTo>
                    <a:pt x="184" y="139"/>
                    <a:pt x="184" y="139"/>
                    <a:pt x="184" y="139"/>
                  </a:cubicBezTo>
                  <a:cubicBezTo>
                    <a:pt x="184" y="139"/>
                    <a:pt x="198" y="150"/>
                    <a:pt x="218" y="167"/>
                  </a:cubicBezTo>
                  <a:cubicBezTo>
                    <a:pt x="235" y="136"/>
                    <a:pt x="238" y="96"/>
                    <a:pt x="221" y="62"/>
                  </a:cubicBezTo>
                  <a:cubicBezTo>
                    <a:pt x="201" y="23"/>
                    <a:pt x="164" y="0"/>
                    <a:pt x="1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9" name="Freeform 124"/>
            <p:cNvSpPr>
              <a:spLocks noChangeArrowheads="1"/>
            </p:cNvSpPr>
            <p:nvPr/>
          </p:nvSpPr>
          <p:spPr bwMode="auto">
            <a:xfrm>
              <a:off x="5265" y="718"/>
              <a:ext cx="136" cy="118"/>
            </a:xfrm>
            <a:custGeom>
              <a:avLst/>
              <a:gdLst>
                <a:gd name="T0" fmla="*/ 40 w 606"/>
                <a:gd name="T1" fmla="*/ 0 h 524"/>
                <a:gd name="T2" fmla="*/ 40 w 606"/>
                <a:gd name="T3" fmla="*/ 0 h 524"/>
                <a:gd name="T4" fmla="*/ 0 w 606"/>
                <a:gd name="T5" fmla="*/ 34 h 524"/>
                <a:gd name="T6" fmla="*/ 45 w 606"/>
                <a:gd name="T7" fmla="*/ 25 h 524"/>
                <a:gd name="T8" fmla="*/ 45 w 606"/>
                <a:gd name="T9" fmla="*/ 34 h 524"/>
                <a:gd name="T10" fmla="*/ 48 w 606"/>
                <a:gd name="T11" fmla="*/ 110 h 524"/>
                <a:gd name="T12" fmla="*/ 458 w 606"/>
                <a:gd name="T13" fmla="*/ 483 h 524"/>
                <a:gd name="T14" fmla="*/ 597 w 606"/>
                <a:gd name="T15" fmla="*/ 523 h 524"/>
                <a:gd name="T16" fmla="*/ 597 w 606"/>
                <a:gd name="T17" fmla="*/ 523 h 524"/>
                <a:gd name="T18" fmla="*/ 74 w 606"/>
                <a:gd name="T19" fmla="*/ 28 h 524"/>
                <a:gd name="T20" fmla="*/ 40 w 606"/>
                <a:gd name="T2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524">
                  <a:moveTo>
                    <a:pt x="40" y="0"/>
                  </a:moveTo>
                  <a:lnTo>
                    <a:pt x="40" y="0"/>
                  </a:lnTo>
                  <a:cubicBezTo>
                    <a:pt x="0" y="34"/>
                    <a:pt x="0" y="34"/>
                    <a:pt x="0" y="34"/>
                  </a:cubicBezTo>
                  <a:cubicBezTo>
                    <a:pt x="45" y="25"/>
                    <a:pt x="45" y="25"/>
                    <a:pt x="45" y="25"/>
                  </a:cubicBezTo>
                  <a:cubicBezTo>
                    <a:pt x="45" y="34"/>
                    <a:pt x="45" y="34"/>
                    <a:pt x="45" y="34"/>
                  </a:cubicBezTo>
                  <a:cubicBezTo>
                    <a:pt x="48" y="110"/>
                    <a:pt x="48" y="110"/>
                    <a:pt x="48" y="110"/>
                  </a:cubicBezTo>
                  <a:cubicBezTo>
                    <a:pt x="179" y="229"/>
                    <a:pt x="458" y="483"/>
                    <a:pt x="458" y="483"/>
                  </a:cubicBezTo>
                  <a:cubicBezTo>
                    <a:pt x="458" y="483"/>
                    <a:pt x="577" y="523"/>
                    <a:pt x="597" y="523"/>
                  </a:cubicBezTo>
                  <a:lnTo>
                    <a:pt x="597" y="523"/>
                  </a:lnTo>
                  <a:cubicBezTo>
                    <a:pt x="605" y="520"/>
                    <a:pt x="193" y="138"/>
                    <a:pt x="74" y="28"/>
                  </a:cubicBezTo>
                  <a:cubicBezTo>
                    <a:pt x="54" y="11"/>
                    <a:pt x="40" y="0"/>
                    <a:pt x="4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0" name="Freeform 125"/>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1" name="Freeform 126"/>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2" name="Freeform 127"/>
            <p:cNvSpPr>
              <a:spLocks noChangeArrowheads="1"/>
            </p:cNvSpPr>
            <p:nvPr/>
          </p:nvSpPr>
          <p:spPr bwMode="auto">
            <a:xfrm>
              <a:off x="5239" y="672"/>
              <a:ext cx="18" cy="25"/>
            </a:xfrm>
            <a:custGeom>
              <a:avLst/>
              <a:gdLst>
                <a:gd name="T0" fmla="*/ 23 w 84"/>
                <a:gd name="T1" fmla="*/ 0 h 114"/>
                <a:gd name="T2" fmla="*/ 23 w 84"/>
                <a:gd name="T3" fmla="*/ 0 h 114"/>
                <a:gd name="T4" fmla="*/ 14 w 84"/>
                <a:gd name="T5" fmla="*/ 3 h 114"/>
                <a:gd name="T6" fmla="*/ 14 w 84"/>
                <a:gd name="T7" fmla="*/ 3 h 114"/>
                <a:gd name="T8" fmla="*/ 6 w 84"/>
                <a:gd name="T9" fmla="*/ 28 h 114"/>
                <a:gd name="T10" fmla="*/ 31 w 84"/>
                <a:gd name="T11" fmla="*/ 82 h 114"/>
                <a:gd name="T12" fmla="*/ 43 w 84"/>
                <a:gd name="T13" fmla="*/ 102 h 114"/>
                <a:gd name="T14" fmla="*/ 60 w 84"/>
                <a:gd name="T15" fmla="*/ 113 h 114"/>
                <a:gd name="T16" fmla="*/ 68 w 84"/>
                <a:gd name="T17" fmla="*/ 110 h 114"/>
                <a:gd name="T18" fmla="*/ 77 w 84"/>
                <a:gd name="T19" fmla="*/ 82 h 114"/>
                <a:gd name="T20" fmla="*/ 68 w 84"/>
                <a:gd name="T21" fmla="*/ 65 h 114"/>
                <a:gd name="T22" fmla="*/ 43 w 84"/>
                <a:gd name="T23" fmla="*/ 12 h 114"/>
                <a:gd name="T24" fmla="*/ 23 w 84"/>
                <a:gd name="T2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14">
                  <a:moveTo>
                    <a:pt x="23" y="0"/>
                  </a:moveTo>
                  <a:lnTo>
                    <a:pt x="23" y="0"/>
                  </a:lnTo>
                  <a:cubicBezTo>
                    <a:pt x="20" y="0"/>
                    <a:pt x="17" y="0"/>
                    <a:pt x="14" y="3"/>
                  </a:cubicBezTo>
                  <a:lnTo>
                    <a:pt x="14" y="3"/>
                  </a:lnTo>
                  <a:cubicBezTo>
                    <a:pt x="6" y="9"/>
                    <a:pt x="0" y="20"/>
                    <a:pt x="6" y="28"/>
                  </a:cubicBezTo>
                  <a:cubicBezTo>
                    <a:pt x="31" y="82"/>
                    <a:pt x="31" y="82"/>
                    <a:pt x="31" y="82"/>
                  </a:cubicBezTo>
                  <a:cubicBezTo>
                    <a:pt x="43" y="102"/>
                    <a:pt x="43" y="102"/>
                    <a:pt x="43" y="102"/>
                  </a:cubicBezTo>
                  <a:cubicBezTo>
                    <a:pt x="46" y="107"/>
                    <a:pt x="54" y="113"/>
                    <a:pt x="60" y="113"/>
                  </a:cubicBezTo>
                  <a:cubicBezTo>
                    <a:pt x="63" y="113"/>
                    <a:pt x="65" y="110"/>
                    <a:pt x="68" y="110"/>
                  </a:cubicBezTo>
                  <a:cubicBezTo>
                    <a:pt x="80" y="105"/>
                    <a:pt x="83" y="93"/>
                    <a:pt x="77" y="82"/>
                  </a:cubicBezTo>
                  <a:cubicBezTo>
                    <a:pt x="68" y="65"/>
                    <a:pt x="68" y="65"/>
                    <a:pt x="68" y="65"/>
                  </a:cubicBezTo>
                  <a:cubicBezTo>
                    <a:pt x="43" y="12"/>
                    <a:pt x="43" y="12"/>
                    <a:pt x="43" y="12"/>
                  </a:cubicBezTo>
                  <a:cubicBezTo>
                    <a:pt x="37" y="3"/>
                    <a:pt x="31" y="0"/>
                    <a:pt x="2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3" name="Freeform 128"/>
            <p:cNvSpPr>
              <a:spLocks noChangeArrowheads="1"/>
            </p:cNvSpPr>
            <p:nvPr/>
          </p:nvSpPr>
          <p:spPr bwMode="auto">
            <a:xfrm>
              <a:off x="5163" y="1607"/>
              <a:ext cx="53" cy="49"/>
            </a:xfrm>
            <a:custGeom>
              <a:avLst/>
              <a:gdLst>
                <a:gd name="T0" fmla="*/ 116 w 236"/>
                <a:gd name="T1" fmla="*/ 0 h 221"/>
                <a:gd name="T2" fmla="*/ 116 w 236"/>
                <a:gd name="T3" fmla="*/ 0 h 221"/>
                <a:gd name="T4" fmla="*/ 34 w 236"/>
                <a:gd name="T5" fmla="*/ 37 h 221"/>
                <a:gd name="T6" fmla="*/ 8 w 236"/>
                <a:gd name="T7" fmla="*/ 133 h 221"/>
                <a:gd name="T8" fmla="*/ 45 w 236"/>
                <a:gd name="T9" fmla="*/ 116 h 221"/>
                <a:gd name="T10" fmla="*/ 65 w 236"/>
                <a:gd name="T11" fmla="*/ 152 h 221"/>
                <a:gd name="T12" fmla="*/ 113 w 236"/>
                <a:gd name="T13" fmla="*/ 178 h 221"/>
                <a:gd name="T14" fmla="*/ 96 w 236"/>
                <a:gd name="T15" fmla="*/ 217 h 221"/>
                <a:gd name="T16" fmla="*/ 116 w 236"/>
                <a:gd name="T17" fmla="*/ 220 h 221"/>
                <a:gd name="T18" fmla="*/ 198 w 236"/>
                <a:gd name="T19" fmla="*/ 183 h 221"/>
                <a:gd name="T20" fmla="*/ 206 w 236"/>
                <a:gd name="T21" fmla="*/ 51 h 221"/>
                <a:gd name="T22" fmla="*/ 195 w 236"/>
                <a:gd name="T23" fmla="*/ 65 h 221"/>
                <a:gd name="T24" fmla="*/ 181 w 236"/>
                <a:gd name="T25" fmla="*/ 71 h 221"/>
                <a:gd name="T26" fmla="*/ 167 w 236"/>
                <a:gd name="T27" fmla="*/ 65 h 221"/>
                <a:gd name="T28" fmla="*/ 164 w 236"/>
                <a:gd name="T29" fmla="*/ 37 h 221"/>
                <a:gd name="T30" fmla="*/ 181 w 236"/>
                <a:gd name="T31" fmla="*/ 19 h 221"/>
                <a:gd name="T32" fmla="*/ 116 w 236"/>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221">
                  <a:moveTo>
                    <a:pt x="116" y="0"/>
                  </a:moveTo>
                  <a:lnTo>
                    <a:pt x="116" y="0"/>
                  </a:lnTo>
                  <a:cubicBezTo>
                    <a:pt x="84" y="0"/>
                    <a:pt x="56" y="11"/>
                    <a:pt x="34" y="37"/>
                  </a:cubicBezTo>
                  <a:cubicBezTo>
                    <a:pt x="8" y="62"/>
                    <a:pt x="0" y="99"/>
                    <a:pt x="8" y="133"/>
                  </a:cubicBezTo>
                  <a:cubicBezTo>
                    <a:pt x="45" y="116"/>
                    <a:pt x="45" y="116"/>
                    <a:pt x="45" y="116"/>
                  </a:cubicBezTo>
                  <a:cubicBezTo>
                    <a:pt x="65" y="152"/>
                    <a:pt x="65" y="152"/>
                    <a:pt x="65" y="152"/>
                  </a:cubicBezTo>
                  <a:cubicBezTo>
                    <a:pt x="113" y="178"/>
                    <a:pt x="113" y="178"/>
                    <a:pt x="113" y="178"/>
                  </a:cubicBezTo>
                  <a:cubicBezTo>
                    <a:pt x="113" y="178"/>
                    <a:pt x="107" y="192"/>
                    <a:pt x="96" y="217"/>
                  </a:cubicBezTo>
                  <a:cubicBezTo>
                    <a:pt x="102" y="220"/>
                    <a:pt x="107" y="220"/>
                    <a:pt x="116" y="220"/>
                  </a:cubicBezTo>
                  <a:cubicBezTo>
                    <a:pt x="144" y="220"/>
                    <a:pt x="175" y="206"/>
                    <a:pt x="198" y="183"/>
                  </a:cubicBezTo>
                  <a:cubicBezTo>
                    <a:pt x="232" y="147"/>
                    <a:pt x="235" y="90"/>
                    <a:pt x="206" y="51"/>
                  </a:cubicBezTo>
                  <a:cubicBezTo>
                    <a:pt x="195" y="65"/>
                    <a:pt x="195" y="65"/>
                    <a:pt x="195" y="65"/>
                  </a:cubicBezTo>
                  <a:cubicBezTo>
                    <a:pt x="189" y="68"/>
                    <a:pt x="184" y="71"/>
                    <a:pt x="181" y="71"/>
                  </a:cubicBezTo>
                  <a:cubicBezTo>
                    <a:pt x="175" y="71"/>
                    <a:pt x="170" y="71"/>
                    <a:pt x="167" y="65"/>
                  </a:cubicBezTo>
                  <a:cubicBezTo>
                    <a:pt x="158" y="59"/>
                    <a:pt x="158" y="45"/>
                    <a:pt x="164" y="37"/>
                  </a:cubicBezTo>
                  <a:cubicBezTo>
                    <a:pt x="181" y="19"/>
                    <a:pt x="181" y="19"/>
                    <a:pt x="181" y="19"/>
                  </a:cubicBezTo>
                  <a:cubicBezTo>
                    <a:pt x="161" y="5"/>
                    <a:pt x="138" y="0"/>
                    <a:pt x="11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4" name="Freeform 129"/>
            <p:cNvSpPr>
              <a:spLocks noChangeArrowheads="1"/>
            </p:cNvSpPr>
            <p:nvPr/>
          </p:nvSpPr>
          <p:spPr bwMode="auto">
            <a:xfrm>
              <a:off x="5120" y="1641"/>
              <a:ext cx="68" cy="165"/>
            </a:xfrm>
            <a:custGeom>
              <a:avLst/>
              <a:gdLst>
                <a:gd name="T0" fmla="*/ 255 w 304"/>
                <a:gd name="T1" fmla="*/ 0 h 734"/>
                <a:gd name="T2" fmla="*/ 255 w 304"/>
                <a:gd name="T3" fmla="*/ 0 h 734"/>
                <a:gd name="T4" fmla="*/ 277 w 304"/>
                <a:gd name="T5" fmla="*/ 37 h 734"/>
                <a:gd name="T6" fmla="*/ 272 w 304"/>
                <a:gd name="T7" fmla="*/ 40 h 734"/>
                <a:gd name="T8" fmla="*/ 201 w 304"/>
                <a:gd name="T9" fmla="*/ 71 h 734"/>
                <a:gd name="T10" fmla="*/ 0 w 304"/>
                <a:gd name="T11" fmla="*/ 588 h 734"/>
                <a:gd name="T12" fmla="*/ 12 w 304"/>
                <a:gd name="T13" fmla="*/ 733 h 734"/>
                <a:gd name="T14" fmla="*/ 12 w 304"/>
                <a:gd name="T15" fmla="*/ 733 h 734"/>
                <a:gd name="T16" fmla="*/ 286 w 304"/>
                <a:gd name="T17" fmla="*/ 65 h 734"/>
                <a:gd name="T18" fmla="*/ 303 w 304"/>
                <a:gd name="T19" fmla="*/ 26 h 734"/>
                <a:gd name="T20" fmla="*/ 255 w 304"/>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4">
                  <a:moveTo>
                    <a:pt x="255" y="0"/>
                  </a:moveTo>
                  <a:lnTo>
                    <a:pt x="255" y="0"/>
                  </a:lnTo>
                  <a:cubicBezTo>
                    <a:pt x="277" y="37"/>
                    <a:pt x="277" y="37"/>
                    <a:pt x="277" y="37"/>
                  </a:cubicBezTo>
                  <a:cubicBezTo>
                    <a:pt x="272" y="40"/>
                    <a:pt x="272" y="40"/>
                    <a:pt x="272" y="40"/>
                  </a:cubicBezTo>
                  <a:cubicBezTo>
                    <a:pt x="201" y="71"/>
                    <a:pt x="201" y="71"/>
                    <a:pt x="201" y="71"/>
                  </a:cubicBezTo>
                  <a:cubicBezTo>
                    <a:pt x="136" y="235"/>
                    <a:pt x="0" y="588"/>
                    <a:pt x="0" y="588"/>
                  </a:cubicBezTo>
                  <a:cubicBezTo>
                    <a:pt x="0" y="588"/>
                    <a:pt x="3" y="727"/>
                    <a:pt x="12" y="733"/>
                  </a:cubicBezTo>
                  <a:lnTo>
                    <a:pt x="12" y="733"/>
                  </a:lnTo>
                  <a:cubicBezTo>
                    <a:pt x="20" y="733"/>
                    <a:pt x="227" y="215"/>
                    <a:pt x="286" y="65"/>
                  </a:cubicBezTo>
                  <a:cubicBezTo>
                    <a:pt x="297" y="40"/>
                    <a:pt x="303" y="26"/>
                    <a:pt x="303" y="26"/>
                  </a:cubicBezTo>
                  <a:cubicBezTo>
                    <a:pt x="255" y="0"/>
                    <a:pt x="255" y="0"/>
                    <a:pt x="25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5" name="Freeform 130"/>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6" name="Freeform 131"/>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7" name="Freeform 132"/>
            <p:cNvSpPr>
              <a:spLocks noChangeArrowheads="1"/>
            </p:cNvSpPr>
            <p:nvPr/>
          </p:nvSpPr>
          <p:spPr bwMode="auto">
            <a:xfrm>
              <a:off x="5199" y="1600"/>
              <a:ext cx="22" cy="22"/>
            </a:xfrm>
            <a:custGeom>
              <a:avLst/>
              <a:gdLst>
                <a:gd name="T0" fmla="*/ 77 w 100"/>
                <a:gd name="T1" fmla="*/ 0 h 101"/>
                <a:gd name="T2" fmla="*/ 77 w 100"/>
                <a:gd name="T3" fmla="*/ 0 h 101"/>
                <a:gd name="T4" fmla="*/ 60 w 100"/>
                <a:gd name="T5" fmla="*/ 6 h 101"/>
                <a:gd name="T6" fmla="*/ 23 w 100"/>
                <a:gd name="T7" fmla="*/ 48 h 101"/>
                <a:gd name="T8" fmla="*/ 6 w 100"/>
                <a:gd name="T9" fmla="*/ 66 h 101"/>
                <a:gd name="T10" fmla="*/ 9 w 100"/>
                <a:gd name="T11" fmla="*/ 94 h 101"/>
                <a:gd name="T12" fmla="*/ 23 w 100"/>
                <a:gd name="T13" fmla="*/ 100 h 101"/>
                <a:gd name="T14" fmla="*/ 37 w 100"/>
                <a:gd name="T15" fmla="*/ 94 h 101"/>
                <a:gd name="T16" fmla="*/ 48 w 100"/>
                <a:gd name="T17" fmla="*/ 80 h 101"/>
                <a:gd name="T18" fmla="*/ 91 w 100"/>
                <a:gd name="T19" fmla="*/ 34 h 101"/>
                <a:gd name="T20" fmla="*/ 88 w 100"/>
                <a:gd name="T21" fmla="*/ 6 h 101"/>
                <a:gd name="T22" fmla="*/ 77 w 100"/>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1">
                  <a:moveTo>
                    <a:pt x="77" y="0"/>
                  </a:moveTo>
                  <a:lnTo>
                    <a:pt x="77" y="0"/>
                  </a:lnTo>
                  <a:cubicBezTo>
                    <a:pt x="71" y="0"/>
                    <a:pt x="65" y="3"/>
                    <a:pt x="60" y="6"/>
                  </a:cubicBezTo>
                  <a:cubicBezTo>
                    <a:pt x="23" y="48"/>
                    <a:pt x="23" y="48"/>
                    <a:pt x="23" y="48"/>
                  </a:cubicBezTo>
                  <a:cubicBezTo>
                    <a:pt x="6" y="66"/>
                    <a:pt x="6" y="66"/>
                    <a:pt x="6" y="66"/>
                  </a:cubicBezTo>
                  <a:cubicBezTo>
                    <a:pt x="0" y="74"/>
                    <a:pt x="0" y="88"/>
                    <a:pt x="9" y="94"/>
                  </a:cubicBezTo>
                  <a:cubicBezTo>
                    <a:pt x="12" y="100"/>
                    <a:pt x="17" y="100"/>
                    <a:pt x="23" y="100"/>
                  </a:cubicBezTo>
                  <a:cubicBezTo>
                    <a:pt x="26" y="100"/>
                    <a:pt x="31" y="97"/>
                    <a:pt x="37" y="94"/>
                  </a:cubicBezTo>
                  <a:cubicBezTo>
                    <a:pt x="48" y="80"/>
                    <a:pt x="48" y="80"/>
                    <a:pt x="48" y="80"/>
                  </a:cubicBezTo>
                  <a:cubicBezTo>
                    <a:pt x="91" y="34"/>
                    <a:pt x="91" y="34"/>
                    <a:pt x="91" y="34"/>
                  </a:cubicBezTo>
                  <a:cubicBezTo>
                    <a:pt x="99" y="26"/>
                    <a:pt x="96" y="12"/>
                    <a:pt x="88" y="6"/>
                  </a:cubicBezTo>
                  <a:cubicBezTo>
                    <a:pt x="85" y="3"/>
                    <a:pt x="80" y="0"/>
                    <a:pt x="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8" name="Freeform 133"/>
            <p:cNvSpPr>
              <a:spLocks noChangeArrowheads="1"/>
            </p:cNvSpPr>
            <p:nvPr/>
          </p:nvSpPr>
          <p:spPr bwMode="auto">
            <a:xfrm>
              <a:off x="6797" y="1277"/>
              <a:ext cx="52" cy="49"/>
            </a:xfrm>
            <a:custGeom>
              <a:avLst/>
              <a:gdLst>
                <a:gd name="T0" fmla="*/ 114 w 233"/>
                <a:gd name="T1" fmla="*/ 0 h 221"/>
                <a:gd name="T2" fmla="*/ 114 w 233"/>
                <a:gd name="T3" fmla="*/ 0 h 221"/>
                <a:gd name="T4" fmla="*/ 32 w 233"/>
                <a:gd name="T5" fmla="*/ 36 h 221"/>
                <a:gd name="T6" fmla="*/ 6 w 233"/>
                <a:gd name="T7" fmla="*/ 132 h 221"/>
                <a:gd name="T8" fmla="*/ 43 w 233"/>
                <a:gd name="T9" fmla="*/ 115 h 221"/>
                <a:gd name="T10" fmla="*/ 66 w 233"/>
                <a:gd name="T11" fmla="*/ 152 h 221"/>
                <a:gd name="T12" fmla="*/ 111 w 233"/>
                <a:gd name="T13" fmla="*/ 178 h 221"/>
                <a:gd name="T14" fmla="*/ 94 w 233"/>
                <a:gd name="T15" fmla="*/ 217 h 221"/>
                <a:gd name="T16" fmla="*/ 114 w 233"/>
                <a:gd name="T17" fmla="*/ 220 h 221"/>
                <a:gd name="T18" fmla="*/ 195 w 233"/>
                <a:gd name="T19" fmla="*/ 183 h 221"/>
                <a:gd name="T20" fmla="*/ 207 w 233"/>
                <a:gd name="T21" fmla="*/ 50 h 221"/>
                <a:gd name="T22" fmla="*/ 193 w 233"/>
                <a:gd name="T23" fmla="*/ 64 h 221"/>
                <a:gd name="T24" fmla="*/ 178 w 233"/>
                <a:gd name="T25" fmla="*/ 70 h 221"/>
                <a:gd name="T26" fmla="*/ 164 w 233"/>
                <a:gd name="T27" fmla="*/ 64 h 221"/>
                <a:gd name="T28" fmla="*/ 164 w 233"/>
                <a:gd name="T29" fmla="*/ 36 h 221"/>
                <a:gd name="T30" fmla="*/ 178 w 233"/>
                <a:gd name="T31" fmla="*/ 22 h 221"/>
                <a:gd name="T32" fmla="*/ 114 w 233"/>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21">
                  <a:moveTo>
                    <a:pt x="114" y="0"/>
                  </a:moveTo>
                  <a:lnTo>
                    <a:pt x="114" y="0"/>
                  </a:lnTo>
                  <a:cubicBezTo>
                    <a:pt x="85" y="0"/>
                    <a:pt x="54" y="11"/>
                    <a:pt x="32" y="36"/>
                  </a:cubicBezTo>
                  <a:cubicBezTo>
                    <a:pt x="9" y="62"/>
                    <a:pt x="0" y="98"/>
                    <a:pt x="6" y="132"/>
                  </a:cubicBezTo>
                  <a:cubicBezTo>
                    <a:pt x="43" y="115"/>
                    <a:pt x="43" y="115"/>
                    <a:pt x="43" y="115"/>
                  </a:cubicBezTo>
                  <a:cubicBezTo>
                    <a:pt x="66" y="152"/>
                    <a:pt x="66" y="152"/>
                    <a:pt x="66" y="152"/>
                  </a:cubicBezTo>
                  <a:cubicBezTo>
                    <a:pt x="111" y="178"/>
                    <a:pt x="111" y="178"/>
                    <a:pt x="111" y="178"/>
                  </a:cubicBezTo>
                  <a:cubicBezTo>
                    <a:pt x="111" y="178"/>
                    <a:pt x="105" y="192"/>
                    <a:pt x="94" y="217"/>
                  </a:cubicBezTo>
                  <a:cubicBezTo>
                    <a:pt x="102" y="220"/>
                    <a:pt x="108" y="220"/>
                    <a:pt x="114" y="220"/>
                  </a:cubicBezTo>
                  <a:cubicBezTo>
                    <a:pt x="145" y="220"/>
                    <a:pt x="173" y="209"/>
                    <a:pt x="195" y="183"/>
                  </a:cubicBezTo>
                  <a:cubicBezTo>
                    <a:pt x="229" y="146"/>
                    <a:pt x="232" y="90"/>
                    <a:pt x="207" y="50"/>
                  </a:cubicBezTo>
                  <a:cubicBezTo>
                    <a:pt x="193" y="64"/>
                    <a:pt x="193" y="64"/>
                    <a:pt x="193" y="64"/>
                  </a:cubicBezTo>
                  <a:cubicBezTo>
                    <a:pt x="190" y="70"/>
                    <a:pt x="184" y="70"/>
                    <a:pt x="178" y="70"/>
                  </a:cubicBezTo>
                  <a:cubicBezTo>
                    <a:pt x="173" y="70"/>
                    <a:pt x="170" y="70"/>
                    <a:pt x="164" y="64"/>
                  </a:cubicBezTo>
                  <a:cubicBezTo>
                    <a:pt x="156" y="59"/>
                    <a:pt x="156" y="45"/>
                    <a:pt x="164" y="36"/>
                  </a:cubicBezTo>
                  <a:cubicBezTo>
                    <a:pt x="178" y="22"/>
                    <a:pt x="178" y="22"/>
                    <a:pt x="178" y="22"/>
                  </a:cubicBezTo>
                  <a:cubicBezTo>
                    <a:pt x="159" y="8"/>
                    <a:pt x="136" y="0"/>
                    <a:pt x="11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9" name="Freeform 134"/>
            <p:cNvSpPr>
              <a:spLocks noChangeArrowheads="1"/>
            </p:cNvSpPr>
            <p:nvPr/>
          </p:nvSpPr>
          <p:spPr bwMode="auto">
            <a:xfrm>
              <a:off x="6753" y="1312"/>
              <a:ext cx="68" cy="165"/>
            </a:xfrm>
            <a:custGeom>
              <a:avLst/>
              <a:gdLst>
                <a:gd name="T0" fmla="*/ 258 w 304"/>
                <a:gd name="T1" fmla="*/ 0 h 733"/>
                <a:gd name="T2" fmla="*/ 258 w 304"/>
                <a:gd name="T3" fmla="*/ 0 h 733"/>
                <a:gd name="T4" fmla="*/ 280 w 304"/>
                <a:gd name="T5" fmla="*/ 40 h 733"/>
                <a:gd name="T6" fmla="*/ 272 w 304"/>
                <a:gd name="T7" fmla="*/ 43 h 733"/>
                <a:gd name="T8" fmla="*/ 201 w 304"/>
                <a:gd name="T9" fmla="*/ 71 h 733"/>
                <a:gd name="T10" fmla="*/ 0 w 304"/>
                <a:gd name="T11" fmla="*/ 588 h 733"/>
                <a:gd name="T12" fmla="*/ 11 w 304"/>
                <a:gd name="T13" fmla="*/ 732 h 733"/>
                <a:gd name="T14" fmla="*/ 11 w 304"/>
                <a:gd name="T15" fmla="*/ 732 h 733"/>
                <a:gd name="T16" fmla="*/ 286 w 304"/>
                <a:gd name="T17" fmla="*/ 65 h 733"/>
                <a:gd name="T18" fmla="*/ 303 w 304"/>
                <a:gd name="T19" fmla="*/ 26 h 733"/>
                <a:gd name="T20" fmla="*/ 258 w 304"/>
                <a:gd name="T21"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3">
                  <a:moveTo>
                    <a:pt x="258" y="0"/>
                  </a:moveTo>
                  <a:lnTo>
                    <a:pt x="258" y="0"/>
                  </a:lnTo>
                  <a:cubicBezTo>
                    <a:pt x="280" y="40"/>
                    <a:pt x="280" y="40"/>
                    <a:pt x="280" y="40"/>
                  </a:cubicBezTo>
                  <a:cubicBezTo>
                    <a:pt x="272" y="43"/>
                    <a:pt x="272" y="43"/>
                    <a:pt x="272" y="43"/>
                  </a:cubicBezTo>
                  <a:cubicBezTo>
                    <a:pt x="201" y="71"/>
                    <a:pt x="201" y="71"/>
                    <a:pt x="201" y="71"/>
                  </a:cubicBezTo>
                  <a:cubicBezTo>
                    <a:pt x="136" y="235"/>
                    <a:pt x="0" y="588"/>
                    <a:pt x="0" y="588"/>
                  </a:cubicBezTo>
                  <a:cubicBezTo>
                    <a:pt x="0" y="588"/>
                    <a:pt x="3" y="727"/>
                    <a:pt x="11" y="732"/>
                  </a:cubicBezTo>
                  <a:lnTo>
                    <a:pt x="11" y="732"/>
                  </a:lnTo>
                  <a:cubicBezTo>
                    <a:pt x="20" y="732"/>
                    <a:pt x="226" y="218"/>
                    <a:pt x="286" y="65"/>
                  </a:cubicBezTo>
                  <a:cubicBezTo>
                    <a:pt x="297" y="40"/>
                    <a:pt x="303" y="26"/>
                    <a:pt x="303" y="26"/>
                  </a:cubicBezTo>
                  <a:cubicBezTo>
                    <a:pt x="258" y="0"/>
                    <a:pt x="258" y="0"/>
                    <a:pt x="25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0" name="Freeform 135"/>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1" name="Freeform 136"/>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2" name="Freeform 137"/>
            <p:cNvSpPr>
              <a:spLocks noChangeArrowheads="1"/>
            </p:cNvSpPr>
            <p:nvPr/>
          </p:nvSpPr>
          <p:spPr bwMode="auto">
            <a:xfrm>
              <a:off x="6832" y="1271"/>
              <a:ext cx="22" cy="22"/>
            </a:xfrm>
            <a:custGeom>
              <a:avLst/>
              <a:gdLst>
                <a:gd name="T0" fmla="*/ 76 w 100"/>
                <a:gd name="T1" fmla="*/ 0 h 100"/>
                <a:gd name="T2" fmla="*/ 76 w 100"/>
                <a:gd name="T3" fmla="*/ 0 h 100"/>
                <a:gd name="T4" fmla="*/ 62 w 100"/>
                <a:gd name="T5" fmla="*/ 6 h 100"/>
                <a:gd name="T6" fmla="*/ 22 w 100"/>
                <a:gd name="T7" fmla="*/ 51 h 100"/>
                <a:gd name="T8" fmla="*/ 8 w 100"/>
                <a:gd name="T9" fmla="*/ 65 h 100"/>
                <a:gd name="T10" fmla="*/ 8 w 100"/>
                <a:gd name="T11" fmla="*/ 93 h 100"/>
                <a:gd name="T12" fmla="*/ 22 w 100"/>
                <a:gd name="T13" fmla="*/ 99 h 100"/>
                <a:gd name="T14" fmla="*/ 37 w 100"/>
                <a:gd name="T15" fmla="*/ 93 h 100"/>
                <a:gd name="T16" fmla="*/ 51 w 100"/>
                <a:gd name="T17" fmla="*/ 79 h 100"/>
                <a:gd name="T18" fmla="*/ 90 w 100"/>
                <a:gd name="T19" fmla="*/ 34 h 100"/>
                <a:gd name="T20" fmla="*/ 90 w 100"/>
                <a:gd name="T21" fmla="*/ 6 h 100"/>
                <a:gd name="T22" fmla="*/ 76 w 10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0">
                  <a:moveTo>
                    <a:pt x="76" y="0"/>
                  </a:moveTo>
                  <a:lnTo>
                    <a:pt x="76" y="0"/>
                  </a:lnTo>
                  <a:cubicBezTo>
                    <a:pt x="71" y="0"/>
                    <a:pt x="65" y="3"/>
                    <a:pt x="62" y="6"/>
                  </a:cubicBezTo>
                  <a:cubicBezTo>
                    <a:pt x="22" y="51"/>
                    <a:pt x="22" y="51"/>
                    <a:pt x="22" y="51"/>
                  </a:cubicBezTo>
                  <a:cubicBezTo>
                    <a:pt x="8" y="65"/>
                    <a:pt x="8" y="65"/>
                    <a:pt x="8" y="65"/>
                  </a:cubicBezTo>
                  <a:cubicBezTo>
                    <a:pt x="0" y="74"/>
                    <a:pt x="0" y="88"/>
                    <a:pt x="8" y="93"/>
                  </a:cubicBezTo>
                  <a:cubicBezTo>
                    <a:pt x="14" y="99"/>
                    <a:pt x="17" y="99"/>
                    <a:pt x="22" y="99"/>
                  </a:cubicBezTo>
                  <a:cubicBezTo>
                    <a:pt x="28" y="99"/>
                    <a:pt x="34" y="99"/>
                    <a:pt x="37" y="93"/>
                  </a:cubicBezTo>
                  <a:cubicBezTo>
                    <a:pt x="51" y="79"/>
                    <a:pt x="51" y="79"/>
                    <a:pt x="51" y="79"/>
                  </a:cubicBezTo>
                  <a:cubicBezTo>
                    <a:pt x="90" y="34"/>
                    <a:pt x="90" y="34"/>
                    <a:pt x="90" y="34"/>
                  </a:cubicBezTo>
                  <a:cubicBezTo>
                    <a:pt x="99" y="26"/>
                    <a:pt x="99" y="14"/>
                    <a:pt x="90" y="6"/>
                  </a:cubicBezTo>
                  <a:cubicBezTo>
                    <a:pt x="88" y="3"/>
                    <a:pt x="82" y="0"/>
                    <a:pt x="7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3" name="Freeform 138"/>
            <p:cNvSpPr>
              <a:spLocks noChangeArrowheads="1"/>
            </p:cNvSpPr>
            <p:nvPr/>
          </p:nvSpPr>
          <p:spPr bwMode="auto">
            <a:xfrm>
              <a:off x="5699" y="1805"/>
              <a:ext cx="53" cy="49"/>
            </a:xfrm>
            <a:custGeom>
              <a:avLst/>
              <a:gdLst>
                <a:gd name="T0" fmla="*/ 121 w 238"/>
                <a:gd name="T1" fmla="*/ 0 h 219"/>
                <a:gd name="T2" fmla="*/ 121 w 238"/>
                <a:gd name="T3" fmla="*/ 0 h 219"/>
                <a:gd name="T4" fmla="*/ 87 w 238"/>
                <a:gd name="T5" fmla="*/ 6 h 219"/>
                <a:gd name="T6" fmla="*/ 99 w 238"/>
                <a:gd name="T7" fmla="*/ 20 h 219"/>
                <a:gd name="T8" fmla="*/ 93 w 238"/>
                <a:gd name="T9" fmla="*/ 48 h 219"/>
                <a:gd name="T10" fmla="*/ 82 w 238"/>
                <a:gd name="T11" fmla="*/ 51 h 219"/>
                <a:gd name="T12" fmla="*/ 65 w 238"/>
                <a:gd name="T13" fmla="*/ 43 h 219"/>
                <a:gd name="T14" fmla="*/ 53 w 238"/>
                <a:gd name="T15" fmla="*/ 26 h 219"/>
                <a:gd name="T16" fmla="*/ 31 w 238"/>
                <a:gd name="T17" fmla="*/ 170 h 219"/>
                <a:gd name="T18" fmla="*/ 119 w 238"/>
                <a:gd name="T19" fmla="*/ 218 h 219"/>
                <a:gd name="T20" fmla="*/ 110 w 238"/>
                <a:gd name="T21" fmla="*/ 179 h 219"/>
                <a:gd name="T22" fmla="*/ 153 w 238"/>
                <a:gd name="T23" fmla="*/ 167 h 219"/>
                <a:gd name="T24" fmla="*/ 186 w 238"/>
                <a:gd name="T25" fmla="*/ 130 h 219"/>
                <a:gd name="T26" fmla="*/ 223 w 238"/>
                <a:gd name="T27" fmla="*/ 156 h 219"/>
                <a:gd name="T28" fmla="*/ 214 w 238"/>
                <a:gd name="T29" fmla="*/ 48 h 219"/>
                <a:gd name="T30" fmla="*/ 121 w 238"/>
                <a:gd name="T3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19">
                  <a:moveTo>
                    <a:pt x="121" y="0"/>
                  </a:moveTo>
                  <a:lnTo>
                    <a:pt x="121" y="0"/>
                  </a:lnTo>
                  <a:cubicBezTo>
                    <a:pt x="110" y="0"/>
                    <a:pt x="99" y="0"/>
                    <a:pt x="87" y="6"/>
                  </a:cubicBezTo>
                  <a:cubicBezTo>
                    <a:pt x="99" y="20"/>
                    <a:pt x="99" y="20"/>
                    <a:pt x="99" y="20"/>
                  </a:cubicBezTo>
                  <a:cubicBezTo>
                    <a:pt x="104" y="31"/>
                    <a:pt x="102" y="43"/>
                    <a:pt x="93" y="48"/>
                  </a:cubicBezTo>
                  <a:cubicBezTo>
                    <a:pt x="90" y="51"/>
                    <a:pt x="85" y="51"/>
                    <a:pt x="82" y="51"/>
                  </a:cubicBezTo>
                  <a:cubicBezTo>
                    <a:pt x="76" y="51"/>
                    <a:pt x="70" y="48"/>
                    <a:pt x="65" y="43"/>
                  </a:cubicBezTo>
                  <a:cubicBezTo>
                    <a:pt x="53" y="26"/>
                    <a:pt x="53" y="26"/>
                    <a:pt x="53" y="26"/>
                  </a:cubicBezTo>
                  <a:cubicBezTo>
                    <a:pt x="11" y="59"/>
                    <a:pt x="0" y="122"/>
                    <a:pt x="31" y="170"/>
                  </a:cubicBezTo>
                  <a:cubicBezTo>
                    <a:pt x="50" y="201"/>
                    <a:pt x="85" y="218"/>
                    <a:pt x="119" y="218"/>
                  </a:cubicBezTo>
                  <a:cubicBezTo>
                    <a:pt x="110" y="179"/>
                    <a:pt x="110" y="179"/>
                    <a:pt x="110" y="179"/>
                  </a:cubicBezTo>
                  <a:cubicBezTo>
                    <a:pt x="153" y="167"/>
                    <a:pt x="153" y="167"/>
                    <a:pt x="153" y="167"/>
                  </a:cubicBezTo>
                  <a:cubicBezTo>
                    <a:pt x="186" y="130"/>
                    <a:pt x="186" y="130"/>
                    <a:pt x="186" y="130"/>
                  </a:cubicBezTo>
                  <a:cubicBezTo>
                    <a:pt x="186" y="130"/>
                    <a:pt x="200" y="139"/>
                    <a:pt x="223" y="156"/>
                  </a:cubicBezTo>
                  <a:cubicBezTo>
                    <a:pt x="237" y="122"/>
                    <a:pt x="237" y="82"/>
                    <a:pt x="214" y="48"/>
                  </a:cubicBezTo>
                  <a:cubicBezTo>
                    <a:pt x="195" y="18"/>
                    <a:pt x="158" y="0"/>
                    <a:pt x="12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4" name="Freeform 139"/>
            <p:cNvSpPr>
              <a:spLocks noChangeArrowheads="1"/>
            </p:cNvSpPr>
            <p:nvPr/>
          </p:nvSpPr>
          <p:spPr bwMode="auto">
            <a:xfrm>
              <a:off x="5733" y="1835"/>
              <a:ext cx="147" cy="104"/>
            </a:xfrm>
            <a:custGeom>
              <a:avLst/>
              <a:gdLst>
                <a:gd name="T0" fmla="*/ 33 w 653"/>
                <a:gd name="T1" fmla="*/ 0 h 462"/>
                <a:gd name="T2" fmla="*/ 33 w 653"/>
                <a:gd name="T3" fmla="*/ 0 h 462"/>
                <a:gd name="T4" fmla="*/ 0 w 653"/>
                <a:gd name="T5" fmla="*/ 37 h 462"/>
                <a:gd name="T6" fmla="*/ 42 w 653"/>
                <a:gd name="T7" fmla="*/ 26 h 462"/>
                <a:gd name="T8" fmla="*/ 42 w 653"/>
                <a:gd name="T9" fmla="*/ 34 h 462"/>
                <a:gd name="T10" fmla="*/ 53 w 653"/>
                <a:gd name="T11" fmla="*/ 110 h 462"/>
                <a:gd name="T12" fmla="*/ 503 w 653"/>
                <a:gd name="T13" fmla="*/ 433 h 462"/>
                <a:gd name="T14" fmla="*/ 641 w 653"/>
                <a:gd name="T15" fmla="*/ 461 h 462"/>
                <a:gd name="T16" fmla="*/ 647 w 653"/>
                <a:gd name="T17" fmla="*/ 459 h 462"/>
                <a:gd name="T18" fmla="*/ 70 w 653"/>
                <a:gd name="T19" fmla="*/ 26 h 462"/>
                <a:gd name="T20" fmla="*/ 33 w 653"/>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462">
                  <a:moveTo>
                    <a:pt x="33" y="0"/>
                  </a:moveTo>
                  <a:lnTo>
                    <a:pt x="33" y="0"/>
                  </a:lnTo>
                  <a:cubicBezTo>
                    <a:pt x="0" y="37"/>
                    <a:pt x="0" y="37"/>
                    <a:pt x="0" y="37"/>
                  </a:cubicBezTo>
                  <a:cubicBezTo>
                    <a:pt x="42" y="26"/>
                    <a:pt x="42" y="26"/>
                    <a:pt x="42" y="26"/>
                  </a:cubicBezTo>
                  <a:cubicBezTo>
                    <a:pt x="42" y="34"/>
                    <a:pt x="42" y="34"/>
                    <a:pt x="42" y="34"/>
                  </a:cubicBezTo>
                  <a:cubicBezTo>
                    <a:pt x="53" y="110"/>
                    <a:pt x="53" y="110"/>
                    <a:pt x="53" y="110"/>
                  </a:cubicBezTo>
                  <a:cubicBezTo>
                    <a:pt x="198" y="212"/>
                    <a:pt x="503" y="433"/>
                    <a:pt x="503" y="433"/>
                  </a:cubicBezTo>
                  <a:cubicBezTo>
                    <a:pt x="503" y="433"/>
                    <a:pt x="616" y="461"/>
                    <a:pt x="641" y="461"/>
                  </a:cubicBezTo>
                  <a:cubicBezTo>
                    <a:pt x="644" y="461"/>
                    <a:pt x="644" y="459"/>
                    <a:pt x="647" y="459"/>
                  </a:cubicBezTo>
                  <a:cubicBezTo>
                    <a:pt x="652" y="456"/>
                    <a:pt x="200" y="122"/>
                    <a:pt x="70" y="26"/>
                  </a:cubicBezTo>
                  <a:cubicBezTo>
                    <a:pt x="47" y="9"/>
                    <a:pt x="33" y="0"/>
                    <a:pt x="3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5" name="Freeform 140"/>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6" name="Freeform 141"/>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7" name="Freeform 142"/>
            <p:cNvSpPr>
              <a:spLocks noChangeArrowheads="1"/>
            </p:cNvSpPr>
            <p:nvPr/>
          </p:nvSpPr>
          <p:spPr bwMode="auto">
            <a:xfrm>
              <a:off x="5702" y="1793"/>
              <a:ext cx="20" cy="23"/>
            </a:xfrm>
            <a:custGeom>
              <a:avLst/>
              <a:gdLst>
                <a:gd name="T0" fmla="*/ 25 w 91"/>
                <a:gd name="T1" fmla="*/ 0 h 108"/>
                <a:gd name="T2" fmla="*/ 25 w 91"/>
                <a:gd name="T3" fmla="*/ 0 h 108"/>
                <a:gd name="T4" fmla="*/ 14 w 91"/>
                <a:gd name="T5" fmla="*/ 6 h 108"/>
                <a:gd name="T6" fmla="*/ 8 w 91"/>
                <a:gd name="T7" fmla="*/ 31 h 108"/>
                <a:gd name="T8" fmla="*/ 39 w 91"/>
                <a:gd name="T9" fmla="*/ 82 h 108"/>
                <a:gd name="T10" fmla="*/ 51 w 91"/>
                <a:gd name="T11" fmla="*/ 99 h 108"/>
                <a:gd name="T12" fmla="*/ 68 w 91"/>
                <a:gd name="T13" fmla="*/ 107 h 108"/>
                <a:gd name="T14" fmla="*/ 79 w 91"/>
                <a:gd name="T15" fmla="*/ 104 h 108"/>
                <a:gd name="T16" fmla="*/ 85 w 91"/>
                <a:gd name="T17" fmla="*/ 76 h 108"/>
                <a:gd name="T18" fmla="*/ 73 w 91"/>
                <a:gd name="T19" fmla="*/ 62 h 108"/>
                <a:gd name="T20" fmla="*/ 39 w 91"/>
                <a:gd name="T21" fmla="*/ 11 h 108"/>
                <a:gd name="T22" fmla="*/ 25 w 91"/>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8">
                  <a:moveTo>
                    <a:pt x="25" y="0"/>
                  </a:moveTo>
                  <a:lnTo>
                    <a:pt x="25" y="0"/>
                  </a:lnTo>
                  <a:cubicBezTo>
                    <a:pt x="20" y="0"/>
                    <a:pt x="17" y="3"/>
                    <a:pt x="14" y="6"/>
                  </a:cubicBezTo>
                  <a:cubicBezTo>
                    <a:pt x="2" y="11"/>
                    <a:pt x="0" y="22"/>
                    <a:pt x="8" y="31"/>
                  </a:cubicBezTo>
                  <a:cubicBezTo>
                    <a:pt x="39" y="82"/>
                    <a:pt x="39" y="82"/>
                    <a:pt x="39" y="82"/>
                  </a:cubicBezTo>
                  <a:cubicBezTo>
                    <a:pt x="51" y="99"/>
                    <a:pt x="51" y="99"/>
                    <a:pt x="51" y="99"/>
                  </a:cubicBezTo>
                  <a:cubicBezTo>
                    <a:pt x="56" y="104"/>
                    <a:pt x="62" y="107"/>
                    <a:pt x="68" y="107"/>
                  </a:cubicBezTo>
                  <a:cubicBezTo>
                    <a:pt x="71" y="107"/>
                    <a:pt x="76" y="107"/>
                    <a:pt x="79" y="104"/>
                  </a:cubicBezTo>
                  <a:cubicBezTo>
                    <a:pt x="88" y="99"/>
                    <a:pt x="90" y="87"/>
                    <a:pt x="85" y="76"/>
                  </a:cubicBezTo>
                  <a:cubicBezTo>
                    <a:pt x="73" y="62"/>
                    <a:pt x="73" y="62"/>
                    <a:pt x="73" y="62"/>
                  </a:cubicBezTo>
                  <a:cubicBezTo>
                    <a:pt x="39" y="11"/>
                    <a:pt x="39" y="11"/>
                    <a:pt x="39" y="11"/>
                  </a:cubicBezTo>
                  <a:cubicBezTo>
                    <a:pt x="36" y="6"/>
                    <a:pt x="31" y="0"/>
                    <a:pt x="2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8" name="Freeform 143"/>
            <p:cNvSpPr>
              <a:spLocks noChangeArrowheads="1"/>
            </p:cNvSpPr>
            <p:nvPr/>
          </p:nvSpPr>
          <p:spPr bwMode="auto">
            <a:xfrm>
              <a:off x="5048" y="1267"/>
              <a:ext cx="90" cy="246"/>
            </a:xfrm>
            <a:custGeom>
              <a:avLst/>
              <a:gdLst>
                <a:gd name="T0" fmla="*/ 312 w 400"/>
                <a:gd name="T1" fmla="*/ 882 h 1087"/>
                <a:gd name="T2" fmla="*/ 88 w 400"/>
                <a:gd name="T3" fmla="*/ 882 h 1087"/>
                <a:gd name="T4" fmla="*/ 198 w 400"/>
                <a:gd name="T5" fmla="*/ 1086 h 1087"/>
                <a:gd name="T6" fmla="*/ 312 w 400"/>
                <a:gd name="T7" fmla="*/ 882 h 1087"/>
                <a:gd name="T8" fmla="*/ 388 w 400"/>
                <a:gd name="T9" fmla="*/ 729 h 1087"/>
                <a:gd name="T10" fmla="*/ 326 w 400"/>
                <a:gd name="T11" fmla="*/ 846 h 1087"/>
                <a:gd name="T12" fmla="*/ 388 w 400"/>
                <a:gd name="T13" fmla="*/ 729 h 1087"/>
                <a:gd name="T14" fmla="*/ 12 w 400"/>
                <a:gd name="T15" fmla="*/ 729 h 1087"/>
                <a:gd name="T16" fmla="*/ 74 w 400"/>
                <a:gd name="T17" fmla="*/ 846 h 1087"/>
                <a:gd name="T18" fmla="*/ 12 w 400"/>
                <a:gd name="T19" fmla="*/ 729 h 1087"/>
                <a:gd name="T20" fmla="*/ 396 w 400"/>
                <a:gd name="T21" fmla="*/ 625 h 1087"/>
                <a:gd name="T22" fmla="*/ 357 w 400"/>
                <a:gd name="T23" fmla="*/ 698 h 1087"/>
                <a:gd name="T24" fmla="*/ 396 w 400"/>
                <a:gd name="T25" fmla="*/ 625 h 1087"/>
                <a:gd name="T26" fmla="*/ 3 w 400"/>
                <a:gd name="T27" fmla="*/ 625 h 1087"/>
                <a:gd name="T28" fmla="*/ 43 w 400"/>
                <a:gd name="T29" fmla="*/ 698 h 1087"/>
                <a:gd name="T30" fmla="*/ 3 w 400"/>
                <a:gd name="T31" fmla="*/ 625 h 1087"/>
                <a:gd name="T32" fmla="*/ 365 w 400"/>
                <a:gd name="T33" fmla="*/ 475 h 1087"/>
                <a:gd name="T34" fmla="*/ 365 w 400"/>
                <a:gd name="T35" fmla="*/ 611 h 1087"/>
                <a:gd name="T36" fmla="*/ 399 w 400"/>
                <a:gd name="T37" fmla="*/ 543 h 1087"/>
                <a:gd name="T38" fmla="*/ 365 w 400"/>
                <a:gd name="T39" fmla="*/ 475 h 1087"/>
                <a:gd name="T40" fmla="*/ 34 w 400"/>
                <a:gd name="T41" fmla="*/ 475 h 1087"/>
                <a:gd name="T42" fmla="*/ 0 w 400"/>
                <a:gd name="T43" fmla="*/ 543 h 1087"/>
                <a:gd name="T44" fmla="*/ 34 w 400"/>
                <a:gd name="T45" fmla="*/ 611 h 1087"/>
                <a:gd name="T46" fmla="*/ 34 w 400"/>
                <a:gd name="T47" fmla="*/ 475 h 1087"/>
                <a:gd name="T48" fmla="*/ 357 w 400"/>
                <a:gd name="T49" fmla="*/ 385 h 1087"/>
                <a:gd name="T50" fmla="*/ 396 w 400"/>
                <a:gd name="T51" fmla="*/ 461 h 1087"/>
                <a:gd name="T52" fmla="*/ 357 w 400"/>
                <a:gd name="T53" fmla="*/ 385 h 1087"/>
                <a:gd name="T54" fmla="*/ 43 w 400"/>
                <a:gd name="T55" fmla="*/ 385 h 1087"/>
                <a:gd name="T56" fmla="*/ 3 w 400"/>
                <a:gd name="T57" fmla="*/ 461 h 1087"/>
                <a:gd name="T58" fmla="*/ 43 w 400"/>
                <a:gd name="T59" fmla="*/ 385 h 1087"/>
                <a:gd name="T60" fmla="*/ 363 w 400"/>
                <a:gd name="T61" fmla="*/ 223 h 1087"/>
                <a:gd name="T62" fmla="*/ 351 w 400"/>
                <a:gd name="T63" fmla="*/ 351 h 1087"/>
                <a:gd name="T64" fmla="*/ 363 w 400"/>
                <a:gd name="T65" fmla="*/ 223 h 1087"/>
                <a:gd name="T66" fmla="*/ 37 w 400"/>
                <a:gd name="T67" fmla="*/ 223 h 1087"/>
                <a:gd name="T68" fmla="*/ 48 w 400"/>
                <a:gd name="T69" fmla="*/ 351 h 1087"/>
                <a:gd name="T70" fmla="*/ 37 w 400"/>
                <a:gd name="T71" fmla="*/ 223 h 1087"/>
                <a:gd name="T72" fmla="*/ 198 w 400"/>
                <a:gd name="T73" fmla="*/ 0 h 1087"/>
                <a:gd name="T74" fmla="*/ 88 w 400"/>
                <a:gd name="T75" fmla="*/ 204 h 1087"/>
                <a:gd name="T76" fmla="*/ 312 w 400"/>
                <a:gd name="T77" fmla="*/ 204 h 1087"/>
                <a:gd name="T78" fmla="*/ 198 w 400"/>
                <a:gd name="T7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7">
                  <a:moveTo>
                    <a:pt x="312" y="882"/>
                  </a:moveTo>
                  <a:lnTo>
                    <a:pt x="312" y="882"/>
                  </a:lnTo>
                  <a:cubicBezTo>
                    <a:pt x="280" y="953"/>
                    <a:pt x="241" y="995"/>
                    <a:pt x="198" y="995"/>
                  </a:cubicBezTo>
                  <a:cubicBezTo>
                    <a:pt x="156" y="995"/>
                    <a:pt x="119" y="953"/>
                    <a:pt x="88" y="882"/>
                  </a:cubicBezTo>
                  <a:cubicBezTo>
                    <a:pt x="77" y="891"/>
                    <a:pt x="63" y="896"/>
                    <a:pt x="51" y="902"/>
                  </a:cubicBezTo>
                  <a:cubicBezTo>
                    <a:pt x="88" y="1015"/>
                    <a:pt x="139" y="1086"/>
                    <a:pt x="198" y="1086"/>
                  </a:cubicBezTo>
                  <a:cubicBezTo>
                    <a:pt x="258" y="1086"/>
                    <a:pt x="312" y="1015"/>
                    <a:pt x="348" y="902"/>
                  </a:cubicBezTo>
                  <a:cubicBezTo>
                    <a:pt x="337" y="896"/>
                    <a:pt x="323" y="891"/>
                    <a:pt x="312" y="882"/>
                  </a:cubicBezTo>
                  <a:lnTo>
                    <a:pt x="388" y="729"/>
                  </a:lnTo>
                  <a:lnTo>
                    <a:pt x="388" y="729"/>
                  </a:lnTo>
                  <a:cubicBezTo>
                    <a:pt x="376" y="732"/>
                    <a:pt x="363" y="732"/>
                    <a:pt x="351" y="735"/>
                  </a:cubicBezTo>
                  <a:cubicBezTo>
                    <a:pt x="346" y="775"/>
                    <a:pt x="334" y="812"/>
                    <a:pt x="326" y="846"/>
                  </a:cubicBezTo>
                  <a:cubicBezTo>
                    <a:pt x="337" y="851"/>
                    <a:pt x="348" y="857"/>
                    <a:pt x="363" y="862"/>
                  </a:cubicBezTo>
                  <a:cubicBezTo>
                    <a:pt x="371" y="820"/>
                    <a:pt x="379" y="778"/>
                    <a:pt x="388" y="729"/>
                  </a:cubicBezTo>
                  <a:lnTo>
                    <a:pt x="12" y="729"/>
                  </a:lnTo>
                  <a:lnTo>
                    <a:pt x="12" y="729"/>
                  </a:lnTo>
                  <a:cubicBezTo>
                    <a:pt x="17" y="778"/>
                    <a:pt x="26" y="820"/>
                    <a:pt x="37" y="862"/>
                  </a:cubicBezTo>
                  <a:cubicBezTo>
                    <a:pt x="48" y="857"/>
                    <a:pt x="63" y="851"/>
                    <a:pt x="74" y="846"/>
                  </a:cubicBezTo>
                  <a:cubicBezTo>
                    <a:pt x="63" y="812"/>
                    <a:pt x="54" y="775"/>
                    <a:pt x="48" y="735"/>
                  </a:cubicBezTo>
                  <a:cubicBezTo>
                    <a:pt x="34" y="732"/>
                    <a:pt x="23" y="732"/>
                    <a:pt x="12" y="729"/>
                  </a:cubicBezTo>
                  <a:lnTo>
                    <a:pt x="396" y="625"/>
                  </a:lnTo>
                  <a:lnTo>
                    <a:pt x="396" y="625"/>
                  </a:lnTo>
                  <a:cubicBezTo>
                    <a:pt x="385" y="636"/>
                    <a:pt x="374" y="651"/>
                    <a:pt x="360" y="665"/>
                  </a:cubicBezTo>
                  <a:cubicBezTo>
                    <a:pt x="360" y="676"/>
                    <a:pt x="357" y="687"/>
                    <a:pt x="357" y="698"/>
                  </a:cubicBezTo>
                  <a:cubicBezTo>
                    <a:pt x="368" y="698"/>
                    <a:pt x="379" y="695"/>
                    <a:pt x="391" y="695"/>
                  </a:cubicBezTo>
                  <a:cubicBezTo>
                    <a:pt x="393" y="673"/>
                    <a:pt x="396" y="648"/>
                    <a:pt x="396" y="625"/>
                  </a:cubicBezTo>
                  <a:lnTo>
                    <a:pt x="3" y="625"/>
                  </a:lnTo>
                  <a:lnTo>
                    <a:pt x="3" y="625"/>
                  </a:lnTo>
                  <a:cubicBezTo>
                    <a:pt x="3" y="648"/>
                    <a:pt x="6" y="673"/>
                    <a:pt x="9" y="695"/>
                  </a:cubicBezTo>
                  <a:cubicBezTo>
                    <a:pt x="20" y="695"/>
                    <a:pt x="31" y="698"/>
                    <a:pt x="43" y="698"/>
                  </a:cubicBezTo>
                  <a:cubicBezTo>
                    <a:pt x="40" y="687"/>
                    <a:pt x="40" y="676"/>
                    <a:pt x="37" y="665"/>
                  </a:cubicBezTo>
                  <a:cubicBezTo>
                    <a:pt x="26" y="651"/>
                    <a:pt x="14" y="636"/>
                    <a:pt x="3" y="625"/>
                  </a:cubicBezTo>
                  <a:lnTo>
                    <a:pt x="365" y="475"/>
                  </a:lnTo>
                  <a:lnTo>
                    <a:pt x="365" y="475"/>
                  </a:lnTo>
                  <a:cubicBezTo>
                    <a:pt x="365" y="497"/>
                    <a:pt x="368" y="520"/>
                    <a:pt x="368" y="543"/>
                  </a:cubicBezTo>
                  <a:cubicBezTo>
                    <a:pt x="368" y="565"/>
                    <a:pt x="365" y="588"/>
                    <a:pt x="365" y="611"/>
                  </a:cubicBezTo>
                  <a:cubicBezTo>
                    <a:pt x="376" y="597"/>
                    <a:pt x="388" y="585"/>
                    <a:pt x="399" y="571"/>
                  </a:cubicBezTo>
                  <a:cubicBezTo>
                    <a:pt x="399" y="563"/>
                    <a:pt x="399" y="551"/>
                    <a:pt x="399" y="543"/>
                  </a:cubicBezTo>
                  <a:cubicBezTo>
                    <a:pt x="399" y="534"/>
                    <a:pt x="399" y="523"/>
                    <a:pt x="399" y="514"/>
                  </a:cubicBezTo>
                  <a:cubicBezTo>
                    <a:pt x="388" y="500"/>
                    <a:pt x="376" y="486"/>
                    <a:pt x="365" y="475"/>
                  </a:cubicBezTo>
                  <a:lnTo>
                    <a:pt x="34" y="475"/>
                  </a:lnTo>
                  <a:lnTo>
                    <a:pt x="34" y="475"/>
                  </a:lnTo>
                  <a:cubicBezTo>
                    <a:pt x="23" y="486"/>
                    <a:pt x="12" y="500"/>
                    <a:pt x="0" y="514"/>
                  </a:cubicBezTo>
                  <a:cubicBezTo>
                    <a:pt x="0" y="523"/>
                    <a:pt x="0" y="534"/>
                    <a:pt x="0" y="543"/>
                  </a:cubicBezTo>
                  <a:cubicBezTo>
                    <a:pt x="0" y="551"/>
                    <a:pt x="0" y="563"/>
                    <a:pt x="0" y="571"/>
                  </a:cubicBezTo>
                  <a:cubicBezTo>
                    <a:pt x="12" y="585"/>
                    <a:pt x="23" y="597"/>
                    <a:pt x="34" y="611"/>
                  </a:cubicBezTo>
                  <a:cubicBezTo>
                    <a:pt x="31" y="588"/>
                    <a:pt x="31" y="565"/>
                    <a:pt x="31" y="543"/>
                  </a:cubicBezTo>
                  <a:cubicBezTo>
                    <a:pt x="31" y="520"/>
                    <a:pt x="31" y="497"/>
                    <a:pt x="34" y="475"/>
                  </a:cubicBezTo>
                  <a:lnTo>
                    <a:pt x="357" y="385"/>
                  </a:lnTo>
                  <a:lnTo>
                    <a:pt x="357" y="385"/>
                  </a:lnTo>
                  <a:cubicBezTo>
                    <a:pt x="357" y="399"/>
                    <a:pt x="360" y="410"/>
                    <a:pt x="360" y="421"/>
                  </a:cubicBezTo>
                  <a:cubicBezTo>
                    <a:pt x="374" y="436"/>
                    <a:pt x="385" y="447"/>
                    <a:pt x="396" y="461"/>
                  </a:cubicBezTo>
                  <a:cubicBezTo>
                    <a:pt x="396" y="438"/>
                    <a:pt x="393" y="413"/>
                    <a:pt x="391" y="390"/>
                  </a:cubicBezTo>
                  <a:cubicBezTo>
                    <a:pt x="379" y="390"/>
                    <a:pt x="368" y="387"/>
                    <a:pt x="357" y="385"/>
                  </a:cubicBezTo>
                  <a:lnTo>
                    <a:pt x="43" y="385"/>
                  </a:lnTo>
                  <a:lnTo>
                    <a:pt x="43" y="385"/>
                  </a:lnTo>
                  <a:cubicBezTo>
                    <a:pt x="31" y="387"/>
                    <a:pt x="20" y="390"/>
                    <a:pt x="9" y="390"/>
                  </a:cubicBezTo>
                  <a:cubicBezTo>
                    <a:pt x="6" y="413"/>
                    <a:pt x="3" y="438"/>
                    <a:pt x="3" y="461"/>
                  </a:cubicBezTo>
                  <a:cubicBezTo>
                    <a:pt x="14" y="447"/>
                    <a:pt x="26" y="436"/>
                    <a:pt x="37" y="421"/>
                  </a:cubicBezTo>
                  <a:cubicBezTo>
                    <a:pt x="40" y="410"/>
                    <a:pt x="40" y="399"/>
                    <a:pt x="43" y="385"/>
                  </a:cubicBezTo>
                  <a:lnTo>
                    <a:pt x="363" y="223"/>
                  </a:lnTo>
                  <a:lnTo>
                    <a:pt x="363" y="223"/>
                  </a:lnTo>
                  <a:cubicBezTo>
                    <a:pt x="348" y="229"/>
                    <a:pt x="337" y="235"/>
                    <a:pt x="326" y="241"/>
                  </a:cubicBezTo>
                  <a:cubicBezTo>
                    <a:pt x="334" y="275"/>
                    <a:pt x="346" y="311"/>
                    <a:pt x="351" y="351"/>
                  </a:cubicBezTo>
                  <a:cubicBezTo>
                    <a:pt x="363" y="353"/>
                    <a:pt x="376" y="353"/>
                    <a:pt x="388" y="356"/>
                  </a:cubicBezTo>
                  <a:cubicBezTo>
                    <a:pt x="379" y="308"/>
                    <a:pt x="371" y="263"/>
                    <a:pt x="363" y="223"/>
                  </a:cubicBezTo>
                  <a:lnTo>
                    <a:pt x="37" y="223"/>
                  </a:lnTo>
                  <a:lnTo>
                    <a:pt x="37" y="223"/>
                  </a:lnTo>
                  <a:cubicBezTo>
                    <a:pt x="26" y="263"/>
                    <a:pt x="17" y="308"/>
                    <a:pt x="12" y="356"/>
                  </a:cubicBezTo>
                  <a:cubicBezTo>
                    <a:pt x="23" y="353"/>
                    <a:pt x="34" y="353"/>
                    <a:pt x="48" y="351"/>
                  </a:cubicBezTo>
                  <a:cubicBezTo>
                    <a:pt x="54" y="311"/>
                    <a:pt x="63" y="275"/>
                    <a:pt x="74" y="241"/>
                  </a:cubicBezTo>
                  <a:cubicBezTo>
                    <a:pt x="63" y="235"/>
                    <a:pt x="48" y="229"/>
                    <a:pt x="37" y="223"/>
                  </a:cubicBezTo>
                  <a:lnTo>
                    <a:pt x="198" y="0"/>
                  </a:lnTo>
                  <a:lnTo>
                    <a:pt x="198" y="0"/>
                  </a:lnTo>
                  <a:cubicBezTo>
                    <a:pt x="139" y="0"/>
                    <a:pt x="88" y="71"/>
                    <a:pt x="51" y="184"/>
                  </a:cubicBezTo>
                  <a:cubicBezTo>
                    <a:pt x="63" y="189"/>
                    <a:pt x="77" y="195"/>
                    <a:pt x="88" y="204"/>
                  </a:cubicBezTo>
                  <a:cubicBezTo>
                    <a:pt x="119" y="133"/>
                    <a:pt x="156" y="88"/>
                    <a:pt x="198" y="88"/>
                  </a:cubicBezTo>
                  <a:cubicBezTo>
                    <a:pt x="241" y="88"/>
                    <a:pt x="280" y="133"/>
                    <a:pt x="312" y="204"/>
                  </a:cubicBezTo>
                  <a:cubicBezTo>
                    <a:pt x="323" y="195"/>
                    <a:pt x="337" y="189"/>
                    <a:pt x="348" y="184"/>
                  </a:cubicBezTo>
                  <a:cubicBezTo>
                    <a:pt x="312" y="71"/>
                    <a:pt x="258" y="0"/>
                    <a:pt x="198"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9" name="Freeform 144"/>
            <p:cNvSpPr>
              <a:spLocks noChangeArrowheads="1"/>
            </p:cNvSpPr>
            <p:nvPr/>
          </p:nvSpPr>
          <p:spPr bwMode="auto">
            <a:xfrm>
              <a:off x="4971" y="1345"/>
              <a:ext cx="245" cy="90"/>
            </a:xfrm>
            <a:custGeom>
              <a:avLst/>
              <a:gdLst>
                <a:gd name="T0" fmla="*/ 611 w 1085"/>
                <a:gd name="T1" fmla="*/ 365 h 403"/>
                <a:gd name="T2" fmla="*/ 473 w 1085"/>
                <a:gd name="T3" fmla="*/ 365 h 403"/>
                <a:gd name="T4" fmla="*/ 540 w 1085"/>
                <a:gd name="T5" fmla="*/ 402 h 403"/>
                <a:gd name="T6" fmla="*/ 611 w 1085"/>
                <a:gd name="T7" fmla="*/ 365 h 403"/>
                <a:gd name="T8" fmla="*/ 241 w 1085"/>
                <a:gd name="T9" fmla="*/ 325 h 403"/>
                <a:gd name="T10" fmla="*/ 354 w 1085"/>
                <a:gd name="T11" fmla="*/ 387 h 403"/>
                <a:gd name="T12" fmla="*/ 458 w 1085"/>
                <a:gd name="T13" fmla="*/ 399 h 403"/>
                <a:gd name="T14" fmla="*/ 385 w 1085"/>
                <a:gd name="T15" fmla="*/ 356 h 403"/>
                <a:gd name="T16" fmla="*/ 241 w 1085"/>
                <a:gd name="T17" fmla="*/ 325 h 403"/>
                <a:gd name="T18" fmla="*/ 843 w 1085"/>
                <a:gd name="T19" fmla="*/ 325 h 403"/>
                <a:gd name="T20" fmla="*/ 699 w 1085"/>
                <a:gd name="T21" fmla="*/ 356 h 403"/>
                <a:gd name="T22" fmla="*/ 622 w 1085"/>
                <a:gd name="T23" fmla="*/ 399 h 403"/>
                <a:gd name="T24" fmla="*/ 730 w 1085"/>
                <a:gd name="T25" fmla="*/ 387 h 403"/>
                <a:gd name="T26" fmla="*/ 843 w 1085"/>
                <a:gd name="T27" fmla="*/ 325 h 403"/>
                <a:gd name="T28" fmla="*/ 902 w 1085"/>
                <a:gd name="T29" fmla="*/ 51 h 403"/>
                <a:gd name="T30" fmla="*/ 996 w 1085"/>
                <a:gd name="T31" fmla="*/ 201 h 403"/>
                <a:gd name="T32" fmla="*/ 902 w 1085"/>
                <a:gd name="T33" fmla="*/ 351 h 403"/>
                <a:gd name="T34" fmla="*/ 902 w 1085"/>
                <a:gd name="T35" fmla="*/ 51 h 403"/>
                <a:gd name="T36" fmla="*/ 181 w 1085"/>
                <a:gd name="T37" fmla="*/ 51 h 403"/>
                <a:gd name="T38" fmla="*/ 181 w 1085"/>
                <a:gd name="T39" fmla="*/ 351 h 403"/>
                <a:gd name="T40" fmla="*/ 88 w 1085"/>
                <a:gd name="T41" fmla="*/ 201 h 403"/>
                <a:gd name="T42" fmla="*/ 181 w 1085"/>
                <a:gd name="T43" fmla="*/ 51 h 403"/>
                <a:gd name="T44" fmla="*/ 622 w 1085"/>
                <a:gd name="T45" fmla="*/ 3 h 403"/>
                <a:gd name="T46" fmla="*/ 699 w 1085"/>
                <a:gd name="T47" fmla="*/ 43 h 403"/>
                <a:gd name="T48" fmla="*/ 843 w 1085"/>
                <a:gd name="T49" fmla="*/ 77 h 403"/>
                <a:gd name="T50" fmla="*/ 730 w 1085"/>
                <a:gd name="T51" fmla="*/ 14 h 403"/>
                <a:gd name="T52" fmla="*/ 622 w 1085"/>
                <a:gd name="T53" fmla="*/ 3 h 403"/>
                <a:gd name="T54" fmla="*/ 458 w 1085"/>
                <a:gd name="T55" fmla="*/ 3 h 403"/>
                <a:gd name="T56" fmla="*/ 354 w 1085"/>
                <a:gd name="T57" fmla="*/ 14 h 403"/>
                <a:gd name="T58" fmla="*/ 241 w 1085"/>
                <a:gd name="T59" fmla="*/ 77 h 403"/>
                <a:gd name="T60" fmla="*/ 385 w 1085"/>
                <a:gd name="T61" fmla="*/ 43 h 403"/>
                <a:gd name="T62" fmla="*/ 458 w 1085"/>
                <a:gd name="T63" fmla="*/ 3 h 403"/>
                <a:gd name="T64" fmla="*/ 540 w 1085"/>
                <a:gd name="T65" fmla="*/ 0 h 403"/>
                <a:gd name="T66" fmla="*/ 473 w 1085"/>
                <a:gd name="T67" fmla="*/ 34 h 403"/>
                <a:gd name="T68" fmla="*/ 611 w 1085"/>
                <a:gd name="T69" fmla="*/ 34 h 403"/>
                <a:gd name="T70" fmla="*/ 540 w 1085"/>
                <a:gd name="T7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5" h="403">
                  <a:moveTo>
                    <a:pt x="611" y="365"/>
                  </a:moveTo>
                  <a:lnTo>
                    <a:pt x="611" y="365"/>
                  </a:lnTo>
                  <a:cubicBezTo>
                    <a:pt x="588" y="368"/>
                    <a:pt x="566" y="368"/>
                    <a:pt x="540" y="368"/>
                  </a:cubicBezTo>
                  <a:cubicBezTo>
                    <a:pt x="518" y="368"/>
                    <a:pt x="495" y="368"/>
                    <a:pt x="473" y="365"/>
                  </a:cubicBezTo>
                  <a:cubicBezTo>
                    <a:pt x="487" y="379"/>
                    <a:pt x="501" y="390"/>
                    <a:pt x="512" y="399"/>
                  </a:cubicBezTo>
                  <a:cubicBezTo>
                    <a:pt x="523" y="402"/>
                    <a:pt x="532" y="402"/>
                    <a:pt x="540" y="402"/>
                  </a:cubicBezTo>
                  <a:cubicBezTo>
                    <a:pt x="552" y="402"/>
                    <a:pt x="560" y="402"/>
                    <a:pt x="571" y="399"/>
                  </a:cubicBezTo>
                  <a:cubicBezTo>
                    <a:pt x="583" y="390"/>
                    <a:pt x="597" y="379"/>
                    <a:pt x="611" y="365"/>
                  </a:cubicBezTo>
                  <a:lnTo>
                    <a:pt x="241" y="325"/>
                  </a:lnTo>
                  <a:lnTo>
                    <a:pt x="241" y="325"/>
                  </a:lnTo>
                  <a:cubicBezTo>
                    <a:pt x="232" y="339"/>
                    <a:pt x="227" y="351"/>
                    <a:pt x="224" y="362"/>
                  </a:cubicBezTo>
                  <a:cubicBezTo>
                    <a:pt x="263" y="373"/>
                    <a:pt x="306" y="382"/>
                    <a:pt x="354" y="387"/>
                  </a:cubicBezTo>
                  <a:cubicBezTo>
                    <a:pt x="365" y="390"/>
                    <a:pt x="376" y="390"/>
                    <a:pt x="390" y="393"/>
                  </a:cubicBezTo>
                  <a:cubicBezTo>
                    <a:pt x="413" y="396"/>
                    <a:pt x="436" y="396"/>
                    <a:pt x="458" y="399"/>
                  </a:cubicBezTo>
                  <a:cubicBezTo>
                    <a:pt x="447" y="387"/>
                    <a:pt x="433" y="373"/>
                    <a:pt x="422" y="362"/>
                  </a:cubicBezTo>
                  <a:cubicBezTo>
                    <a:pt x="407" y="362"/>
                    <a:pt x="396" y="359"/>
                    <a:pt x="385" y="356"/>
                  </a:cubicBezTo>
                  <a:cubicBezTo>
                    <a:pt x="373" y="356"/>
                    <a:pt x="362" y="353"/>
                    <a:pt x="351" y="353"/>
                  </a:cubicBezTo>
                  <a:cubicBezTo>
                    <a:pt x="309" y="345"/>
                    <a:pt x="272" y="337"/>
                    <a:pt x="241" y="325"/>
                  </a:cubicBezTo>
                  <a:lnTo>
                    <a:pt x="843" y="325"/>
                  </a:lnTo>
                  <a:lnTo>
                    <a:pt x="843" y="325"/>
                  </a:lnTo>
                  <a:cubicBezTo>
                    <a:pt x="812" y="337"/>
                    <a:pt x="772" y="345"/>
                    <a:pt x="733" y="353"/>
                  </a:cubicBezTo>
                  <a:cubicBezTo>
                    <a:pt x="721" y="353"/>
                    <a:pt x="710" y="356"/>
                    <a:pt x="699" y="356"/>
                  </a:cubicBezTo>
                  <a:cubicBezTo>
                    <a:pt x="688" y="359"/>
                    <a:pt x="673" y="362"/>
                    <a:pt x="662" y="362"/>
                  </a:cubicBezTo>
                  <a:cubicBezTo>
                    <a:pt x="651" y="373"/>
                    <a:pt x="637" y="387"/>
                    <a:pt x="622" y="399"/>
                  </a:cubicBezTo>
                  <a:cubicBezTo>
                    <a:pt x="648" y="396"/>
                    <a:pt x="671" y="396"/>
                    <a:pt x="693" y="393"/>
                  </a:cubicBezTo>
                  <a:cubicBezTo>
                    <a:pt x="705" y="390"/>
                    <a:pt x="718" y="390"/>
                    <a:pt x="730" y="387"/>
                  </a:cubicBezTo>
                  <a:cubicBezTo>
                    <a:pt x="775" y="382"/>
                    <a:pt x="820" y="373"/>
                    <a:pt x="860" y="362"/>
                  </a:cubicBezTo>
                  <a:cubicBezTo>
                    <a:pt x="854" y="351"/>
                    <a:pt x="849" y="339"/>
                    <a:pt x="843" y="325"/>
                  </a:cubicBezTo>
                  <a:lnTo>
                    <a:pt x="902" y="51"/>
                  </a:lnTo>
                  <a:lnTo>
                    <a:pt x="902" y="51"/>
                  </a:lnTo>
                  <a:cubicBezTo>
                    <a:pt x="897" y="65"/>
                    <a:pt x="888" y="77"/>
                    <a:pt x="880" y="91"/>
                  </a:cubicBezTo>
                  <a:cubicBezTo>
                    <a:pt x="953" y="119"/>
                    <a:pt x="996" y="158"/>
                    <a:pt x="996" y="201"/>
                  </a:cubicBezTo>
                  <a:cubicBezTo>
                    <a:pt x="996" y="243"/>
                    <a:pt x="953" y="283"/>
                    <a:pt x="880" y="311"/>
                  </a:cubicBezTo>
                  <a:cubicBezTo>
                    <a:pt x="888" y="325"/>
                    <a:pt x="897" y="337"/>
                    <a:pt x="902" y="351"/>
                  </a:cubicBezTo>
                  <a:cubicBezTo>
                    <a:pt x="1013" y="314"/>
                    <a:pt x="1084" y="260"/>
                    <a:pt x="1084" y="201"/>
                  </a:cubicBezTo>
                  <a:cubicBezTo>
                    <a:pt x="1084" y="142"/>
                    <a:pt x="1013" y="88"/>
                    <a:pt x="902" y="51"/>
                  </a:cubicBezTo>
                  <a:lnTo>
                    <a:pt x="181" y="51"/>
                  </a:lnTo>
                  <a:lnTo>
                    <a:pt x="181" y="51"/>
                  </a:lnTo>
                  <a:cubicBezTo>
                    <a:pt x="71" y="88"/>
                    <a:pt x="0" y="142"/>
                    <a:pt x="0" y="201"/>
                  </a:cubicBezTo>
                  <a:cubicBezTo>
                    <a:pt x="0" y="260"/>
                    <a:pt x="71" y="314"/>
                    <a:pt x="181" y="351"/>
                  </a:cubicBezTo>
                  <a:cubicBezTo>
                    <a:pt x="187" y="337"/>
                    <a:pt x="195" y="325"/>
                    <a:pt x="201" y="311"/>
                  </a:cubicBezTo>
                  <a:cubicBezTo>
                    <a:pt x="130" y="283"/>
                    <a:pt x="88" y="243"/>
                    <a:pt x="88" y="201"/>
                  </a:cubicBezTo>
                  <a:cubicBezTo>
                    <a:pt x="88" y="158"/>
                    <a:pt x="130" y="119"/>
                    <a:pt x="201" y="91"/>
                  </a:cubicBezTo>
                  <a:cubicBezTo>
                    <a:pt x="195" y="77"/>
                    <a:pt x="187" y="65"/>
                    <a:pt x="181" y="51"/>
                  </a:cubicBezTo>
                  <a:lnTo>
                    <a:pt x="622" y="3"/>
                  </a:lnTo>
                  <a:lnTo>
                    <a:pt x="622" y="3"/>
                  </a:lnTo>
                  <a:cubicBezTo>
                    <a:pt x="637" y="14"/>
                    <a:pt x="651" y="28"/>
                    <a:pt x="662" y="40"/>
                  </a:cubicBezTo>
                  <a:cubicBezTo>
                    <a:pt x="673" y="40"/>
                    <a:pt x="688" y="43"/>
                    <a:pt x="699" y="43"/>
                  </a:cubicBezTo>
                  <a:cubicBezTo>
                    <a:pt x="710" y="45"/>
                    <a:pt x="721" y="48"/>
                    <a:pt x="733" y="48"/>
                  </a:cubicBezTo>
                  <a:cubicBezTo>
                    <a:pt x="772" y="57"/>
                    <a:pt x="812" y="65"/>
                    <a:pt x="843" y="77"/>
                  </a:cubicBezTo>
                  <a:cubicBezTo>
                    <a:pt x="849" y="62"/>
                    <a:pt x="854" y="51"/>
                    <a:pt x="860" y="40"/>
                  </a:cubicBezTo>
                  <a:cubicBezTo>
                    <a:pt x="820" y="28"/>
                    <a:pt x="775" y="20"/>
                    <a:pt x="730" y="14"/>
                  </a:cubicBezTo>
                  <a:cubicBezTo>
                    <a:pt x="718" y="11"/>
                    <a:pt x="705" y="11"/>
                    <a:pt x="693" y="9"/>
                  </a:cubicBezTo>
                  <a:cubicBezTo>
                    <a:pt x="671" y="6"/>
                    <a:pt x="648" y="6"/>
                    <a:pt x="622" y="3"/>
                  </a:cubicBezTo>
                  <a:lnTo>
                    <a:pt x="458" y="3"/>
                  </a:lnTo>
                  <a:lnTo>
                    <a:pt x="458" y="3"/>
                  </a:lnTo>
                  <a:cubicBezTo>
                    <a:pt x="436" y="6"/>
                    <a:pt x="413" y="6"/>
                    <a:pt x="390" y="9"/>
                  </a:cubicBezTo>
                  <a:cubicBezTo>
                    <a:pt x="376" y="11"/>
                    <a:pt x="365" y="11"/>
                    <a:pt x="354" y="14"/>
                  </a:cubicBezTo>
                  <a:cubicBezTo>
                    <a:pt x="306" y="20"/>
                    <a:pt x="263" y="28"/>
                    <a:pt x="224" y="40"/>
                  </a:cubicBezTo>
                  <a:cubicBezTo>
                    <a:pt x="227" y="51"/>
                    <a:pt x="232" y="62"/>
                    <a:pt x="241" y="77"/>
                  </a:cubicBezTo>
                  <a:cubicBezTo>
                    <a:pt x="272" y="65"/>
                    <a:pt x="309" y="57"/>
                    <a:pt x="351" y="48"/>
                  </a:cubicBezTo>
                  <a:cubicBezTo>
                    <a:pt x="362" y="48"/>
                    <a:pt x="373" y="45"/>
                    <a:pt x="385" y="43"/>
                  </a:cubicBezTo>
                  <a:cubicBezTo>
                    <a:pt x="396" y="43"/>
                    <a:pt x="407" y="40"/>
                    <a:pt x="422" y="40"/>
                  </a:cubicBezTo>
                  <a:cubicBezTo>
                    <a:pt x="433" y="28"/>
                    <a:pt x="447" y="14"/>
                    <a:pt x="458" y="3"/>
                  </a:cubicBezTo>
                  <a:lnTo>
                    <a:pt x="540" y="0"/>
                  </a:lnTo>
                  <a:lnTo>
                    <a:pt x="540" y="0"/>
                  </a:lnTo>
                  <a:cubicBezTo>
                    <a:pt x="532" y="0"/>
                    <a:pt x="523" y="0"/>
                    <a:pt x="512" y="0"/>
                  </a:cubicBezTo>
                  <a:cubicBezTo>
                    <a:pt x="501" y="11"/>
                    <a:pt x="487" y="23"/>
                    <a:pt x="473" y="34"/>
                  </a:cubicBezTo>
                  <a:cubicBezTo>
                    <a:pt x="495" y="34"/>
                    <a:pt x="518" y="34"/>
                    <a:pt x="540" y="34"/>
                  </a:cubicBezTo>
                  <a:cubicBezTo>
                    <a:pt x="566" y="34"/>
                    <a:pt x="588" y="34"/>
                    <a:pt x="611" y="34"/>
                  </a:cubicBezTo>
                  <a:cubicBezTo>
                    <a:pt x="597" y="23"/>
                    <a:pt x="583" y="11"/>
                    <a:pt x="571" y="0"/>
                  </a:cubicBezTo>
                  <a:cubicBezTo>
                    <a:pt x="560" y="0"/>
                    <a:pt x="552" y="0"/>
                    <a:pt x="540"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0" name="Freeform 145"/>
            <p:cNvSpPr>
              <a:spLocks noChangeArrowheads="1"/>
            </p:cNvSpPr>
            <p:nvPr/>
          </p:nvSpPr>
          <p:spPr bwMode="auto">
            <a:xfrm>
              <a:off x="4997" y="1298"/>
              <a:ext cx="192" cy="184"/>
            </a:xfrm>
            <a:custGeom>
              <a:avLst/>
              <a:gdLst>
                <a:gd name="T0" fmla="*/ 162 w 852"/>
                <a:gd name="T1" fmla="*/ 410 h 818"/>
                <a:gd name="T2" fmla="*/ 65 w 852"/>
                <a:gd name="T3" fmla="*/ 560 h 818"/>
                <a:gd name="T4" fmla="*/ 113 w 852"/>
                <a:gd name="T5" fmla="*/ 817 h 818"/>
                <a:gd name="T6" fmla="*/ 314 w 852"/>
                <a:gd name="T7" fmla="*/ 749 h 818"/>
                <a:gd name="T8" fmla="*/ 396 w 852"/>
                <a:gd name="T9" fmla="*/ 653 h 818"/>
                <a:gd name="T10" fmla="*/ 263 w 852"/>
                <a:gd name="T11" fmla="*/ 729 h 818"/>
                <a:gd name="T12" fmla="*/ 105 w 852"/>
                <a:gd name="T13" fmla="*/ 729 h 818"/>
                <a:gd name="T14" fmla="*/ 125 w 852"/>
                <a:gd name="T15" fmla="*/ 534 h 818"/>
                <a:gd name="T16" fmla="*/ 162 w 852"/>
                <a:gd name="T17" fmla="*/ 410 h 818"/>
                <a:gd name="T18" fmla="*/ 648 w 852"/>
                <a:gd name="T19" fmla="*/ 410 h 818"/>
                <a:gd name="T20" fmla="*/ 591 w 852"/>
                <a:gd name="T21" fmla="*/ 478 h 818"/>
                <a:gd name="T22" fmla="*/ 495 w 852"/>
                <a:gd name="T23" fmla="*/ 574 h 818"/>
                <a:gd name="T24" fmla="*/ 424 w 852"/>
                <a:gd name="T25" fmla="*/ 630 h 818"/>
                <a:gd name="T26" fmla="*/ 506 w 852"/>
                <a:gd name="T27" fmla="*/ 608 h 818"/>
                <a:gd name="T28" fmla="*/ 566 w 852"/>
                <a:gd name="T29" fmla="*/ 551 h 818"/>
                <a:gd name="T30" fmla="*/ 622 w 852"/>
                <a:gd name="T31" fmla="*/ 492 h 818"/>
                <a:gd name="T32" fmla="*/ 648 w 852"/>
                <a:gd name="T33" fmla="*/ 410 h 818"/>
                <a:gd name="T34" fmla="*/ 396 w 852"/>
                <a:gd name="T35" fmla="*/ 167 h 818"/>
                <a:gd name="T36" fmla="*/ 306 w 852"/>
                <a:gd name="T37" fmla="*/ 249 h 818"/>
                <a:gd name="T38" fmla="*/ 263 w 852"/>
                <a:gd name="T39" fmla="*/ 288 h 818"/>
                <a:gd name="T40" fmla="*/ 184 w 852"/>
                <a:gd name="T41" fmla="*/ 381 h 818"/>
                <a:gd name="T42" fmla="*/ 226 w 852"/>
                <a:gd name="T43" fmla="*/ 381 h 818"/>
                <a:gd name="T44" fmla="*/ 308 w 852"/>
                <a:gd name="T45" fmla="*/ 291 h 818"/>
                <a:gd name="T46" fmla="*/ 396 w 852"/>
                <a:gd name="T47" fmla="*/ 209 h 818"/>
                <a:gd name="T48" fmla="*/ 396 w 852"/>
                <a:gd name="T49" fmla="*/ 167 h 818"/>
                <a:gd name="T50" fmla="*/ 736 w 852"/>
                <a:gd name="T51" fmla="*/ 0 h 818"/>
                <a:gd name="T52" fmla="*/ 538 w 852"/>
                <a:gd name="T53" fmla="*/ 71 h 818"/>
                <a:gd name="T54" fmla="*/ 453 w 852"/>
                <a:gd name="T55" fmla="*/ 167 h 818"/>
                <a:gd name="T56" fmla="*/ 589 w 852"/>
                <a:gd name="T57" fmla="*/ 90 h 818"/>
                <a:gd name="T58" fmla="*/ 747 w 852"/>
                <a:gd name="T59" fmla="*/ 88 h 818"/>
                <a:gd name="T60" fmla="*/ 727 w 852"/>
                <a:gd name="T61" fmla="*/ 286 h 818"/>
                <a:gd name="T62" fmla="*/ 690 w 852"/>
                <a:gd name="T63" fmla="*/ 410 h 818"/>
                <a:gd name="T64" fmla="*/ 786 w 852"/>
                <a:gd name="T65" fmla="*/ 260 h 818"/>
                <a:gd name="T66" fmla="*/ 736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0" y="447"/>
                    <a:pt x="108" y="486"/>
                    <a:pt x="85" y="520"/>
                  </a:cubicBezTo>
                  <a:cubicBezTo>
                    <a:pt x="79" y="534"/>
                    <a:pt x="71" y="546"/>
                    <a:pt x="65" y="560"/>
                  </a:cubicBezTo>
                  <a:cubicBezTo>
                    <a:pt x="12" y="664"/>
                    <a:pt x="0" y="752"/>
                    <a:pt x="43" y="794"/>
                  </a:cubicBezTo>
                  <a:cubicBezTo>
                    <a:pt x="59" y="811"/>
                    <a:pt x="85" y="817"/>
                    <a:pt x="113" y="817"/>
                  </a:cubicBezTo>
                  <a:cubicBezTo>
                    <a:pt x="159" y="817"/>
                    <a:pt x="215" y="800"/>
                    <a:pt x="277" y="769"/>
                  </a:cubicBezTo>
                  <a:cubicBezTo>
                    <a:pt x="289" y="763"/>
                    <a:pt x="303" y="758"/>
                    <a:pt x="314" y="749"/>
                  </a:cubicBezTo>
                  <a:cubicBezTo>
                    <a:pt x="351" y="729"/>
                    <a:pt x="388" y="704"/>
                    <a:pt x="424" y="676"/>
                  </a:cubicBezTo>
                  <a:cubicBezTo>
                    <a:pt x="416" y="667"/>
                    <a:pt x="407" y="662"/>
                    <a:pt x="396" y="653"/>
                  </a:cubicBezTo>
                  <a:cubicBezTo>
                    <a:pt x="365" y="676"/>
                    <a:pt x="331" y="696"/>
                    <a:pt x="300" y="713"/>
                  </a:cubicBezTo>
                  <a:cubicBezTo>
                    <a:pt x="289" y="718"/>
                    <a:pt x="274" y="724"/>
                    <a:pt x="263" y="729"/>
                  </a:cubicBezTo>
                  <a:cubicBezTo>
                    <a:pt x="226" y="743"/>
                    <a:pt x="193" y="752"/>
                    <a:pt x="164" y="752"/>
                  </a:cubicBezTo>
                  <a:cubicBezTo>
                    <a:pt x="139" y="752"/>
                    <a:pt x="119" y="746"/>
                    <a:pt x="105" y="729"/>
                  </a:cubicBezTo>
                  <a:cubicBezTo>
                    <a:pt x="74" y="701"/>
                    <a:pt x="77" y="642"/>
                    <a:pt x="108" y="571"/>
                  </a:cubicBezTo>
                  <a:cubicBezTo>
                    <a:pt x="111" y="560"/>
                    <a:pt x="116" y="548"/>
                    <a:pt x="125" y="534"/>
                  </a:cubicBezTo>
                  <a:cubicBezTo>
                    <a:pt x="139" y="503"/>
                    <a:pt x="159" y="472"/>
                    <a:pt x="184" y="438"/>
                  </a:cubicBezTo>
                  <a:cubicBezTo>
                    <a:pt x="176" y="430"/>
                    <a:pt x="167" y="418"/>
                    <a:pt x="162" y="410"/>
                  </a:cubicBezTo>
                  <a:lnTo>
                    <a:pt x="648" y="410"/>
                  </a:lnTo>
                  <a:lnTo>
                    <a:pt x="648" y="410"/>
                  </a:lnTo>
                  <a:cubicBezTo>
                    <a:pt x="639" y="418"/>
                    <a:pt x="634" y="430"/>
                    <a:pt x="625" y="438"/>
                  </a:cubicBezTo>
                  <a:cubicBezTo>
                    <a:pt x="614" y="452"/>
                    <a:pt x="602" y="464"/>
                    <a:pt x="591" y="478"/>
                  </a:cubicBezTo>
                  <a:cubicBezTo>
                    <a:pt x="577" y="495"/>
                    <a:pt x="560" y="512"/>
                    <a:pt x="543" y="529"/>
                  </a:cubicBezTo>
                  <a:cubicBezTo>
                    <a:pt x="526" y="546"/>
                    <a:pt x="512" y="560"/>
                    <a:pt x="495" y="574"/>
                  </a:cubicBezTo>
                  <a:cubicBezTo>
                    <a:pt x="481" y="588"/>
                    <a:pt x="467" y="599"/>
                    <a:pt x="455" y="608"/>
                  </a:cubicBezTo>
                  <a:cubicBezTo>
                    <a:pt x="444" y="616"/>
                    <a:pt x="436" y="625"/>
                    <a:pt x="424" y="630"/>
                  </a:cubicBezTo>
                  <a:cubicBezTo>
                    <a:pt x="436" y="639"/>
                    <a:pt x="444" y="645"/>
                    <a:pt x="453" y="653"/>
                  </a:cubicBezTo>
                  <a:cubicBezTo>
                    <a:pt x="472" y="639"/>
                    <a:pt x="489" y="622"/>
                    <a:pt x="506" y="608"/>
                  </a:cubicBezTo>
                  <a:cubicBezTo>
                    <a:pt x="521" y="596"/>
                    <a:pt x="535" y="582"/>
                    <a:pt x="546" y="571"/>
                  </a:cubicBezTo>
                  <a:cubicBezTo>
                    <a:pt x="555" y="565"/>
                    <a:pt x="560" y="557"/>
                    <a:pt x="566" y="551"/>
                  </a:cubicBezTo>
                  <a:cubicBezTo>
                    <a:pt x="574" y="543"/>
                    <a:pt x="580" y="537"/>
                    <a:pt x="586" y="532"/>
                  </a:cubicBezTo>
                  <a:cubicBezTo>
                    <a:pt x="600" y="518"/>
                    <a:pt x="611" y="503"/>
                    <a:pt x="622" y="492"/>
                  </a:cubicBezTo>
                  <a:cubicBezTo>
                    <a:pt x="639" y="475"/>
                    <a:pt x="653" y="455"/>
                    <a:pt x="668" y="438"/>
                  </a:cubicBezTo>
                  <a:cubicBezTo>
                    <a:pt x="662" y="430"/>
                    <a:pt x="653" y="418"/>
                    <a:pt x="648" y="410"/>
                  </a:cubicBezTo>
                  <a:lnTo>
                    <a:pt x="396" y="167"/>
                  </a:lnTo>
                  <a:lnTo>
                    <a:pt x="396" y="167"/>
                  </a:lnTo>
                  <a:cubicBezTo>
                    <a:pt x="379" y="181"/>
                    <a:pt x="362" y="195"/>
                    <a:pt x="342" y="212"/>
                  </a:cubicBezTo>
                  <a:cubicBezTo>
                    <a:pt x="331" y="223"/>
                    <a:pt x="317" y="237"/>
                    <a:pt x="306" y="249"/>
                  </a:cubicBezTo>
                  <a:cubicBezTo>
                    <a:pt x="297" y="254"/>
                    <a:pt x="291" y="263"/>
                    <a:pt x="283" y="269"/>
                  </a:cubicBezTo>
                  <a:cubicBezTo>
                    <a:pt x="277" y="274"/>
                    <a:pt x="272" y="283"/>
                    <a:pt x="263" y="288"/>
                  </a:cubicBezTo>
                  <a:cubicBezTo>
                    <a:pt x="252" y="303"/>
                    <a:pt x="240" y="314"/>
                    <a:pt x="229" y="328"/>
                  </a:cubicBezTo>
                  <a:cubicBezTo>
                    <a:pt x="212" y="345"/>
                    <a:pt x="198" y="364"/>
                    <a:pt x="184" y="381"/>
                  </a:cubicBezTo>
                  <a:cubicBezTo>
                    <a:pt x="190" y="390"/>
                    <a:pt x="196" y="401"/>
                    <a:pt x="204" y="410"/>
                  </a:cubicBezTo>
                  <a:cubicBezTo>
                    <a:pt x="210" y="401"/>
                    <a:pt x="218" y="390"/>
                    <a:pt x="226" y="381"/>
                  </a:cubicBezTo>
                  <a:cubicBezTo>
                    <a:pt x="238" y="367"/>
                    <a:pt x="249" y="353"/>
                    <a:pt x="260" y="342"/>
                  </a:cubicBezTo>
                  <a:cubicBezTo>
                    <a:pt x="274" y="325"/>
                    <a:pt x="291" y="308"/>
                    <a:pt x="308" y="291"/>
                  </a:cubicBezTo>
                  <a:cubicBezTo>
                    <a:pt x="323" y="274"/>
                    <a:pt x="340" y="260"/>
                    <a:pt x="357" y="243"/>
                  </a:cubicBezTo>
                  <a:cubicBezTo>
                    <a:pt x="371" y="232"/>
                    <a:pt x="385" y="220"/>
                    <a:pt x="396" y="209"/>
                  </a:cubicBezTo>
                  <a:cubicBezTo>
                    <a:pt x="407" y="203"/>
                    <a:pt x="416" y="195"/>
                    <a:pt x="424" y="186"/>
                  </a:cubicBezTo>
                  <a:cubicBezTo>
                    <a:pt x="416" y="181"/>
                    <a:pt x="407" y="172"/>
                    <a:pt x="396" y="167"/>
                  </a:cubicBezTo>
                  <a:lnTo>
                    <a:pt x="736" y="0"/>
                  </a:lnTo>
                  <a:lnTo>
                    <a:pt x="736" y="0"/>
                  </a:lnTo>
                  <a:cubicBezTo>
                    <a:pt x="693" y="0"/>
                    <a:pt x="636" y="17"/>
                    <a:pt x="574" y="51"/>
                  </a:cubicBezTo>
                  <a:cubicBezTo>
                    <a:pt x="563" y="56"/>
                    <a:pt x="549" y="62"/>
                    <a:pt x="538" y="71"/>
                  </a:cubicBezTo>
                  <a:cubicBezTo>
                    <a:pt x="501" y="90"/>
                    <a:pt x="464" y="116"/>
                    <a:pt x="424" y="144"/>
                  </a:cubicBezTo>
                  <a:cubicBezTo>
                    <a:pt x="436" y="153"/>
                    <a:pt x="444" y="158"/>
                    <a:pt x="453" y="167"/>
                  </a:cubicBezTo>
                  <a:cubicBezTo>
                    <a:pt x="487" y="144"/>
                    <a:pt x="521" y="124"/>
                    <a:pt x="552" y="108"/>
                  </a:cubicBezTo>
                  <a:cubicBezTo>
                    <a:pt x="563" y="102"/>
                    <a:pt x="574" y="96"/>
                    <a:pt x="589" y="90"/>
                  </a:cubicBezTo>
                  <a:cubicBezTo>
                    <a:pt x="625" y="76"/>
                    <a:pt x="659" y="68"/>
                    <a:pt x="685" y="68"/>
                  </a:cubicBezTo>
                  <a:cubicBezTo>
                    <a:pt x="713" y="68"/>
                    <a:pt x="733" y="74"/>
                    <a:pt x="747" y="88"/>
                  </a:cubicBezTo>
                  <a:cubicBezTo>
                    <a:pt x="778" y="119"/>
                    <a:pt x="772" y="178"/>
                    <a:pt x="744" y="249"/>
                  </a:cubicBezTo>
                  <a:cubicBezTo>
                    <a:pt x="738" y="260"/>
                    <a:pt x="733" y="271"/>
                    <a:pt x="727" y="286"/>
                  </a:cubicBezTo>
                  <a:cubicBezTo>
                    <a:pt x="713" y="317"/>
                    <a:pt x="693" y="348"/>
                    <a:pt x="668" y="381"/>
                  </a:cubicBezTo>
                  <a:cubicBezTo>
                    <a:pt x="676" y="390"/>
                    <a:pt x="685" y="401"/>
                    <a:pt x="690" y="410"/>
                  </a:cubicBezTo>
                  <a:cubicBezTo>
                    <a:pt x="718" y="373"/>
                    <a:pt x="744" y="334"/>
                    <a:pt x="764" y="300"/>
                  </a:cubicBezTo>
                  <a:cubicBezTo>
                    <a:pt x="772" y="286"/>
                    <a:pt x="781" y="274"/>
                    <a:pt x="786" y="260"/>
                  </a:cubicBezTo>
                  <a:cubicBezTo>
                    <a:pt x="840" y="155"/>
                    <a:pt x="851" y="68"/>
                    <a:pt x="809" y="25"/>
                  </a:cubicBezTo>
                  <a:cubicBezTo>
                    <a:pt x="792" y="8"/>
                    <a:pt x="767" y="0"/>
                    <a:pt x="736"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1" name="Freeform 146"/>
            <p:cNvSpPr>
              <a:spLocks noChangeArrowheads="1"/>
            </p:cNvSpPr>
            <p:nvPr/>
          </p:nvSpPr>
          <p:spPr bwMode="auto">
            <a:xfrm>
              <a:off x="4997" y="1298"/>
              <a:ext cx="192" cy="184"/>
            </a:xfrm>
            <a:custGeom>
              <a:avLst/>
              <a:gdLst>
                <a:gd name="T0" fmla="*/ 108 w 852"/>
                <a:gd name="T1" fmla="*/ 249 h 818"/>
                <a:gd name="T2" fmla="*/ 164 w 852"/>
                <a:gd name="T3" fmla="*/ 68 h 818"/>
                <a:gd name="T4" fmla="*/ 300 w 852"/>
                <a:gd name="T5" fmla="*/ 108 h 818"/>
                <a:gd name="T6" fmla="*/ 424 w 852"/>
                <a:gd name="T7" fmla="*/ 186 h 818"/>
                <a:gd name="T8" fmla="*/ 495 w 852"/>
                <a:gd name="T9" fmla="*/ 243 h 818"/>
                <a:gd name="T10" fmla="*/ 591 w 852"/>
                <a:gd name="T11" fmla="*/ 342 h 818"/>
                <a:gd name="T12" fmla="*/ 648 w 852"/>
                <a:gd name="T13" fmla="*/ 410 h 818"/>
                <a:gd name="T14" fmla="*/ 727 w 852"/>
                <a:gd name="T15" fmla="*/ 534 h 818"/>
                <a:gd name="T16" fmla="*/ 747 w 852"/>
                <a:gd name="T17" fmla="*/ 729 h 818"/>
                <a:gd name="T18" fmla="*/ 589 w 852"/>
                <a:gd name="T19" fmla="*/ 729 h 818"/>
                <a:gd name="T20" fmla="*/ 453 w 852"/>
                <a:gd name="T21" fmla="*/ 653 h 818"/>
                <a:gd name="T22" fmla="*/ 396 w 852"/>
                <a:gd name="T23" fmla="*/ 608 h 818"/>
                <a:gd name="T24" fmla="*/ 308 w 852"/>
                <a:gd name="T25" fmla="*/ 529 h 818"/>
                <a:gd name="T26" fmla="*/ 226 w 852"/>
                <a:gd name="T27" fmla="*/ 438 h 818"/>
                <a:gd name="T28" fmla="*/ 184 w 852"/>
                <a:gd name="T29" fmla="*/ 381 h 818"/>
                <a:gd name="T30" fmla="*/ 108 w 852"/>
                <a:gd name="T31" fmla="*/ 249 h 818"/>
                <a:gd name="T32" fmla="*/ 113 w 852"/>
                <a:gd name="T33" fmla="*/ 0 h 818"/>
                <a:gd name="T34" fmla="*/ 65 w 852"/>
                <a:gd name="T35" fmla="*/ 260 h 818"/>
                <a:gd name="T36" fmla="*/ 162 w 852"/>
                <a:gd name="T37" fmla="*/ 410 h 818"/>
                <a:gd name="T38" fmla="*/ 229 w 852"/>
                <a:gd name="T39" fmla="*/ 492 h 818"/>
                <a:gd name="T40" fmla="*/ 283 w 852"/>
                <a:gd name="T41" fmla="*/ 551 h 818"/>
                <a:gd name="T42" fmla="*/ 342 w 852"/>
                <a:gd name="T43" fmla="*/ 608 h 818"/>
                <a:gd name="T44" fmla="*/ 424 w 852"/>
                <a:gd name="T45" fmla="*/ 676 h 818"/>
                <a:gd name="T46" fmla="*/ 574 w 852"/>
                <a:gd name="T47" fmla="*/ 769 h 818"/>
                <a:gd name="T48" fmla="*/ 809 w 852"/>
                <a:gd name="T49" fmla="*/ 794 h 818"/>
                <a:gd name="T50" fmla="*/ 764 w 852"/>
                <a:gd name="T51" fmla="*/ 520 h 818"/>
                <a:gd name="T52" fmla="*/ 668 w 852"/>
                <a:gd name="T53" fmla="*/ 381 h 818"/>
                <a:gd name="T54" fmla="*/ 586 w 852"/>
                <a:gd name="T55" fmla="*/ 288 h 818"/>
                <a:gd name="T56" fmla="*/ 546 w 852"/>
                <a:gd name="T57" fmla="*/ 249 h 818"/>
                <a:gd name="T58" fmla="*/ 453 w 852"/>
                <a:gd name="T59" fmla="*/ 167 h 818"/>
                <a:gd name="T60" fmla="*/ 314 w 852"/>
                <a:gd name="T61" fmla="*/ 71 h 818"/>
                <a:gd name="T62" fmla="*/ 113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9"/>
                  </a:moveTo>
                  <a:lnTo>
                    <a:pt x="108" y="249"/>
                  </a:lnTo>
                  <a:cubicBezTo>
                    <a:pt x="77" y="178"/>
                    <a:pt x="74" y="119"/>
                    <a:pt x="105" y="88"/>
                  </a:cubicBezTo>
                  <a:cubicBezTo>
                    <a:pt x="119" y="74"/>
                    <a:pt x="139" y="68"/>
                    <a:pt x="164" y="68"/>
                  </a:cubicBezTo>
                  <a:cubicBezTo>
                    <a:pt x="193" y="68"/>
                    <a:pt x="226" y="76"/>
                    <a:pt x="263" y="90"/>
                  </a:cubicBezTo>
                  <a:cubicBezTo>
                    <a:pt x="274" y="96"/>
                    <a:pt x="289" y="102"/>
                    <a:pt x="300" y="108"/>
                  </a:cubicBezTo>
                  <a:cubicBezTo>
                    <a:pt x="331" y="124"/>
                    <a:pt x="365" y="144"/>
                    <a:pt x="396" y="167"/>
                  </a:cubicBezTo>
                  <a:cubicBezTo>
                    <a:pt x="407" y="172"/>
                    <a:pt x="416" y="181"/>
                    <a:pt x="424" y="186"/>
                  </a:cubicBezTo>
                  <a:cubicBezTo>
                    <a:pt x="436" y="195"/>
                    <a:pt x="444" y="203"/>
                    <a:pt x="455" y="209"/>
                  </a:cubicBezTo>
                  <a:cubicBezTo>
                    <a:pt x="467" y="220"/>
                    <a:pt x="481" y="232"/>
                    <a:pt x="495" y="243"/>
                  </a:cubicBezTo>
                  <a:cubicBezTo>
                    <a:pt x="512" y="260"/>
                    <a:pt x="526" y="274"/>
                    <a:pt x="543" y="291"/>
                  </a:cubicBezTo>
                  <a:cubicBezTo>
                    <a:pt x="560" y="308"/>
                    <a:pt x="577" y="325"/>
                    <a:pt x="591" y="342"/>
                  </a:cubicBezTo>
                  <a:cubicBezTo>
                    <a:pt x="602" y="353"/>
                    <a:pt x="614" y="367"/>
                    <a:pt x="625" y="381"/>
                  </a:cubicBezTo>
                  <a:cubicBezTo>
                    <a:pt x="634" y="390"/>
                    <a:pt x="639" y="401"/>
                    <a:pt x="648" y="410"/>
                  </a:cubicBezTo>
                  <a:cubicBezTo>
                    <a:pt x="653" y="418"/>
                    <a:pt x="662" y="430"/>
                    <a:pt x="668" y="438"/>
                  </a:cubicBezTo>
                  <a:cubicBezTo>
                    <a:pt x="693" y="472"/>
                    <a:pt x="713" y="503"/>
                    <a:pt x="727" y="534"/>
                  </a:cubicBezTo>
                  <a:cubicBezTo>
                    <a:pt x="733" y="548"/>
                    <a:pt x="738" y="560"/>
                    <a:pt x="744" y="571"/>
                  </a:cubicBezTo>
                  <a:cubicBezTo>
                    <a:pt x="772" y="642"/>
                    <a:pt x="778" y="701"/>
                    <a:pt x="747" y="729"/>
                  </a:cubicBezTo>
                  <a:cubicBezTo>
                    <a:pt x="733" y="746"/>
                    <a:pt x="713" y="752"/>
                    <a:pt x="685" y="752"/>
                  </a:cubicBezTo>
                  <a:cubicBezTo>
                    <a:pt x="659" y="752"/>
                    <a:pt x="625" y="743"/>
                    <a:pt x="589" y="729"/>
                  </a:cubicBezTo>
                  <a:cubicBezTo>
                    <a:pt x="574" y="724"/>
                    <a:pt x="563" y="718"/>
                    <a:pt x="552" y="713"/>
                  </a:cubicBezTo>
                  <a:cubicBezTo>
                    <a:pt x="521" y="696"/>
                    <a:pt x="487" y="676"/>
                    <a:pt x="453" y="653"/>
                  </a:cubicBezTo>
                  <a:cubicBezTo>
                    <a:pt x="444" y="645"/>
                    <a:pt x="436" y="639"/>
                    <a:pt x="424" y="630"/>
                  </a:cubicBezTo>
                  <a:cubicBezTo>
                    <a:pt x="416" y="625"/>
                    <a:pt x="407" y="616"/>
                    <a:pt x="396" y="608"/>
                  </a:cubicBezTo>
                  <a:cubicBezTo>
                    <a:pt x="385" y="599"/>
                    <a:pt x="371" y="588"/>
                    <a:pt x="357" y="574"/>
                  </a:cubicBezTo>
                  <a:cubicBezTo>
                    <a:pt x="340" y="560"/>
                    <a:pt x="323" y="546"/>
                    <a:pt x="308" y="529"/>
                  </a:cubicBezTo>
                  <a:cubicBezTo>
                    <a:pt x="291" y="512"/>
                    <a:pt x="274" y="495"/>
                    <a:pt x="260" y="478"/>
                  </a:cubicBezTo>
                  <a:cubicBezTo>
                    <a:pt x="249" y="464"/>
                    <a:pt x="238" y="452"/>
                    <a:pt x="226" y="438"/>
                  </a:cubicBezTo>
                  <a:cubicBezTo>
                    <a:pt x="218" y="430"/>
                    <a:pt x="210" y="418"/>
                    <a:pt x="204" y="410"/>
                  </a:cubicBezTo>
                  <a:cubicBezTo>
                    <a:pt x="196" y="401"/>
                    <a:pt x="190" y="390"/>
                    <a:pt x="184" y="381"/>
                  </a:cubicBezTo>
                  <a:cubicBezTo>
                    <a:pt x="159" y="348"/>
                    <a:pt x="139" y="317"/>
                    <a:pt x="125" y="286"/>
                  </a:cubicBezTo>
                  <a:cubicBezTo>
                    <a:pt x="116" y="271"/>
                    <a:pt x="111" y="260"/>
                    <a:pt x="108" y="249"/>
                  </a:cubicBezTo>
                  <a:lnTo>
                    <a:pt x="113" y="0"/>
                  </a:lnTo>
                  <a:lnTo>
                    <a:pt x="113" y="0"/>
                  </a:lnTo>
                  <a:cubicBezTo>
                    <a:pt x="85" y="0"/>
                    <a:pt x="59" y="8"/>
                    <a:pt x="43" y="25"/>
                  </a:cubicBezTo>
                  <a:cubicBezTo>
                    <a:pt x="0" y="68"/>
                    <a:pt x="12" y="155"/>
                    <a:pt x="65" y="260"/>
                  </a:cubicBezTo>
                  <a:cubicBezTo>
                    <a:pt x="71" y="274"/>
                    <a:pt x="79" y="286"/>
                    <a:pt x="85" y="300"/>
                  </a:cubicBezTo>
                  <a:cubicBezTo>
                    <a:pt x="108" y="334"/>
                    <a:pt x="130" y="373"/>
                    <a:pt x="162" y="410"/>
                  </a:cubicBezTo>
                  <a:cubicBezTo>
                    <a:pt x="167" y="418"/>
                    <a:pt x="176" y="430"/>
                    <a:pt x="184" y="438"/>
                  </a:cubicBezTo>
                  <a:cubicBezTo>
                    <a:pt x="198" y="455"/>
                    <a:pt x="212" y="475"/>
                    <a:pt x="229" y="492"/>
                  </a:cubicBezTo>
                  <a:cubicBezTo>
                    <a:pt x="240" y="503"/>
                    <a:pt x="252" y="518"/>
                    <a:pt x="263" y="532"/>
                  </a:cubicBezTo>
                  <a:cubicBezTo>
                    <a:pt x="272" y="537"/>
                    <a:pt x="277" y="543"/>
                    <a:pt x="283" y="551"/>
                  </a:cubicBezTo>
                  <a:cubicBezTo>
                    <a:pt x="291" y="557"/>
                    <a:pt x="297" y="565"/>
                    <a:pt x="306" y="571"/>
                  </a:cubicBezTo>
                  <a:cubicBezTo>
                    <a:pt x="317" y="582"/>
                    <a:pt x="331" y="596"/>
                    <a:pt x="342" y="608"/>
                  </a:cubicBezTo>
                  <a:cubicBezTo>
                    <a:pt x="362" y="622"/>
                    <a:pt x="379" y="639"/>
                    <a:pt x="396" y="653"/>
                  </a:cubicBezTo>
                  <a:cubicBezTo>
                    <a:pt x="407" y="662"/>
                    <a:pt x="416" y="667"/>
                    <a:pt x="424" y="676"/>
                  </a:cubicBezTo>
                  <a:cubicBezTo>
                    <a:pt x="464" y="704"/>
                    <a:pt x="501" y="729"/>
                    <a:pt x="538" y="749"/>
                  </a:cubicBezTo>
                  <a:cubicBezTo>
                    <a:pt x="549" y="758"/>
                    <a:pt x="563" y="763"/>
                    <a:pt x="574" y="769"/>
                  </a:cubicBezTo>
                  <a:cubicBezTo>
                    <a:pt x="636" y="800"/>
                    <a:pt x="693" y="817"/>
                    <a:pt x="736" y="817"/>
                  </a:cubicBezTo>
                  <a:cubicBezTo>
                    <a:pt x="767" y="817"/>
                    <a:pt x="792" y="811"/>
                    <a:pt x="809" y="794"/>
                  </a:cubicBezTo>
                  <a:cubicBezTo>
                    <a:pt x="851" y="752"/>
                    <a:pt x="840" y="664"/>
                    <a:pt x="786" y="560"/>
                  </a:cubicBezTo>
                  <a:cubicBezTo>
                    <a:pt x="781" y="546"/>
                    <a:pt x="772" y="534"/>
                    <a:pt x="764" y="520"/>
                  </a:cubicBezTo>
                  <a:cubicBezTo>
                    <a:pt x="744" y="486"/>
                    <a:pt x="718" y="447"/>
                    <a:pt x="690" y="410"/>
                  </a:cubicBezTo>
                  <a:cubicBezTo>
                    <a:pt x="685" y="401"/>
                    <a:pt x="676" y="390"/>
                    <a:pt x="668" y="381"/>
                  </a:cubicBezTo>
                  <a:cubicBezTo>
                    <a:pt x="653" y="364"/>
                    <a:pt x="639" y="345"/>
                    <a:pt x="622" y="328"/>
                  </a:cubicBezTo>
                  <a:cubicBezTo>
                    <a:pt x="611" y="314"/>
                    <a:pt x="600" y="303"/>
                    <a:pt x="586" y="288"/>
                  </a:cubicBezTo>
                  <a:cubicBezTo>
                    <a:pt x="580" y="283"/>
                    <a:pt x="574" y="274"/>
                    <a:pt x="566" y="269"/>
                  </a:cubicBezTo>
                  <a:cubicBezTo>
                    <a:pt x="560" y="263"/>
                    <a:pt x="555" y="254"/>
                    <a:pt x="546" y="249"/>
                  </a:cubicBezTo>
                  <a:cubicBezTo>
                    <a:pt x="535" y="237"/>
                    <a:pt x="521" y="223"/>
                    <a:pt x="506" y="212"/>
                  </a:cubicBezTo>
                  <a:cubicBezTo>
                    <a:pt x="489" y="195"/>
                    <a:pt x="472" y="181"/>
                    <a:pt x="453" y="167"/>
                  </a:cubicBezTo>
                  <a:cubicBezTo>
                    <a:pt x="444" y="158"/>
                    <a:pt x="436" y="153"/>
                    <a:pt x="424" y="144"/>
                  </a:cubicBezTo>
                  <a:cubicBezTo>
                    <a:pt x="388" y="116"/>
                    <a:pt x="351" y="90"/>
                    <a:pt x="314" y="71"/>
                  </a:cubicBezTo>
                  <a:cubicBezTo>
                    <a:pt x="303" y="62"/>
                    <a:pt x="289" y="56"/>
                    <a:pt x="277" y="51"/>
                  </a:cubicBezTo>
                  <a:cubicBezTo>
                    <a:pt x="215" y="17"/>
                    <a:pt x="159" y="0"/>
                    <a:pt x="113" y="0"/>
                  </a:cubicBezTo>
                  <a:lnTo>
                    <a:pt x="108" y="2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2" name="Freeform 147"/>
            <p:cNvSpPr>
              <a:spLocks noChangeArrowheads="1"/>
            </p:cNvSpPr>
            <p:nvPr/>
          </p:nvSpPr>
          <p:spPr bwMode="auto">
            <a:xfrm>
              <a:off x="5075" y="1371"/>
              <a:ext cx="37" cy="38"/>
            </a:xfrm>
            <a:custGeom>
              <a:avLst/>
              <a:gdLst>
                <a:gd name="T0" fmla="*/ 85 w 168"/>
                <a:gd name="T1" fmla="*/ 0 h 171"/>
                <a:gd name="T2" fmla="*/ 85 w 168"/>
                <a:gd name="T3" fmla="*/ 0 h 171"/>
                <a:gd name="T4" fmla="*/ 0 w 168"/>
                <a:gd name="T5" fmla="*/ 85 h 171"/>
                <a:gd name="T6" fmla="*/ 85 w 168"/>
                <a:gd name="T7" fmla="*/ 170 h 171"/>
                <a:gd name="T8" fmla="*/ 167 w 168"/>
                <a:gd name="T9" fmla="*/ 85 h 171"/>
                <a:gd name="T10" fmla="*/ 85 w 168"/>
                <a:gd name="T11" fmla="*/ 0 h 171"/>
              </a:gdLst>
              <a:ahLst/>
              <a:cxnLst>
                <a:cxn ang="0">
                  <a:pos x="T0" y="T1"/>
                </a:cxn>
                <a:cxn ang="0">
                  <a:pos x="T2" y="T3"/>
                </a:cxn>
                <a:cxn ang="0">
                  <a:pos x="T4" y="T5"/>
                </a:cxn>
                <a:cxn ang="0">
                  <a:pos x="T6" y="T7"/>
                </a:cxn>
                <a:cxn ang="0">
                  <a:pos x="T8" y="T9"/>
                </a:cxn>
                <a:cxn ang="0">
                  <a:pos x="T10" y="T11"/>
                </a:cxn>
              </a:cxnLst>
              <a:rect l="0" t="0" r="r" b="b"/>
              <a:pathLst>
                <a:path w="168" h="171">
                  <a:moveTo>
                    <a:pt x="85" y="0"/>
                  </a:moveTo>
                  <a:lnTo>
                    <a:pt x="85" y="0"/>
                  </a:lnTo>
                  <a:cubicBezTo>
                    <a:pt x="37" y="0"/>
                    <a:pt x="0" y="39"/>
                    <a:pt x="0" y="85"/>
                  </a:cubicBezTo>
                  <a:cubicBezTo>
                    <a:pt x="0" y="130"/>
                    <a:pt x="37" y="170"/>
                    <a:pt x="85" y="170"/>
                  </a:cubicBezTo>
                  <a:cubicBezTo>
                    <a:pt x="130" y="170"/>
                    <a:pt x="167" y="130"/>
                    <a:pt x="167" y="85"/>
                  </a:cubicBezTo>
                  <a:cubicBezTo>
                    <a:pt x="167" y="39"/>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3" name="Freeform 148"/>
            <p:cNvSpPr>
              <a:spLocks noChangeArrowheads="1"/>
            </p:cNvSpPr>
            <p:nvPr/>
          </p:nvSpPr>
          <p:spPr bwMode="auto">
            <a:xfrm>
              <a:off x="6072" y="1965"/>
              <a:ext cx="90" cy="245"/>
            </a:xfrm>
            <a:custGeom>
              <a:avLst/>
              <a:gdLst>
                <a:gd name="T0" fmla="*/ 311 w 400"/>
                <a:gd name="T1" fmla="*/ 882 h 1084"/>
                <a:gd name="T2" fmla="*/ 91 w 400"/>
                <a:gd name="T3" fmla="*/ 882 h 1084"/>
                <a:gd name="T4" fmla="*/ 201 w 400"/>
                <a:gd name="T5" fmla="*/ 1083 h 1084"/>
                <a:gd name="T6" fmla="*/ 311 w 400"/>
                <a:gd name="T7" fmla="*/ 882 h 1084"/>
                <a:gd name="T8" fmla="*/ 14 w 400"/>
                <a:gd name="T9" fmla="*/ 730 h 1084"/>
                <a:gd name="T10" fmla="*/ 77 w 400"/>
                <a:gd name="T11" fmla="*/ 843 h 1084"/>
                <a:gd name="T12" fmla="*/ 14 w 400"/>
                <a:gd name="T13" fmla="*/ 730 h 1084"/>
                <a:gd name="T14" fmla="*/ 388 w 400"/>
                <a:gd name="T15" fmla="*/ 730 h 1084"/>
                <a:gd name="T16" fmla="*/ 325 w 400"/>
                <a:gd name="T17" fmla="*/ 843 h 1084"/>
                <a:gd name="T18" fmla="*/ 388 w 400"/>
                <a:gd name="T19" fmla="*/ 730 h 1084"/>
                <a:gd name="T20" fmla="*/ 3 w 400"/>
                <a:gd name="T21" fmla="*/ 623 h 1084"/>
                <a:gd name="T22" fmla="*/ 43 w 400"/>
                <a:gd name="T23" fmla="*/ 699 h 1084"/>
                <a:gd name="T24" fmla="*/ 3 w 400"/>
                <a:gd name="T25" fmla="*/ 623 h 1084"/>
                <a:gd name="T26" fmla="*/ 399 w 400"/>
                <a:gd name="T27" fmla="*/ 623 h 1084"/>
                <a:gd name="T28" fmla="*/ 357 w 400"/>
                <a:gd name="T29" fmla="*/ 699 h 1084"/>
                <a:gd name="T30" fmla="*/ 399 w 400"/>
                <a:gd name="T31" fmla="*/ 623 h 1084"/>
                <a:gd name="T32" fmla="*/ 34 w 400"/>
                <a:gd name="T33" fmla="*/ 473 h 1084"/>
                <a:gd name="T34" fmla="*/ 0 w 400"/>
                <a:gd name="T35" fmla="*/ 543 h 1084"/>
                <a:gd name="T36" fmla="*/ 34 w 400"/>
                <a:gd name="T37" fmla="*/ 611 h 1084"/>
                <a:gd name="T38" fmla="*/ 34 w 400"/>
                <a:gd name="T39" fmla="*/ 473 h 1084"/>
                <a:gd name="T40" fmla="*/ 365 w 400"/>
                <a:gd name="T41" fmla="*/ 473 h 1084"/>
                <a:gd name="T42" fmla="*/ 365 w 400"/>
                <a:gd name="T43" fmla="*/ 611 h 1084"/>
                <a:gd name="T44" fmla="*/ 399 w 400"/>
                <a:gd name="T45" fmla="*/ 543 h 1084"/>
                <a:gd name="T46" fmla="*/ 365 w 400"/>
                <a:gd name="T47" fmla="*/ 473 h 1084"/>
                <a:gd name="T48" fmla="*/ 357 w 400"/>
                <a:gd name="T49" fmla="*/ 385 h 1084"/>
                <a:gd name="T50" fmla="*/ 399 w 400"/>
                <a:gd name="T51" fmla="*/ 461 h 1084"/>
                <a:gd name="T52" fmla="*/ 357 w 400"/>
                <a:gd name="T53" fmla="*/ 385 h 1084"/>
                <a:gd name="T54" fmla="*/ 43 w 400"/>
                <a:gd name="T55" fmla="*/ 385 h 1084"/>
                <a:gd name="T56" fmla="*/ 3 w 400"/>
                <a:gd name="T57" fmla="*/ 461 h 1084"/>
                <a:gd name="T58" fmla="*/ 43 w 400"/>
                <a:gd name="T59" fmla="*/ 385 h 1084"/>
                <a:gd name="T60" fmla="*/ 362 w 400"/>
                <a:gd name="T61" fmla="*/ 224 h 1084"/>
                <a:gd name="T62" fmla="*/ 351 w 400"/>
                <a:gd name="T63" fmla="*/ 351 h 1084"/>
                <a:gd name="T64" fmla="*/ 362 w 400"/>
                <a:gd name="T65" fmla="*/ 224 h 1084"/>
                <a:gd name="T66" fmla="*/ 40 w 400"/>
                <a:gd name="T67" fmla="*/ 224 h 1084"/>
                <a:gd name="T68" fmla="*/ 49 w 400"/>
                <a:gd name="T69" fmla="*/ 351 h 1084"/>
                <a:gd name="T70" fmla="*/ 40 w 400"/>
                <a:gd name="T71" fmla="*/ 224 h 1084"/>
                <a:gd name="T72" fmla="*/ 201 w 400"/>
                <a:gd name="T73" fmla="*/ 0 h 1084"/>
                <a:gd name="T74" fmla="*/ 91 w 400"/>
                <a:gd name="T75" fmla="*/ 201 h 1084"/>
                <a:gd name="T76" fmla="*/ 311 w 400"/>
                <a:gd name="T77" fmla="*/ 201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1" y="882"/>
                  </a:moveTo>
                  <a:lnTo>
                    <a:pt x="311" y="882"/>
                  </a:lnTo>
                  <a:cubicBezTo>
                    <a:pt x="283" y="953"/>
                    <a:pt x="244" y="996"/>
                    <a:pt x="201" y="996"/>
                  </a:cubicBezTo>
                  <a:cubicBezTo>
                    <a:pt x="159" y="996"/>
                    <a:pt x="119" y="953"/>
                    <a:pt x="91" y="882"/>
                  </a:cubicBezTo>
                  <a:cubicBezTo>
                    <a:pt x="77" y="888"/>
                    <a:pt x="65" y="897"/>
                    <a:pt x="51" y="902"/>
                  </a:cubicBezTo>
                  <a:cubicBezTo>
                    <a:pt x="88" y="1013"/>
                    <a:pt x="142" y="1083"/>
                    <a:pt x="201" y="1083"/>
                  </a:cubicBezTo>
                  <a:cubicBezTo>
                    <a:pt x="261" y="1083"/>
                    <a:pt x="314" y="1013"/>
                    <a:pt x="351" y="902"/>
                  </a:cubicBezTo>
                  <a:cubicBezTo>
                    <a:pt x="337" y="897"/>
                    <a:pt x="325" y="888"/>
                    <a:pt x="311" y="882"/>
                  </a:cubicBezTo>
                  <a:lnTo>
                    <a:pt x="14" y="730"/>
                  </a:lnTo>
                  <a:lnTo>
                    <a:pt x="14" y="730"/>
                  </a:lnTo>
                  <a:cubicBezTo>
                    <a:pt x="20" y="778"/>
                    <a:pt x="29" y="821"/>
                    <a:pt x="40" y="860"/>
                  </a:cubicBezTo>
                  <a:cubicBezTo>
                    <a:pt x="51" y="855"/>
                    <a:pt x="63" y="849"/>
                    <a:pt x="77" y="843"/>
                  </a:cubicBezTo>
                  <a:cubicBezTo>
                    <a:pt x="65" y="812"/>
                    <a:pt x="57" y="775"/>
                    <a:pt x="49" y="733"/>
                  </a:cubicBezTo>
                  <a:cubicBezTo>
                    <a:pt x="37" y="733"/>
                    <a:pt x="26" y="730"/>
                    <a:pt x="14" y="730"/>
                  </a:cubicBezTo>
                  <a:lnTo>
                    <a:pt x="388" y="730"/>
                  </a:lnTo>
                  <a:lnTo>
                    <a:pt x="388" y="730"/>
                  </a:lnTo>
                  <a:cubicBezTo>
                    <a:pt x="376" y="730"/>
                    <a:pt x="365" y="733"/>
                    <a:pt x="351" y="733"/>
                  </a:cubicBezTo>
                  <a:cubicBezTo>
                    <a:pt x="345" y="775"/>
                    <a:pt x="337" y="812"/>
                    <a:pt x="325" y="843"/>
                  </a:cubicBezTo>
                  <a:cubicBezTo>
                    <a:pt x="337" y="849"/>
                    <a:pt x="351" y="855"/>
                    <a:pt x="362" y="860"/>
                  </a:cubicBezTo>
                  <a:cubicBezTo>
                    <a:pt x="373" y="821"/>
                    <a:pt x="382" y="778"/>
                    <a:pt x="388" y="730"/>
                  </a:cubicBezTo>
                  <a:lnTo>
                    <a:pt x="3" y="623"/>
                  </a:lnTo>
                  <a:lnTo>
                    <a:pt x="3" y="623"/>
                  </a:lnTo>
                  <a:cubicBezTo>
                    <a:pt x="3" y="648"/>
                    <a:pt x="6" y="671"/>
                    <a:pt x="9" y="693"/>
                  </a:cubicBezTo>
                  <a:cubicBezTo>
                    <a:pt x="20" y="696"/>
                    <a:pt x="31" y="696"/>
                    <a:pt x="43" y="699"/>
                  </a:cubicBezTo>
                  <a:cubicBezTo>
                    <a:pt x="43" y="687"/>
                    <a:pt x="40" y="676"/>
                    <a:pt x="40" y="662"/>
                  </a:cubicBezTo>
                  <a:cubicBezTo>
                    <a:pt x="26" y="651"/>
                    <a:pt x="14" y="637"/>
                    <a:pt x="3" y="623"/>
                  </a:cubicBezTo>
                  <a:lnTo>
                    <a:pt x="399" y="623"/>
                  </a:lnTo>
                  <a:lnTo>
                    <a:pt x="399" y="623"/>
                  </a:lnTo>
                  <a:cubicBezTo>
                    <a:pt x="388" y="637"/>
                    <a:pt x="373" y="651"/>
                    <a:pt x="362" y="662"/>
                  </a:cubicBezTo>
                  <a:cubicBezTo>
                    <a:pt x="359" y="676"/>
                    <a:pt x="359" y="687"/>
                    <a:pt x="357" y="699"/>
                  </a:cubicBezTo>
                  <a:cubicBezTo>
                    <a:pt x="371" y="696"/>
                    <a:pt x="382" y="696"/>
                    <a:pt x="393" y="693"/>
                  </a:cubicBezTo>
                  <a:cubicBezTo>
                    <a:pt x="396" y="671"/>
                    <a:pt x="396" y="648"/>
                    <a:pt x="399" y="623"/>
                  </a:cubicBezTo>
                  <a:lnTo>
                    <a:pt x="34" y="473"/>
                  </a:lnTo>
                  <a:lnTo>
                    <a:pt x="34" y="473"/>
                  </a:lnTo>
                  <a:cubicBezTo>
                    <a:pt x="23" y="487"/>
                    <a:pt x="12" y="501"/>
                    <a:pt x="0" y="512"/>
                  </a:cubicBezTo>
                  <a:cubicBezTo>
                    <a:pt x="0" y="523"/>
                    <a:pt x="0" y="532"/>
                    <a:pt x="0" y="543"/>
                  </a:cubicBezTo>
                  <a:cubicBezTo>
                    <a:pt x="0" y="552"/>
                    <a:pt x="0" y="560"/>
                    <a:pt x="0" y="572"/>
                  </a:cubicBezTo>
                  <a:cubicBezTo>
                    <a:pt x="12" y="583"/>
                    <a:pt x="23" y="597"/>
                    <a:pt x="34" y="611"/>
                  </a:cubicBezTo>
                  <a:cubicBezTo>
                    <a:pt x="34" y="589"/>
                    <a:pt x="34" y="566"/>
                    <a:pt x="34" y="543"/>
                  </a:cubicBezTo>
                  <a:cubicBezTo>
                    <a:pt x="34" y="518"/>
                    <a:pt x="34" y="495"/>
                    <a:pt x="34" y="473"/>
                  </a:cubicBezTo>
                  <a:lnTo>
                    <a:pt x="365" y="473"/>
                  </a:lnTo>
                  <a:lnTo>
                    <a:pt x="365" y="473"/>
                  </a:lnTo>
                  <a:cubicBezTo>
                    <a:pt x="368" y="495"/>
                    <a:pt x="368" y="518"/>
                    <a:pt x="368" y="543"/>
                  </a:cubicBezTo>
                  <a:cubicBezTo>
                    <a:pt x="368" y="566"/>
                    <a:pt x="368" y="589"/>
                    <a:pt x="365" y="611"/>
                  </a:cubicBezTo>
                  <a:cubicBezTo>
                    <a:pt x="379" y="597"/>
                    <a:pt x="391" y="583"/>
                    <a:pt x="399" y="572"/>
                  </a:cubicBezTo>
                  <a:cubicBezTo>
                    <a:pt x="399" y="560"/>
                    <a:pt x="399" y="552"/>
                    <a:pt x="399" y="543"/>
                  </a:cubicBezTo>
                  <a:cubicBezTo>
                    <a:pt x="399" y="532"/>
                    <a:pt x="399" y="523"/>
                    <a:pt x="399" y="512"/>
                  </a:cubicBezTo>
                  <a:cubicBezTo>
                    <a:pt x="391" y="501"/>
                    <a:pt x="379" y="487"/>
                    <a:pt x="365" y="473"/>
                  </a:cubicBezTo>
                  <a:lnTo>
                    <a:pt x="357" y="385"/>
                  </a:lnTo>
                  <a:lnTo>
                    <a:pt x="357" y="385"/>
                  </a:lnTo>
                  <a:cubicBezTo>
                    <a:pt x="359" y="396"/>
                    <a:pt x="359" y="408"/>
                    <a:pt x="362" y="422"/>
                  </a:cubicBezTo>
                  <a:cubicBezTo>
                    <a:pt x="373" y="433"/>
                    <a:pt x="388" y="447"/>
                    <a:pt x="399" y="461"/>
                  </a:cubicBezTo>
                  <a:cubicBezTo>
                    <a:pt x="396" y="436"/>
                    <a:pt x="396" y="413"/>
                    <a:pt x="393" y="391"/>
                  </a:cubicBezTo>
                  <a:cubicBezTo>
                    <a:pt x="382" y="388"/>
                    <a:pt x="371" y="388"/>
                    <a:pt x="357" y="385"/>
                  </a:cubicBezTo>
                  <a:lnTo>
                    <a:pt x="43" y="385"/>
                  </a:lnTo>
                  <a:lnTo>
                    <a:pt x="43" y="385"/>
                  </a:lnTo>
                  <a:cubicBezTo>
                    <a:pt x="31" y="388"/>
                    <a:pt x="20" y="388"/>
                    <a:pt x="9" y="391"/>
                  </a:cubicBezTo>
                  <a:cubicBezTo>
                    <a:pt x="6" y="413"/>
                    <a:pt x="3" y="436"/>
                    <a:pt x="3" y="461"/>
                  </a:cubicBezTo>
                  <a:cubicBezTo>
                    <a:pt x="14" y="447"/>
                    <a:pt x="26" y="433"/>
                    <a:pt x="40" y="422"/>
                  </a:cubicBezTo>
                  <a:cubicBezTo>
                    <a:pt x="40" y="408"/>
                    <a:pt x="43" y="396"/>
                    <a:pt x="43" y="385"/>
                  </a:cubicBezTo>
                  <a:lnTo>
                    <a:pt x="362" y="224"/>
                  </a:lnTo>
                  <a:lnTo>
                    <a:pt x="362" y="224"/>
                  </a:lnTo>
                  <a:cubicBezTo>
                    <a:pt x="351" y="230"/>
                    <a:pt x="337" y="235"/>
                    <a:pt x="325" y="241"/>
                  </a:cubicBezTo>
                  <a:cubicBezTo>
                    <a:pt x="337" y="272"/>
                    <a:pt x="345" y="311"/>
                    <a:pt x="351" y="351"/>
                  </a:cubicBezTo>
                  <a:cubicBezTo>
                    <a:pt x="365" y="351"/>
                    <a:pt x="376" y="354"/>
                    <a:pt x="388" y="354"/>
                  </a:cubicBezTo>
                  <a:cubicBezTo>
                    <a:pt x="382" y="308"/>
                    <a:pt x="373" y="264"/>
                    <a:pt x="362" y="224"/>
                  </a:cubicBezTo>
                  <a:lnTo>
                    <a:pt x="40" y="224"/>
                  </a:lnTo>
                  <a:lnTo>
                    <a:pt x="40" y="224"/>
                  </a:lnTo>
                  <a:cubicBezTo>
                    <a:pt x="29" y="264"/>
                    <a:pt x="20" y="308"/>
                    <a:pt x="14" y="354"/>
                  </a:cubicBezTo>
                  <a:cubicBezTo>
                    <a:pt x="26" y="354"/>
                    <a:pt x="37" y="351"/>
                    <a:pt x="49" y="351"/>
                  </a:cubicBezTo>
                  <a:cubicBezTo>
                    <a:pt x="57" y="311"/>
                    <a:pt x="65" y="272"/>
                    <a:pt x="77" y="241"/>
                  </a:cubicBezTo>
                  <a:cubicBezTo>
                    <a:pt x="63" y="235"/>
                    <a:pt x="51" y="230"/>
                    <a:pt x="40" y="224"/>
                  </a:cubicBezTo>
                  <a:lnTo>
                    <a:pt x="201" y="0"/>
                  </a:lnTo>
                  <a:lnTo>
                    <a:pt x="201" y="0"/>
                  </a:lnTo>
                  <a:cubicBezTo>
                    <a:pt x="142" y="0"/>
                    <a:pt x="88" y="71"/>
                    <a:pt x="51" y="181"/>
                  </a:cubicBezTo>
                  <a:cubicBezTo>
                    <a:pt x="65" y="187"/>
                    <a:pt x="77" y="196"/>
                    <a:pt x="91" y="201"/>
                  </a:cubicBezTo>
                  <a:cubicBezTo>
                    <a:pt x="119" y="130"/>
                    <a:pt x="159" y="88"/>
                    <a:pt x="201" y="88"/>
                  </a:cubicBezTo>
                  <a:cubicBezTo>
                    <a:pt x="244" y="88"/>
                    <a:pt x="283" y="130"/>
                    <a:pt x="311" y="201"/>
                  </a:cubicBezTo>
                  <a:cubicBezTo>
                    <a:pt x="325" y="196"/>
                    <a:pt x="337" y="187"/>
                    <a:pt x="351" y="181"/>
                  </a:cubicBezTo>
                  <a:cubicBezTo>
                    <a:pt x="314" y="71"/>
                    <a:pt x="261" y="0"/>
                    <a:pt x="201" y="0"/>
                  </a:cubicBezTo>
                  <a:lnTo>
                    <a:pt x="311"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4" name="Freeform 149"/>
            <p:cNvSpPr>
              <a:spLocks noChangeArrowheads="1"/>
            </p:cNvSpPr>
            <p:nvPr/>
          </p:nvSpPr>
          <p:spPr bwMode="auto">
            <a:xfrm>
              <a:off x="5995" y="2043"/>
              <a:ext cx="246" cy="90"/>
            </a:xfrm>
            <a:custGeom>
              <a:avLst/>
              <a:gdLst>
                <a:gd name="T0" fmla="*/ 611 w 1087"/>
                <a:gd name="T1" fmla="*/ 365 h 400"/>
                <a:gd name="T2" fmla="*/ 475 w 1087"/>
                <a:gd name="T3" fmla="*/ 365 h 400"/>
                <a:gd name="T4" fmla="*/ 543 w 1087"/>
                <a:gd name="T5" fmla="*/ 399 h 400"/>
                <a:gd name="T6" fmla="*/ 611 w 1087"/>
                <a:gd name="T7" fmla="*/ 365 h 400"/>
                <a:gd name="T8" fmla="*/ 240 w 1087"/>
                <a:gd name="T9" fmla="*/ 326 h 400"/>
                <a:gd name="T10" fmla="*/ 356 w 1087"/>
                <a:gd name="T11" fmla="*/ 388 h 400"/>
                <a:gd name="T12" fmla="*/ 461 w 1087"/>
                <a:gd name="T13" fmla="*/ 396 h 400"/>
                <a:gd name="T14" fmla="*/ 385 w 1087"/>
                <a:gd name="T15" fmla="*/ 357 h 400"/>
                <a:gd name="T16" fmla="*/ 240 w 1087"/>
                <a:gd name="T17" fmla="*/ 326 h 400"/>
                <a:gd name="T18" fmla="*/ 845 w 1087"/>
                <a:gd name="T19" fmla="*/ 326 h 400"/>
                <a:gd name="T20" fmla="*/ 699 w 1087"/>
                <a:gd name="T21" fmla="*/ 357 h 400"/>
                <a:gd name="T22" fmla="*/ 625 w 1087"/>
                <a:gd name="T23" fmla="*/ 396 h 400"/>
                <a:gd name="T24" fmla="*/ 730 w 1087"/>
                <a:gd name="T25" fmla="*/ 388 h 400"/>
                <a:gd name="T26" fmla="*/ 845 w 1087"/>
                <a:gd name="T27" fmla="*/ 326 h 400"/>
                <a:gd name="T28" fmla="*/ 902 w 1087"/>
                <a:gd name="T29" fmla="*/ 51 h 400"/>
                <a:gd name="T30" fmla="*/ 995 w 1087"/>
                <a:gd name="T31" fmla="*/ 201 h 400"/>
                <a:gd name="T32" fmla="*/ 902 w 1087"/>
                <a:gd name="T33" fmla="*/ 348 h 400"/>
                <a:gd name="T34" fmla="*/ 902 w 1087"/>
                <a:gd name="T35" fmla="*/ 51 h 400"/>
                <a:gd name="T36" fmla="*/ 181 w 1087"/>
                <a:gd name="T37" fmla="*/ 51 h 400"/>
                <a:gd name="T38" fmla="*/ 181 w 1087"/>
                <a:gd name="T39" fmla="*/ 348 h 400"/>
                <a:gd name="T40" fmla="*/ 88 w 1087"/>
                <a:gd name="T41" fmla="*/ 201 h 400"/>
                <a:gd name="T42" fmla="*/ 181 w 1087"/>
                <a:gd name="T43" fmla="*/ 51 h 400"/>
                <a:gd name="T44" fmla="*/ 625 w 1087"/>
                <a:gd name="T45" fmla="*/ 3 h 400"/>
                <a:gd name="T46" fmla="*/ 699 w 1087"/>
                <a:gd name="T47" fmla="*/ 43 h 400"/>
                <a:gd name="T48" fmla="*/ 845 w 1087"/>
                <a:gd name="T49" fmla="*/ 74 h 400"/>
                <a:gd name="T50" fmla="*/ 730 w 1087"/>
                <a:gd name="T51" fmla="*/ 12 h 400"/>
                <a:gd name="T52" fmla="*/ 625 w 1087"/>
                <a:gd name="T53" fmla="*/ 3 h 400"/>
                <a:gd name="T54" fmla="*/ 461 w 1087"/>
                <a:gd name="T55" fmla="*/ 3 h 400"/>
                <a:gd name="T56" fmla="*/ 356 w 1087"/>
                <a:gd name="T57" fmla="*/ 12 h 400"/>
                <a:gd name="T58" fmla="*/ 240 w 1087"/>
                <a:gd name="T59" fmla="*/ 74 h 400"/>
                <a:gd name="T60" fmla="*/ 385 w 1087"/>
                <a:gd name="T61" fmla="*/ 43 h 400"/>
                <a:gd name="T62" fmla="*/ 461 w 1087"/>
                <a:gd name="T63" fmla="*/ 3 h 400"/>
                <a:gd name="T64" fmla="*/ 543 w 1087"/>
                <a:gd name="T65" fmla="*/ 0 h 400"/>
                <a:gd name="T66" fmla="*/ 475 w 1087"/>
                <a:gd name="T67" fmla="*/ 34 h 400"/>
                <a:gd name="T68" fmla="*/ 611 w 1087"/>
                <a:gd name="T69" fmla="*/ 34 h 400"/>
                <a:gd name="T70" fmla="*/ 543 w 1087"/>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7" h="400">
                  <a:moveTo>
                    <a:pt x="611" y="365"/>
                  </a:moveTo>
                  <a:lnTo>
                    <a:pt x="611" y="365"/>
                  </a:lnTo>
                  <a:cubicBezTo>
                    <a:pt x="588" y="365"/>
                    <a:pt x="566" y="368"/>
                    <a:pt x="543" y="368"/>
                  </a:cubicBezTo>
                  <a:cubicBezTo>
                    <a:pt x="520" y="368"/>
                    <a:pt x="498" y="365"/>
                    <a:pt x="475" y="365"/>
                  </a:cubicBezTo>
                  <a:cubicBezTo>
                    <a:pt x="486" y="376"/>
                    <a:pt x="501" y="388"/>
                    <a:pt x="515" y="399"/>
                  </a:cubicBezTo>
                  <a:cubicBezTo>
                    <a:pt x="523" y="399"/>
                    <a:pt x="532" y="399"/>
                    <a:pt x="543" y="399"/>
                  </a:cubicBezTo>
                  <a:cubicBezTo>
                    <a:pt x="552" y="399"/>
                    <a:pt x="563" y="399"/>
                    <a:pt x="571" y="399"/>
                  </a:cubicBezTo>
                  <a:cubicBezTo>
                    <a:pt x="586" y="388"/>
                    <a:pt x="597" y="376"/>
                    <a:pt x="611" y="365"/>
                  </a:cubicBezTo>
                  <a:lnTo>
                    <a:pt x="240" y="326"/>
                  </a:lnTo>
                  <a:lnTo>
                    <a:pt x="240" y="326"/>
                  </a:lnTo>
                  <a:cubicBezTo>
                    <a:pt x="235" y="337"/>
                    <a:pt x="229" y="351"/>
                    <a:pt x="224" y="362"/>
                  </a:cubicBezTo>
                  <a:cubicBezTo>
                    <a:pt x="263" y="371"/>
                    <a:pt x="308" y="382"/>
                    <a:pt x="356" y="388"/>
                  </a:cubicBezTo>
                  <a:cubicBezTo>
                    <a:pt x="368" y="388"/>
                    <a:pt x="379" y="391"/>
                    <a:pt x="391" y="391"/>
                  </a:cubicBezTo>
                  <a:cubicBezTo>
                    <a:pt x="413" y="393"/>
                    <a:pt x="438" y="396"/>
                    <a:pt x="461" y="396"/>
                  </a:cubicBezTo>
                  <a:cubicBezTo>
                    <a:pt x="447" y="385"/>
                    <a:pt x="435" y="374"/>
                    <a:pt x="421" y="362"/>
                  </a:cubicBezTo>
                  <a:cubicBezTo>
                    <a:pt x="410" y="359"/>
                    <a:pt x="399" y="359"/>
                    <a:pt x="385" y="357"/>
                  </a:cubicBezTo>
                  <a:cubicBezTo>
                    <a:pt x="373" y="354"/>
                    <a:pt x="362" y="354"/>
                    <a:pt x="351" y="351"/>
                  </a:cubicBezTo>
                  <a:cubicBezTo>
                    <a:pt x="311" y="345"/>
                    <a:pt x="274" y="337"/>
                    <a:pt x="240" y="326"/>
                  </a:cubicBezTo>
                  <a:lnTo>
                    <a:pt x="845" y="326"/>
                  </a:lnTo>
                  <a:lnTo>
                    <a:pt x="845" y="326"/>
                  </a:lnTo>
                  <a:cubicBezTo>
                    <a:pt x="812" y="337"/>
                    <a:pt x="775" y="345"/>
                    <a:pt x="735" y="351"/>
                  </a:cubicBezTo>
                  <a:cubicBezTo>
                    <a:pt x="724" y="354"/>
                    <a:pt x="713" y="354"/>
                    <a:pt x="699" y="357"/>
                  </a:cubicBezTo>
                  <a:cubicBezTo>
                    <a:pt x="687" y="359"/>
                    <a:pt x="676" y="359"/>
                    <a:pt x="664" y="362"/>
                  </a:cubicBezTo>
                  <a:cubicBezTo>
                    <a:pt x="650" y="374"/>
                    <a:pt x="636" y="385"/>
                    <a:pt x="625" y="396"/>
                  </a:cubicBezTo>
                  <a:cubicBezTo>
                    <a:pt x="647" y="396"/>
                    <a:pt x="670" y="393"/>
                    <a:pt x="693" y="391"/>
                  </a:cubicBezTo>
                  <a:cubicBezTo>
                    <a:pt x="707" y="391"/>
                    <a:pt x="718" y="388"/>
                    <a:pt x="730" y="388"/>
                  </a:cubicBezTo>
                  <a:cubicBezTo>
                    <a:pt x="778" y="382"/>
                    <a:pt x="820" y="371"/>
                    <a:pt x="862" y="362"/>
                  </a:cubicBezTo>
                  <a:cubicBezTo>
                    <a:pt x="857" y="351"/>
                    <a:pt x="851" y="337"/>
                    <a:pt x="845" y="326"/>
                  </a:cubicBezTo>
                  <a:lnTo>
                    <a:pt x="902" y="51"/>
                  </a:lnTo>
                  <a:lnTo>
                    <a:pt x="902" y="51"/>
                  </a:lnTo>
                  <a:cubicBezTo>
                    <a:pt x="896" y="63"/>
                    <a:pt x="891" y="77"/>
                    <a:pt x="882" y="88"/>
                  </a:cubicBezTo>
                  <a:cubicBezTo>
                    <a:pt x="953" y="119"/>
                    <a:pt x="995" y="156"/>
                    <a:pt x="995" y="201"/>
                  </a:cubicBezTo>
                  <a:cubicBezTo>
                    <a:pt x="995" y="244"/>
                    <a:pt x="953" y="281"/>
                    <a:pt x="882" y="312"/>
                  </a:cubicBezTo>
                  <a:cubicBezTo>
                    <a:pt x="891" y="323"/>
                    <a:pt x="896" y="337"/>
                    <a:pt x="902" y="348"/>
                  </a:cubicBezTo>
                  <a:cubicBezTo>
                    <a:pt x="1015" y="312"/>
                    <a:pt x="1086" y="261"/>
                    <a:pt x="1086" y="201"/>
                  </a:cubicBezTo>
                  <a:cubicBezTo>
                    <a:pt x="1086" y="142"/>
                    <a:pt x="1015" y="88"/>
                    <a:pt x="902" y="51"/>
                  </a:cubicBezTo>
                  <a:lnTo>
                    <a:pt x="181" y="51"/>
                  </a:lnTo>
                  <a:lnTo>
                    <a:pt x="181" y="51"/>
                  </a:lnTo>
                  <a:cubicBezTo>
                    <a:pt x="71" y="88"/>
                    <a:pt x="0" y="142"/>
                    <a:pt x="0" y="201"/>
                  </a:cubicBezTo>
                  <a:cubicBezTo>
                    <a:pt x="0" y="261"/>
                    <a:pt x="71" y="312"/>
                    <a:pt x="181" y="348"/>
                  </a:cubicBezTo>
                  <a:cubicBezTo>
                    <a:pt x="190" y="337"/>
                    <a:pt x="195" y="323"/>
                    <a:pt x="204" y="312"/>
                  </a:cubicBezTo>
                  <a:cubicBezTo>
                    <a:pt x="133" y="281"/>
                    <a:pt x="88" y="244"/>
                    <a:pt x="88" y="201"/>
                  </a:cubicBezTo>
                  <a:cubicBezTo>
                    <a:pt x="88" y="156"/>
                    <a:pt x="133" y="119"/>
                    <a:pt x="204" y="88"/>
                  </a:cubicBezTo>
                  <a:cubicBezTo>
                    <a:pt x="195" y="77"/>
                    <a:pt x="190" y="63"/>
                    <a:pt x="181" y="51"/>
                  </a:cubicBezTo>
                  <a:lnTo>
                    <a:pt x="625" y="3"/>
                  </a:lnTo>
                  <a:lnTo>
                    <a:pt x="625" y="3"/>
                  </a:lnTo>
                  <a:cubicBezTo>
                    <a:pt x="636" y="15"/>
                    <a:pt x="650" y="26"/>
                    <a:pt x="664" y="40"/>
                  </a:cubicBezTo>
                  <a:cubicBezTo>
                    <a:pt x="676" y="40"/>
                    <a:pt x="687" y="40"/>
                    <a:pt x="699" y="43"/>
                  </a:cubicBezTo>
                  <a:cubicBezTo>
                    <a:pt x="713" y="46"/>
                    <a:pt x="724" y="46"/>
                    <a:pt x="735" y="49"/>
                  </a:cubicBezTo>
                  <a:cubicBezTo>
                    <a:pt x="775" y="54"/>
                    <a:pt x="812" y="66"/>
                    <a:pt x="845" y="74"/>
                  </a:cubicBezTo>
                  <a:cubicBezTo>
                    <a:pt x="851" y="63"/>
                    <a:pt x="857" y="51"/>
                    <a:pt x="862" y="37"/>
                  </a:cubicBezTo>
                  <a:cubicBezTo>
                    <a:pt x="820" y="29"/>
                    <a:pt x="778" y="20"/>
                    <a:pt x="730" y="12"/>
                  </a:cubicBezTo>
                  <a:cubicBezTo>
                    <a:pt x="718" y="12"/>
                    <a:pt x="707" y="9"/>
                    <a:pt x="693" y="9"/>
                  </a:cubicBezTo>
                  <a:cubicBezTo>
                    <a:pt x="670" y="6"/>
                    <a:pt x="647" y="3"/>
                    <a:pt x="625" y="3"/>
                  </a:cubicBezTo>
                  <a:lnTo>
                    <a:pt x="461" y="3"/>
                  </a:lnTo>
                  <a:lnTo>
                    <a:pt x="461" y="3"/>
                  </a:lnTo>
                  <a:cubicBezTo>
                    <a:pt x="438" y="3"/>
                    <a:pt x="413" y="6"/>
                    <a:pt x="391" y="9"/>
                  </a:cubicBezTo>
                  <a:cubicBezTo>
                    <a:pt x="379" y="9"/>
                    <a:pt x="368" y="12"/>
                    <a:pt x="356" y="12"/>
                  </a:cubicBezTo>
                  <a:cubicBezTo>
                    <a:pt x="308" y="20"/>
                    <a:pt x="263" y="29"/>
                    <a:pt x="224" y="37"/>
                  </a:cubicBezTo>
                  <a:cubicBezTo>
                    <a:pt x="229" y="51"/>
                    <a:pt x="235" y="63"/>
                    <a:pt x="240" y="74"/>
                  </a:cubicBezTo>
                  <a:cubicBezTo>
                    <a:pt x="274" y="66"/>
                    <a:pt x="311" y="54"/>
                    <a:pt x="351" y="49"/>
                  </a:cubicBezTo>
                  <a:cubicBezTo>
                    <a:pt x="362" y="46"/>
                    <a:pt x="373" y="46"/>
                    <a:pt x="385" y="43"/>
                  </a:cubicBezTo>
                  <a:cubicBezTo>
                    <a:pt x="399" y="40"/>
                    <a:pt x="410" y="40"/>
                    <a:pt x="421" y="40"/>
                  </a:cubicBezTo>
                  <a:cubicBezTo>
                    <a:pt x="435" y="26"/>
                    <a:pt x="447" y="15"/>
                    <a:pt x="461" y="3"/>
                  </a:cubicBezTo>
                  <a:lnTo>
                    <a:pt x="543" y="0"/>
                  </a:lnTo>
                  <a:lnTo>
                    <a:pt x="543" y="0"/>
                  </a:lnTo>
                  <a:cubicBezTo>
                    <a:pt x="532" y="0"/>
                    <a:pt x="523" y="0"/>
                    <a:pt x="515" y="0"/>
                  </a:cubicBezTo>
                  <a:cubicBezTo>
                    <a:pt x="501" y="12"/>
                    <a:pt x="486" y="23"/>
                    <a:pt x="475" y="34"/>
                  </a:cubicBezTo>
                  <a:cubicBezTo>
                    <a:pt x="498" y="34"/>
                    <a:pt x="520" y="32"/>
                    <a:pt x="543" y="32"/>
                  </a:cubicBezTo>
                  <a:cubicBezTo>
                    <a:pt x="566" y="32"/>
                    <a:pt x="588" y="34"/>
                    <a:pt x="611" y="34"/>
                  </a:cubicBezTo>
                  <a:cubicBezTo>
                    <a:pt x="597" y="23"/>
                    <a:pt x="586" y="12"/>
                    <a:pt x="571" y="0"/>
                  </a:cubicBezTo>
                  <a:cubicBezTo>
                    <a:pt x="563" y="0"/>
                    <a:pt x="552"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5" name="Freeform 150"/>
            <p:cNvSpPr>
              <a:spLocks noChangeArrowheads="1"/>
            </p:cNvSpPr>
            <p:nvPr/>
          </p:nvSpPr>
          <p:spPr bwMode="auto">
            <a:xfrm>
              <a:off x="6021" y="1995"/>
              <a:ext cx="192" cy="184"/>
            </a:xfrm>
            <a:custGeom>
              <a:avLst/>
              <a:gdLst>
                <a:gd name="T0" fmla="*/ 161 w 852"/>
                <a:gd name="T1" fmla="*/ 410 h 818"/>
                <a:gd name="T2" fmla="*/ 65 w 852"/>
                <a:gd name="T3" fmla="*/ 557 h 818"/>
                <a:gd name="T4" fmla="*/ 116 w 852"/>
                <a:gd name="T5" fmla="*/ 817 h 818"/>
                <a:gd name="T6" fmla="*/ 317 w 852"/>
                <a:gd name="T7" fmla="*/ 749 h 818"/>
                <a:gd name="T8" fmla="*/ 399 w 852"/>
                <a:gd name="T9" fmla="*/ 651 h 818"/>
                <a:gd name="T10" fmla="*/ 266 w 852"/>
                <a:gd name="T11" fmla="*/ 727 h 818"/>
                <a:gd name="T12" fmla="*/ 105 w 852"/>
                <a:gd name="T13" fmla="*/ 730 h 818"/>
                <a:gd name="T14" fmla="*/ 124 w 852"/>
                <a:gd name="T15" fmla="*/ 535 h 818"/>
                <a:gd name="T16" fmla="*/ 161 w 852"/>
                <a:gd name="T17" fmla="*/ 410 h 818"/>
                <a:gd name="T18" fmla="*/ 648 w 852"/>
                <a:gd name="T19" fmla="*/ 410 h 818"/>
                <a:gd name="T20" fmla="*/ 591 w 852"/>
                <a:gd name="T21" fmla="*/ 478 h 818"/>
                <a:gd name="T22" fmla="*/ 495 w 852"/>
                <a:gd name="T23" fmla="*/ 574 h 818"/>
                <a:gd name="T24" fmla="*/ 427 w 852"/>
                <a:gd name="T25" fmla="*/ 631 h 818"/>
                <a:gd name="T26" fmla="*/ 509 w 852"/>
                <a:gd name="T27" fmla="*/ 605 h 818"/>
                <a:gd name="T28" fmla="*/ 568 w 852"/>
                <a:gd name="T29" fmla="*/ 552 h 818"/>
                <a:gd name="T30" fmla="*/ 625 w 852"/>
                <a:gd name="T31" fmla="*/ 490 h 818"/>
                <a:gd name="T32" fmla="*/ 648 w 852"/>
                <a:gd name="T33" fmla="*/ 410 h 818"/>
                <a:gd name="T34" fmla="*/ 399 w 852"/>
                <a:gd name="T35" fmla="*/ 167 h 818"/>
                <a:gd name="T36" fmla="*/ 305 w 852"/>
                <a:gd name="T37" fmla="*/ 249 h 818"/>
                <a:gd name="T38" fmla="*/ 266 w 852"/>
                <a:gd name="T39" fmla="*/ 289 h 818"/>
                <a:gd name="T40" fmla="*/ 184 w 852"/>
                <a:gd name="T41" fmla="*/ 379 h 818"/>
                <a:gd name="T42" fmla="*/ 226 w 852"/>
                <a:gd name="T43" fmla="*/ 379 h 818"/>
                <a:gd name="T44" fmla="*/ 308 w 852"/>
                <a:gd name="T45" fmla="*/ 292 h 818"/>
                <a:gd name="T46" fmla="*/ 399 w 852"/>
                <a:gd name="T47" fmla="*/ 209 h 818"/>
                <a:gd name="T48" fmla="*/ 399 w 852"/>
                <a:gd name="T49" fmla="*/ 167 h 818"/>
                <a:gd name="T50" fmla="*/ 738 w 852"/>
                <a:gd name="T51" fmla="*/ 0 h 818"/>
                <a:gd name="T52" fmla="*/ 537 w 852"/>
                <a:gd name="T53" fmla="*/ 68 h 818"/>
                <a:gd name="T54" fmla="*/ 455 w 852"/>
                <a:gd name="T55" fmla="*/ 167 h 818"/>
                <a:gd name="T56" fmla="*/ 588 w 852"/>
                <a:gd name="T57" fmla="*/ 91 h 818"/>
                <a:gd name="T58" fmla="*/ 746 w 852"/>
                <a:gd name="T59" fmla="*/ 88 h 818"/>
                <a:gd name="T60" fmla="*/ 729 w 852"/>
                <a:gd name="T61" fmla="*/ 283 h 818"/>
                <a:gd name="T62" fmla="*/ 693 w 852"/>
                <a:gd name="T63" fmla="*/ 410 h 818"/>
                <a:gd name="T64" fmla="*/ 786 w 852"/>
                <a:gd name="T65" fmla="*/ 260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1" y="410"/>
                  </a:moveTo>
                  <a:lnTo>
                    <a:pt x="161" y="410"/>
                  </a:lnTo>
                  <a:cubicBezTo>
                    <a:pt x="133" y="447"/>
                    <a:pt x="108" y="484"/>
                    <a:pt x="88" y="521"/>
                  </a:cubicBezTo>
                  <a:cubicBezTo>
                    <a:pt x="79" y="532"/>
                    <a:pt x="74" y="546"/>
                    <a:pt x="65" y="557"/>
                  </a:cubicBezTo>
                  <a:cubicBezTo>
                    <a:pt x="14" y="662"/>
                    <a:pt x="0" y="749"/>
                    <a:pt x="42" y="792"/>
                  </a:cubicBezTo>
                  <a:cubicBezTo>
                    <a:pt x="60" y="809"/>
                    <a:pt x="85" y="817"/>
                    <a:pt x="116" y="817"/>
                  </a:cubicBezTo>
                  <a:cubicBezTo>
                    <a:pt x="158" y="817"/>
                    <a:pt x="215" y="800"/>
                    <a:pt x="277" y="769"/>
                  </a:cubicBezTo>
                  <a:cubicBezTo>
                    <a:pt x="291" y="764"/>
                    <a:pt x="303" y="755"/>
                    <a:pt x="317" y="749"/>
                  </a:cubicBezTo>
                  <a:cubicBezTo>
                    <a:pt x="350" y="727"/>
                    <a:pt x="387" y="704"/>
                    <a:pt x="427" y="673"/>
                  </a:cubicBezTo>
                  <a:cubicBezTo>
                    <a:pt x="419" y="668"/>
                    <a:pt x="407" y="659"/>
                    <a:pt x="399" y="651"/>
                  </a:cubicBezTo>
                  <a:cubicBezTo>
                    <a:pt x="365" y="676"/>
                    <a:pt x="334" y="696"/>
                    <a:pt x="303" y="710"/>
                  </a:cubicBezTo>
                  <a:cubicBezTo>
                    <a:pt x="289" y="716"/>
                    <a:pt x="277" y="722"/>
                    <a:pt x="266" y="727"/>
                  </a:cubicBezTo>
                  <a:cubicBezTo>
                    <a:pt x="229" y="744"/>
                    <a:pt x="195" y="752"/>
                    <a:pt x="167" y="752"/>
                  </a:cubicBezTo>
                  <a:cubicBezTo>
                    <a:pt x="141" y="752"/>
                    <a:pt x="119" y="744"/>
                    <a:pt x="105" y="730"/>
                  </a:cubicBezTo>
                  <a:cubicBezTo>
                    <a:pt x="77" y="699"/>
                    <a:pt x="79" y="642"/>
                    <a:pt x="108" y="571"/>
                  </a:cubicBezTo>
                  <a:cubicBezTo>
                    <a:pt x="113" y="560"/>
                    <a:pt x="119" y="546"/>
                    <a:pt x="124" y="535"/>
                  </a:cubicBezTo>
                  <a:cubicBezTo>
                    <a:pt x="141" y="504"/>
                    <a:pt x="161" y="470"/>
                    <a:pt x="184" y="439"/>
                  </a:cubicBezTo>
                  <a:cubicBezTo>
                    <a:pt x="175" y="427"/>
                    <a:pt x="170" y="419"/>
                    <a:pt x="161" y="410"/>
                  </a:cubicBezTo>
                  <a:lnTo>
                    <a:pt x="648" y="410"/>
                  </a:lnTo>
                  <a:lnTo>
                    <a:pt x="648" y="410"/>
                  </a:lnTo>
                  <a:cubicBezTo>
                    <a:pt x="642" y="419"/>
                    <a:pt x="633" y="427"/>
                    <a:pt x="625" y="439"/>
                  </a:cubicBezTo>
                  <a:cubicBezTo>
                    <a:pt x="617" y="450"/>
                    <a:pt x="605" y="464"/>
                    <a:pt x="591" y="478"/>
                  </a:cubicBezTo>
                  <a:cubicBezTo>
                    <a:pt x="577" y="495"/>
                    <a:pt x="563" y="512"/>
                    <a:pt x="546" y="526"/>
                  </a:cubicBezTo>
                  <a:cubicBezTo>
                    <a:pt x="529" y="543"/>
                    <a:pt x="512" y="560"/>
                    <a:pt x="495" y="574"/>
                  </a:cubicBezTo>
                  <a:cubicBezTo>
                    <a:pt x="481" y="585"/>
                    <a:pt x="470" y="597"/>
                    <a:pt x="455" y="608"/>
                  </a:cubicBezTo>
                  <a:cubicBezTo>
                    <a:pt x="447" y="617"/>
                    <a:pt x="436" y="625"/>
                    <a:pt x="427" y="631"/>
                  </a:cubicBezTo>
                  <a:cubicBezTo>
                    <a:pt x="436" y="639"/>
                    <a:pt x="447" y="645"/>
                    <a:pt x="455" y="651"/>
                  </a:cubicBezTo>
                  <a:cubicBezTo>
                    <a:pt x="472" y="636"/>
                    <a:pt x="489" y="622"/>
                    <a:pt x="509" y="605"/>
                  </a:cubicBezTo>
                  <a:cubicBezTo>
                    <a:pt x="520" y="594"/>
                    <a:pt x="534" y="583"/>
                    <a:pt x="548" y="571"/>
                  </a:cubicBezTo>
                  <a:cubicBezTo>
                    <a:pt x="554" y="563"/>
                    <a:pt x="560" y="557"/>
                    <a:pt x="568" y="552"/>
                  </a:cubicBezTo>
                  <a:cubicBezTo>
                    <a:pt x="574" y="543"/>
                    <a:pt x="583" y="538"/>
                    <a:pt x="588" y="529"/>
                  </a:cubicBezTo>
                  <a:cubicBezTo>
                    <a:pt x="599" y="518"/>
                    <a:pt x="614" y="504"/>
                    <a:pt x="625" y="490"/>
                  </a:cubicBezTo>
                  <a:cubicBezTo>
                    <a:pt x="639" y="473"/>
                    <a:pt x="656" y="456"/>
                    <a:pt x="670" y="439"/>
                  </a:cubicBezTo>
                  <a:cubicBezTo>
                    <a:pt x="662" y="427"/>
                    <a:pt x="656" y="419"/>
                    <a:pt x="648" y="410"/>
                  </a:cubicBezTo>
                  <a:lnTo>
                    <a:pt x="399" y="167"/>
                  </a:lnTo>
                  <a:lnTo>
                    <a:pt x="399" y="167"/>
                  </a:lnTo>
                  <a:cubicBezTo>
                    <a:pt x="382" y="181"/>
                    <a:pt x="362" y="195"/>
                    <a:pt x="345" y="212"/>
                  </a:cubicBezTo>
                  <a:cubicBezTo>
                    <a:pt x="331" y="224"/>
                    <a:pt x="319" y="235"/>
                    <a:pt x="305" y="249"/>
                  </a:cubicBezTo>
                  <a:cubicBezTo>
                    <a:pt x="300" y="255"/>
                    <a:pt x="291" y="260"/>
                    <a:pt x="286" y="269"/>
                  </a:cubicBezTo>
                  <a:cubicBezTo>
                    <a:pt x="280" y="275"/>
                    <a:pt x="272" y="280"/>
                    <a:pt x="266" y="289"/>
                  </a:cubicBezTo>
                  <a:cubicBezTo>
                    <a:pt x="252" y="300"/>
                    <a:pt x="240" y="314"/>
                    <a:pt x="229" y="328"/>
                  </a:cubicBezTo>
                  <a:cubicBezTo>
                    <a:pt x="212" y="345"/>
                    <a:pt x="198" y="362"/>
                    <a:pt x="184" y="379"/>
                  </a:cubicBezTo>
                  <a:cubicBezTo>
                    <a:pt x="189" y="390"/>
                    <a:pt x="198" y="399"/>
                    <a:pt x="204" y="410"/>
                  </a:cubicBezTo>
                  <a:cubicBezTo>
                    <a:pt x="212" y="399"/>
                    <a:pt x="221" y="390"/>
                    <a:pt x="226" y="379"/>
                  </a:cubicBezTo>
                  <a:cubicBezTo>
                    <a:pt x="238" y="368"/>
                    <a:pt x="249" y="354"/>
                    <a:pt x="260" y="340"/>
                  </a:cubicBezTo>
                  <a:cubicBezTo>
                    <a:pt x="277" y="323"/>
                    <a:pt x="291" y="309"/>
                    <a:pt x="308" y="292"/>
                  </a:cubicBezTo>
                  <a:cubicBezTo>
                    <a:pt x="325" y="275"/>
                    <a:pt x="342" y="258"/>
                    <a:pt x="359" y="243"/>
                  </a:cubicBezTo>
                  <a:cubicBezTo>
                    <a:pt x="370" y="232"/>
                    <a:pt x="385" y="221"/>
                    <a:pt x="399" y="209"/>
                  </a:cubicBezTo>
                  <a:cubicBezTo>
                    <a:pt x="407" y="201"/>
                    <a:pt x="419" y="195"/>
                    <a:pt x="427" y="187"/>
                  </a:cubicBezTo>
                  <a:cubicBezTo>
                    <a:pt x="416" y="178"/>
                    <a:pt x="407" y="173"/>
                    <a:pt x="399" y="167"/>
                  </a:cubicBezTo>
                  <a:lnTo>
                    <a:pt x="738" y="0"/>
                  </a:lnTo>
                  <a:lnTo>
                    <a:pt x="738" y="0"/>
                  </a:lnTo>
                  <a:cubicBezTo>
                    <a:pt x="693" y="0"/>
                    <a:pt x="639" y="17"/>
                    <a:pt x="577" y="48"/>
                  </a:cubicBezTo>
                  <a:cubicBezTo>
                    <a:pt x="563" y="54"/>
                    <a:pt x="551" y="63"/>
                    <a:pt x="537" y="68"/>
                  </a:cubicBezTo>
                  <a:cubicBezTo>
                    <a:pt x="501" y="91"/>
                    <a:pt x="464" y="116"/>
                    <a:pt x="427" y="145"/>
                  </a:cubicBezTo>
                  <a:cubicBezTo>
                    <a:pt x="436" y="150"/>
                    <a:pt x="447" y="159"/>
                    <a:pt x="455" y="167"/>
                  </a:cubicBezTo>
                  <a:cubicBezTo>
                    <a:pt x="489" y="142"/>
                    <a:pt x="520" y="122"/>
                    <a:pt x="551" y="108"/>
                  </a:cubicBezTo>
                  <a:cubicBezTo>
                    <a:pt x="563" y="102"/>
                    <a:pt x="577" y="97"/>
                    <a:pt x="588" y="91"/>
                  </a:cubicBezTo>
                  <a:cubicBezTo>
                    <a:pt x="625" y="74"/>
                    <a:pt x="659" y="68"/>
                    <a:pt x="687" y="68"/>
                  </a:cubicBezTo>
                  <a:cubicBezTo>
                    <a:pt x="712" y="68"/>
                    <a:pt x="732" y="74"/>
                    <a:pt x="746" y="88"/>
                  </a:cubicBezTo>
                  <a:cubicBezTo>
                    <a:pt x="778" y="119"/>
                    <a:pt x="775" y="175"/>
                    <a:pt x="746" y="246"/>
                  </a:cubicBezTo>
                  <a:cubicBezTo>
                    <a:pt x="741" y="260"/>
                    <a:pt x="735" y="272"/>
                    <a:pt x="729" y="283"/>
                  </a:cubicBezTo>
                  <a:cubicBezTo>
                    <a:pt x="712" y="314"/>
                    <a:pt x="693" y="348"/>
                    <a:pt x="670" y="379"/>
                  </a:cubicBezTo>
                  <a:cubicBezTo>
                    <a:pt x="676" y="390"/>
                    <a:pt x="684" y="399"/>
                    <a:pt x="693" y="410"/>
                  </a:cubicBezTo>
                  <a:cubicBezTo>
                    <a:pt x="721" y="371"/>
                    <a:pt x="746" y="334"/>
                    <a:pt x="766" y="297"/>
                  </a:cubicBezTo>
                  <a:cubicBezTo>
                    <a:pt x="775" y="286"/>
                    <a:pt x="780" y="272"/>
                    <a:pt x="786" y="260"/>
                  </a:cubicBezTo>
                  <a:cubicBezTo>
                    <a:pt x="840" y="156"/>
                    <a:pt x="851" y="68"/>
                    <a:pt x="809" y="26"/>
                  </a:cubicBezTo>
                  <a:cubicBezTo>
                    <a:pt x="792" y="9"/>
                    <a:pt x="769" y="0"/>
                    <a:pt x="738" y="0"/>
                  </a:cubicBezTo>
                  <a:lnTo>
                    <a:pt x="161"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6" name="Freeform 151"/>
            <p:cNvSpPr>
              <a:spLocks noChangeArrowheads="1"/>
            </p:cNvSpPr>
            <p:nvPr/>
          </p:nvSpPr>
          <p:spPr bwMode="auto">
            <a:xfrm>
              <a:off x="6021" y="1995"/>
              <a:ext cx="192" cy="184"/>
            </a:xfrm>
            <a:custGeom>
              <a:avLst/>
              <a:gdLst>
                <a:gd name="T0" fmla="*/ 108 w 852"/>
                <a:gd name="T1" fmla="*/ 246 h 818"/>
                <a:gd name="T2" fmla="*/ 167 w 852"/>
                <a:gd name="T3" fmla="*/ 68 h 818"/>
                <a:gd name="T4" fmla="*/ 303 w 852"/>
                <a:gd name="T5" fmla="*/ 108 h 818"/>
                <a:gd name="T6" fmla="*/ 427 w 852"/>
                <a:gd name="T7" fmla="*/ 187 h 818"/>
                <a:gd name="T8" fmla="*/ 495 w 852"/>
                <a:gd name="T9" fmla="*/ 243 h 818"/>
                <a:gd name="T10" fmla="*/ 591 w 852"/>
                <a:gd name="T11" fmla="*/ 340 h 818"/>
                <a:gd name="T12" fmla="*/ 648 w 852"/>
                <a:gd name="T13" fmla="*/ 410 h 818"/>
                <a:gd name="T14" fmla="*/ 729 w 852"/>
                <a:gd name="T15" fmla="*/ 535 h 818"/>
                <a:gd name="T16" fmla="*/ 746 w 852"/>
                <a:gd name="T17" fmla="*/ 730 h 818"/>
                <a:gd name="T18" fmla="*/ 588 w 852"/>
                <a:gd name="T19" fmla="*/ 727 h 818"/>
                <a:gd name="T20" fmla="*/ 455 w 852"/>
                <a:gd name="T21" fmla="*/ 651 h 818"/>
                <a:gd name="T22" fmla="*/ 399 w 852"/>
                <a:gd name="T23" fmla="*/ 608 h 818"/>
                <a:gd name="T24" fmla="*/ 308 w 852"/>
                <a:gd name="T25" fmla="*/ 526 h 818"/>
                <a:gd name="T26" fmla="*/ 226 w 852"/>
                <a:gd name="T27" fmla="*/ 439 h 818"/>
                <a:gd name="T28" fmla="*/ 184 w 852"/>
                <a:gd name="T29" fmla="*/ 379 h 818"/>
                <a:gd name="T30" fmla="*/ 108 w 852"/>
                <a:gd name="T31" fmla="*/ 246 h 818"/>
                <a:gd name="T32" fmla="*/ 116 w 852"/>
                <a:gd name="T33" fmla="*/ 0 h 818"/>
                <a:gd name="T34" fmla="*/ 65 w 852"/>
                <a:gd name="T35" fmla="*/ 260 h 818"/>
                <a:gd name="T36" fmla="*/ 161 w 852"/>
                <a:gd name="T37" fmla="*/ 410 h 818"/>
                <a:gd name="T38" fmla="*/ 229 w 852"/>
                <a:gd name="T39" fmla="*/ 490 h 818"/>
                <a:gd name="T40" fmla="*/ 286 w 852"/>
                <a:gd name="T41" fmla="*/ 552 h 818"/>
                <a:gd name="T42" fmla="*/ 345 w 852"/>
                <a:gd name="T43" fmla="*/ 605 h 818"/>
                <a:gd name="T44" fmla="*/ 427 w 852"/>
                <a:gd name="T45" fmla="*/ 673 h 818"/>
                <a:gd name="T46" fmla="*/ 577 w 852"/>
                <a:gd name="T47" fmla="*/ 769 h 818"/>
                <a:gd name="T48" fmla="*/ 809 w 852"/>
                <a:gd name="T49" fmla="*/ 792 h 818"/>
                <a:gd name="T50" fmla="*/ 766 w 852"/>
                <a:gd name="T51" fmla="*/ 521 h 818"/>
                <a:gd name="T52" fmla="*/ 670 w 852"/>
                <a:gd name="T53" fmla="*/ 379 h 818"/>
                <a:gd name="T54" fmla="*/ 588 w 852"/>
                <a:gd name="T55" fmla="*/ 289 h 818"/>
                <a:gd name="T56" fmla="*/ 548 w 852"/>
                <a:gd name="T57" fmla="*/ 249 h 818"/>
                <a:gd name="T58" fmla="*/ 455 w 852"/>
                <a:gd name="T59" fmla="*/ 167 h 818"/>
                <a:gd name="T60" fmla="*/ 317 w 852"/>
                <a:gd name="T61" fmla="*/ 68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9" y="175"/>
                    <a:pt x="77" y="119"/>
                    <a:pt x="105" y="88"/>
                  </a:cubicBezTo>
                  <a:cubicBezTo>
                    <a:pt x="119" y="74"/>
                    <a:pt x="141" y="68"/>
                    <a:pt x="167" y="68"/>
                  </a:cubicBezTo>
                  <a:cubicBezTo>
                    <a:pt x="195" y="68"/>
                    <a:pt x="229" y="74"/>
                    <a:pt x="266" y="91"/>
                  </a:cubicBezTo>
                  <a:cubicBezTo>
                    <a:pt x="277" y="97"/>
                    <a:pt x="289" y="102"/>
                    <a:pt x="303" y="108"/>
                  </a:cubicBezTo>
                  <a:cubicBezTo>
                    <a:pt x="334" y="122"/>
                    <a:pt x="365" y="142"/>
                    <a:pt x="399" y="167"/>
                  </a:cubicBezTo>
                  <a:cubicBezTo>
                    <a:pt x="407" y="173"/>
                    <a:pt x="416" y="178"/>
                    <a:pt x="427" y="187"/>
                  </a:cubicBezTo>
                  <a:cubicBezTo>
                    <a:pt x="436" y="195"/>
                    <a:pt x="447" y="201"/>
                    <a:pt x="455" y="209"/>
                  </a:cubicBezTo>
                  <a:cubicBezTo>
                    <a:pt x="470" y="221"/>
                    <a:pt x="481" y="232"/>
                    <a:pt x="495" y="243"/>
                  </a:cubicBezTo>
                  <a:cubicBezTo>
                    <a:pt x="512" y="258"/>
                    <a:pt x="529" y="275"/>
                    <a:pt x="546" y="292"/>
                  </a:cubicBezTo>
                  <a:cubicBezTo>
                    <a:pt x="563" y="309"/>
                    <a:pt x="577" y="323"/>
                    <a:pt x="591" y="340"/>
                  </a:cubicBezTo>
                  <a:cubicBezTo>
                    <a:pt x="605" y="354"/>
                    <a:pt x="617" y="368"/>
                    <a:pt x="625" y="379"/>
                  </a:cubicBezTo>
                  <a:cubicBezTo>
                    <a:pt x="633" y="390"/>
                    <a:pt x="642" y="399"/>
                    <a:pt x="648" y="410"/>
                  </a:cubicBezTo>
                  <a:cubicBezTo>
                    <a:pt x="656" y="419"/>
                    <a:pt x="662" y="427"/>
                    <a:pt x="670" y="439"/>
                  </a:cubicBezTo>
                  <a:cubicBezTo>
                    <a:pt x="693" y="470"/>
                    <a:pt x="712" y="504"/>
                    <a:pt x="729" y="535"/>
                  </a:cubicBezTo>
                  <a:cubicBezTo>
                    <a:pt x="735" y="546"/>
                    <a:pt x="741" y="560"/>
                    <a:pt x="746" y="571"/>
                  </a:cubicBezTo>
                  <a:cubicBezTo>
                    <a:pt x="775" y="642"/>
                    <a:pt x="778" y="699"/>
                    <a:pt x="746" y="730"/>
                  </a:cubicBezTo>
                  <a:cubicBezTo>
                    <a:pt x="732" y="744"/>
                    <a:pt x="712" y="752"/>
                    <a:pt x="687" y="752"/>
                  </a:cubicBezTo>
                  <a:cubicBezTo>
                    <a:pt x="659" y="752"/>
                    <a:pt x="625" y="744"/>
                    <a:pt x="588" y="727"/>
                  </a:cubicBezTo>
                  <a:cubicBezTo>
                    <a:pt x="577" y="722"/>
                    <a:pt x="563" y="716"/>
                    <a:pt x="551" y="710"/>
                  </a:cubicBezTo>
                  <a:cubicBezTo>
                    <a:pt x="520" y="696"/>
                    <a:pt x="489" y="676"/>
                    <a:pt x="455" y="651"/>
                  </a:cubicBezTo>
                  <a:cubicBezTo>
                    <a:pt x="447" y="645"/>
                    <a:pt x="436" y="639"/>
                    <a:pt x="427" y="631"/>
                  </a:cubicBezTo>
                  <a:cubicBezTo>
                    <a:pt x="419" y="625"/>
                    <a:pt x="407" y="617"/>
                    <a:pt x="399" y="608"/>
                  </a:cubicBezTo>
                  <a:cubicBezTo>
                    <a:pt x="385" y="597"/>
                    <a:pt x="370" y="585"/>
                    <a:pt x="359" y="574"/>
                  </a:cubicBezTo>
                  <a:cubicBezTo>
                    <a:pt x="342" y="560"/>
                    <a:pt x="325" y="543"/>
                    <a:pt x="308" y="526"/>
                  </a:cubicBezTo>
                  <a:cubicBezTo>
                    <a:pt x="291" y="512"/>
                    <a:pt x="277" y="495"/>
                    <a:pt x="260" y="478"/>
                  </a:cubicBezTo>
                  <a:cubicBezTo>
                    <a:pt x="249" y="464"/>
                    <a:pt x="238" y="450"/>
                    <a:pt x="226" y="439"/>
                  </a:cubicBezTo>
                  <a:cubicBezTo>
                    <a:pt x="221" y="427"/>
                    <a:pt x="212" y="419"/>
                    <a:pt x="204" y="410"/>
                  </a:cubicBezTo>
                  <a:cubicBezTo>
                    <a:pt x="198" y="399"/>
                    <a:pt x="189" y="390"/>
                    <a:pt x="184" y="379"/>
                  </a:cubicBezTo>
                  <a:cubicBezTo>
                    <a:pt x="161" y="348"/>
                    <a:pt x="141" y="314"/>
                    <a:pt x="124" y="283"/>
                  </a:cubicBezTo>
                  <a:cubicBezTo>
                    <a:pt x="119" y="272"/>
                    <a:pt x="113" y="260"/>
                    <a:pt x="108" y="246"/>
                  </a:cubicBezTo>
                  <a:lnTo>
                    <a:pt x="116" y="0"/>
                  </a:lnTo>
                  <a:lnTo>
                    <a:pt x="116" y="0"/>
                  </a:lnTo>
                  <a:cubicBezTo>
                    <a:pt x="85" y="0"/>
                    <a:pt x="60" y="9"/>
                    <a:pt x="42" y="26"/>
                  </a:cubicBezTo>
                  <a:cubicBezTo>
                    <a:pt x="0" y="68"/>
                    <a:pt x="14" y="156"/>
                    <a:pt x="65" y="260"/>
                  </a:cubicBezTo>
                  <a:cubicBezTo>
                    <a:pt x="74" y="272"/>
                    <a:pt x="79" y="286"/>
                    <a:pt x="88" y="297"/>
                  </a:cubicBezTo>
                  <a:cubicBezTo>
                    <a:pt x="108" y="334"/>
                    <a:pt x="133" y="371"/>
                    <a:pt x="161" y="410"/>
                  </a:cubicBezTo>
                  <a:cubicBezTo>
                    <a:pt x="170" y="419"/>
                    <a:pt x="175" y="427"/>
                    <a:pt x="184" y="439"/>
                  </a:cubicBezTo>
                  <a:cubicBezTo>
                    <a:pt x="198" y="456"/>
                    <a:pt x="212" y="473"/>
                    <a:pt x="229" y="490"/>
                  </a:cubicBezTo>
                  <a:cubicBezTo>
                    <a:pt x="240" y="504"/>
                    <a:pt x="252" y="518"/>
                    <a:pt x="266" y="529"/>
                  </a:cubicBezTo>
                  <a:cubicBezTo>
                    <a:pt x="272" y="538"/>
                    <a:pt x="280" y="543"/>
                    <a:pt x="286" y="552"/>
                  </a:cubicBezTo>
                  <a:cubicBezTo>
                    <a:pt x="291" y="557"/>
                    <a:pt x="300" y="563"/>
                    <a:pt x="305" y="571"/>
                  </a:cubicBezTo>
                  <a:cubicBezTo>
                    <a:pt x="319" y="583"/>
                    <a:pt x="331" y="594"/>
                    <a:pt x="345" y="605"/>
                  </a:cubicBezTo>
                  <a:cubicBezTo>
                    <a:pt x="362" y="622"/>
                    <a:pt x="382" y="636"/>
                    <a:pt x="399" y="651"/>
                  </a:cubicBezTo>
                  <a:cubicBezTo>
                    <a:pt x="407" y="659"/>
                    <a:pt x="419" y="668"/>
                    <a:pt x="427" y="673"/>
                  </a:cubicBezTo>
                  <a:cubicBezTo>
                    <a:pt x="464" y="702"/>
                    <a:pt x="501" y="727"/>
                    <a:pt x="537" y="749"/>
                  </a:cubicBezTo>
                  <a:cubicBezTo>
                    <a:pt x="551" y="755"/>
                    <a:pt x="563" y="764"/>
                    <a:pt x="577" y="769"/>
                  </a:cubicBezTo>
                  <a:cubicBezTo>
                    <a:pt x="639" y="800"/>
                    <a:pt x="693" y="817"/>
                    <a:pt x="738" y="817"/>
                  </a:cubicBezTo>
                  <a:cubicBezTo>
                    <a:pt x="769" y="817"/>
                    <a:pt x="792" y="809"/>
                    <a:pt x="809" y="792"/>
                  </a:cubicBezTo>
                  <a:cubicBezTo>
                    <a:pt x="851" y="749"/>
                    <a:pt x="840" y="662"/>
                    <a:pt x="786" y="557"/>
                  </a:cubicBezTo>
                  <a:cubicBezTo>
                    <a:pt x="780" y="546"/>
                    <a:pt x="775" y="532"/>
                    <a:pt x="766" y="521"/>
                  </a:cubicBezTo>
                  <a:cubicBezTo>
                    <a:pt x="746" y="484"/>
                    <a:pt x="721" y="447"/>
                    <a:pt x="693" y="410"/>
                  </a:cubicBezTo>
                  <a:cubicBezTo>
                    <a:pt x="684" y="399"/>
                    <a:pt x="676" y="390"/>
                    <a:pt x="670" y="379"/>
                  </a:cubicBezTo>
                  <a:cubicBezTo>
                    <a:pt x="656" y="362"/>
                    <a:pt x="639" y="345"/>
                    <a:pt x="625" y="328"/>
                  </a:cubicBezTo>
                  <a:cubicBezTo>
                    <a:pt x="614" y="314"/>
                    <a:pt x="599" y="300"/>
                    <a:pt x="588" y="289"/>
                  </a:cubicBezTo>
                  <a:cubicBezTo>
                    <a:pt x="583" y="280"/>
                    <a:pt x="574" y="275"/>
                    <a:pt x="568" y="269"/>
                  </a:cubicBezTo>
                  <a:cubicBezTo>
                    <a:pt x="560" y="260"/>
                    <a:pt x="554" y="255"/>
                    <a:pt x="548" y="249"/>
                  </a:cubicBezTo>
                  <a:cubicBezTo>
                    <a:pt x="534" y="235"/>
                    <a:pt x="520" y="224"/>
                    <a:pt x="509" y="212"/>
                  </a:cubicBezTo>
                  <a:cubicBezTo>
                    <a:pt x="492" y="195"/>
                    <a:pt x="472" y="181"/>
                    <a:pt x="455" y="167"/>
                  </a:cubicBezTo>
                  <a:cubicBezTo>
                    <a:pt x="447" y="159"/>
                    <a:pt x="436" y="150"/>
                    <a:pt x="427" y="145"/>
                  </a:cubicBezTo>
                  <a:cubicBezTo>
                    <a:pt x="387" y="116"/>
                    <a:pt x="350" y="91"/>
                    <a:pt x="317" y="68"/>
                  </a:cubicBezTo>
                  <a:cubicBezTo>
                    <a:pt x="303" y="63"/>
                    <a:pt x="291" y="54"/>
                    <a:pt x="277" y="48"/>
                  </a:cubicBezTo>
                  <a:cubicBezTo>
                    <a:pt x="215" y="17"/>
                    <a:pt x="158"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7" name="Freeform 152"/>
            <p:cNvSpPr>
              <a:spLocks noChangeArrowheads="1"/>
            </p:cNvSpPr>
            <p:nvPr/>
          </p:nvSpPr>
          <p:spPr bwMode="auto">
            <a:xfrm>
              <a:off x="6099" y="2069"/>
              <a:ext cx="37" cy="37"/>
            </a:xfrm>
            <a:custGeom>
              <a:avLst/>
              <a:gdLst>
                <a:gd name="T0" fmla="*/ 82 w 168"/>
                <a:gd name="T1" fmla="*/ 0 h 167"/>
                <a:gd name="T2" fmla="*/ 82 w 168"/>
                <a:gd name="T3" fmla="*/ 0 h 167"/>
                <a:gd name="T4" fmla="*/ 0 w 168"/>
                <a:gd name="T5" fmla="*/ 84 h 167"/>
                <a:gd name="T6" fmla="*/ 82 w 168"/>
                <a:gd name="T7" fmla="*/ 166 h 167"/>
                <a:gd name="T8" fmla="*/ 167 w 168"/>
                <a:gd name="T9" fmla="*/ 84 h 167"/>
                <a:gd name="T10" fmla="*/ 82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2" y="0"/>
                  </a:moveTo>
                  <a:lnTo>
                    <a:pt x="82" y="0"/>
                  </a:lnTo>
                  <a:cubicBezTo>
                    <a:pt x="37" y="0"/>
                    <a:pt x="0" y="36"/>
                    <a:pt x="0" y="84"/>
                  </a:cubicBezTo>
                  <a:cubicBezTo>
                    <a:pt x="0" y="130"/>
                    <a:pt x="37" y="166"/>
                    <a:pt x="82" y="166"/>
                  </a:cubicBezTo>
                  <a:cubicBezTo>
                    <a:pt x="127" y="166"/>
                    <a:pt x="167" y="130"/>
                    <a:pt x="167" y="84"/>
                  </a:cubicBezTo>
                  <a:cubicBezTo>
                    <a:pt x="167" y="36"/>
                    <a:pt x="127" y="0"/>
                    <a:pt x="8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8" name="Freeform 153"/>
            <p:cNvSpPr>
              <a:spLocks noChangeArrowheads="1"/>
            </p:cNvSpPr>
            <p:nvPr/>
          </p:nvSpPr>
          <p:spPr bwMode="auto">
            <a:xfrm>
              <a:off x="6668" y="942"/>
              <a:ext cx="90" cy="245"/>
            </a:xfrm>
            <a:custGeom>
              <a:avLst/>
              <a:gdLst>
                <a:gd name="T0" fmla="*/ 312 w 400"/>
                <a:gd name="T1" fmla="*/ 882 h 1084"/>
                <a:gd name="T2" fmla="*/ 88 w 400"/>
                <a:gd name="T3" fmla="*/ 882 h 1084"/>
                <a:gd name="T4" fmla="*/ 201 w 400"/>
                <a:gd name="T5" fmla="*/ 1083 h 1084"/>
                <a:gd name="T6" fmla="*/ 312 w 400"/>
                <a:gd name="T7" fmla="*/ 882 h 1084"/>
                <a:gd name="T8" fmla="*/ 388 w 400"/>
                <a:gd name="T9" fmla="*/ 729 h 1084"/>
                <a:gd name="T10" fmla="*/ 326 w 400"/>
                <a:gd name="T11" fmla="*/ 842 h 1084"/>
                <a:gd name="T12" fmla="*/ 388 w 400"/>
                <a:gd name="T13" fmla="*/ 729 h 1084"/>
                <a:gd name="T14" fmla="*/ 11 w 400"/>
                <a:gd name="T15" fmla="*/ 729 h 1084"/>
                <a:gd name="T16" fmla="*/ 74 w 400"/>
                <a:gd name="T17" fmla="*/ 842 h 1084"/>
                <a:gd name="T18" fmla="*/ 11 w 400"/>
                <a:gd name="T19" fmla="*/ 729 h 1084"/>
                <a:gd name="T20" fmla="*/ 396 w 400"/>
                <a:gd name="T21" fmla="*/ 624 h 1084"/>
                <a:gd name="T22" fmla="*/ 356 w 400"/>
                <a:gd name="T23" fmla="*/ 698 h 1084"/>
                <a:gd name="T24" fmla="*/ 396 w 400"/>
                <a:gd name="T25" fmla="*/ 624 h 1084"/>
                <a:gd name="T26" fmla="*/ 3 w 400"/>
                <a:gd name="T27" fmla="*/ 624 h 1084"/>
                <a:gd name="T28" fmla="*/ 43 w 400"/>
                <a:gd name="T29" fmla="*/ 698 h 1084"/>
                <a:gd name="T30" fmla="*/ 3 w 400"/>
                <a:gd name="T31" fmla="*/ 624 h 1084"/>
                <a:gd name="T32" fmla="*/ 34 w 400"/>
                <a:gd name="T33" fmla="*/ 472 h 1084"/>
                <a:gd name="T34" fmla="*/ 0 w 400"/>
                <a:gd name="T35" fmla="*/ 543 h 1084"/>
                <a:gd name="T36" fmla="*/ 34 w 400"/>
                <a:gd name="T37" fmla="*/ 610 h 1084"/>
                <a:gd name="T38" fmla="*/ 34 w 400"/>
                <a:gd name="T39" fmla="*/ 472 h 1084"/>
                <a:gd name="T40" fmla="*/ 365 w 400"/>
                <a:gd name="T41" fmla="*/ 472 h 1084"/>
                <a:gd name="T42" fmla="*/ 365 w 400"/>
                <a:gd name="T43" fmla="*/ 610 h 1084"/>
                <a:gd name="T44" fmla="*/ 399 w 400"/>
                <a:gd name="T45" fmla="*/ 543 h 1084"/>
                <a:gd name="T46" fmla="*/ 365 w 400"/>
                <a:gd name="T47" fmla="*/ 472 h 1084"/>
                <a:gd name="T48" fmla="*/ 356 w 400"/>
                <a:gd name="T49" fmla="*/ 384 h 1084"/>
                <a:gd name="T50" fmla="*/ 396 w 400"/>
                <a:gd name="T51" fmla="*/ 460 h 1084"/>
                <a:gd name="T52" fmla="*/ 356 w 400"/>
                <a:gd name="T53" fmla="*/ 384 h 1084"/>
                <a:gd name="T54" fmla="*/ 43 w 400"/>
                <a:gd name="T55" fmla="*/ 384 h 1084"/>
                <a:gd name="T56" fmla="*/ 3 w 400"/>
                <a:gd name="T57" fmla="*/ 460 h 1084"/>
                <a:gd name="T58" fmla="*/ 43 w 400"/>
                <a:gd name="T59" fmla="*/ 384 h 1084"/>
                <a:gd name="T60" fmla="*/ 362 w 400"/>
                <a:gd name="T61" fmla="*/ 223 h 1084"/>
                <a:gd name="T62" fmla="*/ 351 w 400"/>
                <a:gd name="T63" fmla="*/ 350 h 1084"/>
                <a:gd name="T64" fmla="*/ 362 w 400"/>
                <a:gd name="T65" fmla="*/ 223 h 1084"/>
                <a:gd name="T66" fmla="*/ 37 w 400"/>
                <a:gd name="T67" fmla="*/ 223 h 1084"/>
                <a:gd name="T68" fmla="*/ 48 w 400"/>
                <a:gd name="T69" fmla="*/ 350 h 1084"/>
                <a:gd name="T70" fmla="*/ 37 w 400"/>
                <a:gd name="T71" fmla="*/ 223 h 1084"/>
                <a:gd name="T72" fmla="*/ 201 w 400"/>
                <a:gd name="T73" fmla="*/ 0 h 1084"/>
                <a:gd name="T74" fmla="*/ 88 w 400"/>
                <a:gd name="T75" fmla="*/ 200 h 1084"/>
                <a:gd name="T76" fmla="*/ 312 w 400"/>
                <a:gd name="T77" fmla="*/ 203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2" y="882"/>
                  </a:moveTo>
                  <a:lnTo>
                    <a:pt x="312" y="882"/>
                  </a:lnTo>
                  <a:cubicBezTo>
                    <a:pt x="280" y="953"/>
                    <a:pt x="243" y="995"/>
                    <a:pt x="201" y="995"/>
                  </a:cubicBezTo>
                  <a:cubicBezTo>
                    <a:pt x="158" y="995"/>
                    <a:pt x="119" y="953"/>
                    <a:pt x="88" y="882"/>
                  </a:cubicBezTo>
                  <a:cubicBezTo>
                    <a:pt x="77" y="888"/>
                    <a:pt x="63" y="896"/>
                    <a:pt x="51" y="902"/>
                  </a:cubicBezTo>
                  <a:cubicBezTo>
                    <a:pt x="88" y="1012"/>
                    <a:pt x="142" y="1083"/>
                    <a:pt x="201" y="1083"/>
                  </a:cubicBezTo>
                  <a:cubicBezTo>
                    <a:pt x="260" y="1083"/>
                    <a:pt x="312" y="1012"/>
                    <a:pt x="348" y="902"/>
                  </a:cubicBezTo>
                  <a:cubicBezTo>
                    <a:pt x="337" y="896"/>
                    <a:pt x="323" y="888"/>
                    <a:pt x="312" y="882"/>
                  </a:cubicBezTo>
                  <a:lnTo>
                    <a:pt x="388" y="729"/>
                  </a:lnTo>
                  <a:lnTo>
                    <a:pt x="388" y="729"/>
                  </a:lnTo>
                  <a:cubicBezTo>
                    <a:pt x="376" y="729"/>
                    <a:pt x="362" y="732"/>
                    <a:pt x="351" y="732"/>
                  </a:cubicBezTo>
                  <a:cubicBezTo>
                    <a:pt x="345" y="774"/>
                    <a:pt x="337" y="811"/>
                    <a:pt x="326" y="842"/>
                  </a:cubicBezTo>
                  <a:cubicBezTo>
                    <a:pt x="337" y="851"/>
                    <a:pt x="351" y="856"/>
                    <a:pt x="362" y="859"/>
                  </a:cubicBezTo>
                  <a:cubicBezTo>
                    <a:pt x="373" y="820"/>
                    <a:pt x="382" y="777"/>
                    <a:pt x="388" y="729"/>
                  </a:cubicBezTo>
                  <a:lnTo>
                    <a:pt x="11" y="729"/>
                  </a:lnTo>
                  <a:lnTo>
                    <a:pt x="11" y="729"/>
                  </a:lnTo>
                  <a:cubicBezTo>
                    <a:pt x="20" y="777"/>
                    <a:pt x="29" y="820"/>
                    <a:pt x="37" y="859"/>
                  </a:cubicBezTo>
                  <a:cubicBezTo>
                    <a:pt x="51" y="856"/>
                    <a:pt x="63" y="851"/>
                    <a:pt x="74" y="842"/>
                  </a:cubicBezTo>
                  <a:cubicBezTo>
                    <a:pt x="65" y="811"/>
                    <a:pt x="54" y="774"/>
                    <a:pt x="48" y="732"/>
                  </a:cubicBezTo>
                  <a:cubicBezTo>
                    <a:pt x="37" y="732"/>
                    <a:pt x="23" y="729"/>
                    <a:pt x="11" y="729"/>
                  </a:cubicBezTo>
                  <a:lnTo>
                    <a:pt x="396" y="624"/>
                  </a:lnTo>
                  <a:lnTo>
                    <a:pt x="396" y="624"/>
                  </a:lnTo>
                  <a:cubicBezTo>
                    <a:pt x="385" y="636"/>
                    <a:pt x="373" y="650"/>
                    <a:pt x="362" y="661"/>
                  </a:cubicBezTo>
                  <a:cubicBezTo>
                    <a:pt x="359" y="675"/>
                    <a:pt x="359" y="687"/>
                    <a:pt x="356" y="698"/>
                  </a:cubicBezTo>
                  <a:cubicBezTo>
                    <a:pt x="368" y="698"/>
                    <a:pt x="379" y="695"/>
                    <a:pt x="390" y="692"/>
                  </a:cubicBezTo>
                  <a:cubicBezTo>
                    <a:pt x="393" y="670"/>
                    <a:pt x="396" y="647"/>
                    <a:pt x="396" y="624"/>
                  </a:cubicBezTo>
                  <a:lnTo>
                    <a:pt x="3" y="624"/>
                  </a:lnTo>
                  <a:lnTo>
                    <a:pt x="3" y="624"/>
                  </a:lnTo>
                  <a:cubicBezTo>
                    <a:pt x="3" y="647"/>
                    <a:pt x="6" y="670"/>
                    <a:pt x="9" y="692"/>
                  </a:cubicBezTo>
                  <a:cubicBezTo>
                    <a:pt x="20" y="695"/>
                    <a:pt x="31" y="698"/>
                    <a:pt x="43" y="698"/>
                  </a:cubicBezTo>
                  <a:cubicBezTo>
                    <a:pt x="40" y="687"/>
                    <a:pt x="40" y="675"/>
                    <a:pt x="40" y="661"/>
                  </a:cubicBezTo>
                  <a:cubicBezTo>
                    <a:pt x="26" y="650"/>
                    <a:pt x="14" y="636"/>
                    <a:pt x="3" y="624"/>
                  </a:cubicBezTo>
                  <a:lnTo>
                    <a:pt x="34" y="472"/>
                  </a:lnTo>
                  <a:lnTo>
                    <a:pt x="34" y="472"/>
                  </a:lnTo>
                  <a:cubicBezTo>
                    <a:pt x="23" y="486"/>
                    <a:pt x="11" y="500"/>
                    <a:pt x="0" y="512"/>
                  </a:cubicBezTo>
                  <a:cubicBezTo>
                    <a:pt x="0" y="523"/>
                    <a:pt x="0" y="531"/>
                    <a:pt x="0" y="543"/>
                  </a:cubicBezTo>
                  <a:cubicBezTo>
                    <a:pt x="0" y="551"/>
                    <a:pt x="0" y="560"/>
                    <a:pt x="0" y="571"/>
                  </a:cubicBezTo>
                  <a:cubicBezTo>
                    <a:pt x="11" y="582"/>
                    <a:pt x="23" y="596"/>
                    <a:pt x="34" y="610"/>
                  </a:cubicBezTo>
                  <a:cubicBezTo>
                    <a:pt x="34" y="588"/>
                    <a:pt x="31" y="565"/>
                    <a:pt x="31" y="543"/>
                  </a:cubicBezTo>
                  <a:cubicBezTo>
                    <a:pt x="31" y="517"/>
                    <a:pt x="34" y="494"/>
                    <a:pt x="34" y="472"/>
                  </a:cubicBezTo>
                  <a:lnTo>
                    <a:pt x="365" y="472"/>
                  </a:lnTo>
                  <a:lnTo>
                    <a:pt x="365" y="472"/>
                  </a:lnTo>
                  <a:cubicBezTo>
                    <a:pt x="368" y="494"/>
                    <a:pt x="368" y="517"/>
                    <a:pt x="368" y="543"/>
                  </a:cubicBezTo>
                  <a:cubicBezTo>
                    <a:pt x="368" y="565"/>
                    <a:pt x="368" y="588"/>
                    <a:pt x="365" y="610"/>
                  </a:cubicBezTo>
                  <a:cubicBezTo>
                    <a:pt x="376" y="596"/>
                    <a:pt x="388" y="582"/>
                    <a:pt x="399" y="571"/>
                  </a:cubicBezTo>
                  <a:cubicBezTo>
                    <a:pt x="399" y="560"/>
                    <a:pt x="399" y="551"/>
                    <a:pt x="399" y="543"/>
                  </a:cubicBezTo>
                  <a:cubicBezTo>
                    <a:pt x="399" y="531"/>
                    <a:pt x="399" y="523"/>
                    <a:pt x="399" y="512"/>
                  </a:cubicBezTo>
                  <a:cubicBezTo>
                    <a:pt x="388" y="500"/>
                    <a:pt x="376" y="486"/>
                    <a:pt x="365" y="472"/>
                  </a:cubicBezTo>
                  <a:lnTo>
                    <a:pt x="356" y="384"/>
                  </a:lnTo>
                  <a:lnTo>
                    <a:pt x="356" y="384"/>
                  </a:lnTo>
                  <a:cubicBezTo>
                    <a:pt x="359" y="395"/>
                    <a:pt x="359" y="410"/>
                    <a:pt x="362" y="421"/>
                  </a:cubicBezTo>
                  <a:cubicBezTo>
                    <a:pt x="373" y="432"/>
                    <a:pt x="385" y="446"/>
                    <a:pt x="396" y="460"/>
                  </a:cubicBezTo>
                  <a:cubicBezTo>
                    <a:pt x="396" y="435"/>
                    <a:pt x="393" y="412"/>
                    <a:pt x="390" y="390"/>
                  </a:cubicBezTo>
                  <a:cubicBezTo>
                    <a:pt x="379" y="387"/>
                    <a:pt x="368" y="387"/>
                    <a:pt x="356" y="384"/>
                  </a:cubicBezTo>
                  <a:lnTo>
                    <a:pt x="43" y="384"/>
                  </a:lnTo>
                  <a:lnTo>
                    <a:pt x="43" y="384"/>
                  </a:lnTo>
                  <a:cubicBezTo>
                    <a:pt x="31" y="387"/>
                    <a:pt x="20" y="387"/>
                    <a:pt x="9" y="390"/>
                  </a:cubicBezTo>
                  <a:cubicBezTo>
                    <a:pt x="6" y="412"/>
                    <a:pt x="3" y="435"/>
                    <a:pt x="3" y="460"/>
                  </a:cubicBezTo>
                  <a:cubicBezTo>
                    <a:pt x="14" y="446"/>
                    <a:pt x="26" y="432"/>
                    <a:pt x="40" y="421"/>
                  </a:cubicBezTo>
                  <a:cubicBezTo>
                    <a:pt x="40" y="410"/>
                    <a:pt x="40" y="395"/>
                    <a:pt x="43" y="384"/>
                  </a:cubicBezTo>
                  <a:lnTo>
                    <a:pt x="362" y="223"/>
                  </a:lnTo>
                  <a:lnTo>
                    <a:pt x="362" y="223"/>
                  </a:lnTo>
                  <a:cubicBezTo>
                    <a:pt x="351" y="228"/>
                    <a:pt x="337" y="234"/>
                    <a:pt x="326" y="240"/>
                  </a:cubicBezTo>
                  <a:cubicBezTo>
                    <a:pt x="337" y="271"/>
                    <a:pt x="345" y="311"/>
                    <a:pt x="351" y="350"/>
                  </a:cubicBezTo>
                  <a:cubicBezTo>
                    <a:pt x="362" y="350"/>
                    <a:pt x="376" y="353"/>
                    <a:pt x="388" y="353"/>
                  </a:cubicBezTo>
                  <a:cubicBezTo>
                    <a:pt x="382" y="308"/>
                    <a:pt x="373" y="263"/>
                    <a:pt x="362" y="223"/>
                  </a:cubicBezTo>
                  <a:lnTo>
                    <a:pt x="37" y="223"/>
                  </a:lnTo>
                  <a:lnTo>
                    <a:pt x="37" y="223"/>
                  </a:lnTo>
                  <a:cubicBezTo>
                    <a:pt x="29" y="263"/>
                    <a:pt x="20" y="308"/>
                    <a:pt x="11" y="353"/>
                  </a:cubicBezTo>
                  <a:cubicBezTo>
                    <a:pt x="23" y="353"/>
                    <a:pt x="37" y="350"/>
                    <a:pt x="48" y="350"/>
                  </a:cubicBezTo>
                  <a:cubicBezTo>
                    <a:pt x="54" y="311"/>
                    <a:pt x="65" y="271"/>
                    <a:pt x="74" y="240"/>
                  </a:cubicBezTo>
                  <a:cubicBezTo>
                    <a:pt x="63" y="234"/>
                    <a:pt x="51" y="228"/>
                    <a:pt x="37" y="223"/>
                  </a:cubicBezTo>
                  <a:lnTo>
                    <a:pt x="201" y="0"/>
                  </a:lnTo>
                  <a:lnTo>
                    <a:pt x="201" y="0"/>
                  </a:lnTo>
                  <a:cubicBezTo>
                    <a:pt x="142" y="0"/>
                    <a:pt x="88" y="70"/>
                    <a:pt x="51" y="181"/>
                  </a:cubicBezTo>
                  <a:cubicBezTo>
                    <a:pt x="63" y="186"/>
                    <a:pt x="77" y="195"/>
                    <a:pt x="88" y="200"/>
                  </a:cubicBezTo>
                  <a:cubicBezTo>
                    <a:pt x="119" y="130"/>
                    <a:pt x="158" y="87"/>
                    <a:pt x="201" y="87"/>
                  </a:cubicBezTo>
                  <a:cubicBezTo>
                    <a:pt x="243" y="87"/>
                    <a:pt x="280" y="130"/>
                    <a:pt x="312" y="203"/>
                  </a:cubicBezTo>
                  <a:cubicBezTo>
                    <a:pt x="323" y="195"/>
                    <a:pt x="337" y="186"/>
                    <a:pt x="348" y="181"/>
                  </a:cubicBezTo>
                  <a:cubicBezTo>
                    <a:pt x="312" y="70"/>
                    <a:pt x="260" y="0"/>
                    <a:pt x="201"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9" name="Freeform 154"/>
            <p:cNvSpPr>
              <a:spLocks noChangeArrowheads="1"/>
            </p:cNvSpPr>
            <p:nvPr/>
          </p:nvSpPr>
          <p:spPr bwMode="auto">
            <a:xfrm>
              <a:off x="6590" y="1019"/>
              <a:ext cx="245" cy="90"/>
            </a:xfrm>
            <a:custGeom>
              <a:avLst/>
              <a:gdLst>
                <a:gd name="T0" fmla="*/ 611 w 1084"/>
                <a:gd name="T1" fmla="*/ 365 h 400"/>
                <a:gd name="T2" fmla="*/ 473 w 1084"/>
                <a:gd name="T3" fmla="*/ 365 h 400"/>
                <a:gd name="T4" fmla="*/ 543 w 1084"/>
                <a:gd name="T5" fmla="*/ 399 h 400"/>
                <a:gd name="T6" fmla="*/ 611 w 1084"/>
                <a:gd name="T7" fmla="*/ 365 h 400"/>
                <a:gd name="T8" fmla="*/ 241 w 1084"/>
                <a:gd name="T9" fmla="*/ 325 h 400"/>
                <a:gd name="T10" fmla="*/ 353 w 1084"/>
                <a:gd name="T11" fmla="*/ 387 h 400"/>
                <a:gd name="T12" fmla="*/ 461 w 1084"/>
                <a:gd name="T13" fmla="*/ 396 h 400"/>
                <a:gd name="T14" fmla="*/ 385 w 1084"/>
                <a:gd name="T15" fmla="*/ 356 h 400"/>
                <a:gd name="T16" fmla="*/ 241 w 1084"/>
                <a:gd name="T17" fmla="*/ 325 h 400"/>
                <a:gd name="T18" fmla="*/ 843 w 1084"/>
                <a:gd name="T19" fmla="*/ 325 h 400"/>
                <a:gd name="T20" fmla="*/ 698 w 1084"/>
                <a:gd name="T21" fmla="*/ 356 h 400"/>
                <a:gd name="T22" fmla="*/ 625 w 1084"/>
                <a:gd name="T23" fmla="*/ 396 h 400"/>
                <a:gd name="T24" fmla="*/ 730 w 1084"/>
                <a:gd name="T25" fmla="*/ 387 h 400"/>
                <a:gd name="T26" fmla="*/ 843 w 1084"/>
                <a:gd name="T27" fmla="*/ 325 h 400"/>
                <a:gd name="T28" fmla="*/ 902 w 1084"/>
                <a:gd name="T29" fmla="*/ 50 h 400"/>
                <a:gd name="T30" fmla="*/ 996 w 1084"/>
                <a:gd name="T31" fmla="*/ 201 h 400"/>
                <a:gd name="T32" fmla="*/ 902 w 1084"/>
                <a:gd name="T33" fmla="*/ 348 h 400"/>
                <a:gd name="T34" fmla="*/ 902 w 1084"/>
                <a:gd name="T35" fmla="*/ 50 h 400"/>
                <a:gd name="T36" fmla="*/ 181 w 1084"/>
                <a:gd name="T37" fmla="*/ 50 h 400"/>
                <a:gd name="T38" fmla="*/ 181 w 1084"/>
                <a:gd name="T39" fmla="*/ 348 h 400"/>
                <a:gd name="T40" fmla="*/ 88 w 1084"/>
                <a:gd name="T41" fmla="*/ 201 h 400"/>
                <a:gd name="T42" fmla="*/ 181 w 1084"/>
                <a:gd name="T43" fmla="*/ 50 h 400"/>
                <a:gd name="T44" fmla="*/ 625 w 1084"/>
                <a:gd name="T45" fmla="*/ 3 h 400"/>
                <a:gd name="T46" fmla="*/ 698 w 1084"/>
                <a:gd name="T47" fmla="*/ 42 h 400"/>
                <a:gd name="T48" fmla="*/ 843 w 1084"/>
                <a:gd name="T49" fmla="*/ 73 h 400"/>
                <a:gd name="T50" fmla="*/ 730 w 1084"/>
                <a:gd name="T51" fmla="*/ 11 h 400"/>
                <a:gd name="T52" fmla="*/ 625 w 1084"/>
                <a:gd name="T53" fmla="*/ 3 h 400"/>
                <a:gd name="T54" fmla="*/ 461 w 1084"/>
                <a:gd name="T55" fmla="*/ 3 h 400"/>
                <a:gd name="T56" fmla="*/ 353 w 1084"/>
                <a:gd name="T57" fmla="*/ 11 h 400"/>
                <a:gd name="T58" fmla="*/ 241 w 1084"/>
                <a:gd name="T59" fmla="*/ 73 h 400"/>
                <a:gd name="T60" fmla="*/ 385 w 1084"/>
                <a:gd name="T61" fmla="*/ 42 h 400"/>
                <a:gd name="T62" fmla="*/ 461 w 1084"/>
                <a:gd name="T63" fmla="*/ 3 h 400"/>
                <a:gd name="T64" fmla="*/ 543 w 1084"/>
                <a:gd name="T65" fmla="*/ 0 h 400"/>
                <a:gd name="T66" fmla="*/ 473 w 1084"/>
                <a:gd name="T67" fmla="*/ 34 h 400"/>
                <a:gd name="T68" fmla="*/ 611 w 1084"/>
                <a:gd name="T69" fmla="*/ 34 h 400"/>
                <a:gd name="T70" fmla="*/ 543 w 1084"/>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4" h="400">
                  <a:moveTo>
                    <a:pt x="611" y="365"/>
                  </a:moveTo>
                  <a:lnTo>
                    <a:pt x="611" y="365"/>
                  </a:lnTo>
                  <a:cubicBezTo>
                    <a:pt x="588" y="367"/>
                    <a:pt x="566" y="367"/>
                    <a:pt x="543" y="367"/>
                  </a:cubicBezTo>
                  <a:cubicBezTo>
                    <a:pt x="517" y="367"/>
                    <a:pt x="495" y="367"/>
                    <a:pt x="473" y="365"/>
                  </a:cubicBezTo>
                  <a:cubicBezTo>
                    <a:pt x="487" y="376"/>
                    <a:pt x="500" y="387"/>
                    <a:pt x="512" y="399"/>
                  </a:cubicBezTo>
                  <a:cubicBezTo>
                    <a:pt x="523" y="399"/>
                    <a:pt x="532" y="399"/>
                    <a:pt x="543" y="399"/>
                  </a:cubicBezTo>
                  <a:cubicBezTo>
                    <a:pt x="551" y="399"/>
                    <a:pt x="560" y="399"/>
                    <a:pt x="571" y="399"/>
                  </a:cubicBezTo>
                  <a:cubicBezTo>
                    <a:pt x="583" y="387"/>
                    <a:pt x="597" y="376"/>
                    <a:pt x="611" y="365"/>
                  </a:cubicBezTo>
                  <a:lnTo>
                    <a:pt x="241" y="325"/>
                  </a:lnTo>
                  <a:lnTo>
                    <a:pt x="241" y="325"/>
                  </a:lnTo>
                  <a:cubicBezTo>
                    <a:pt x="235" y="336"/>
                    <a:pt x="229" y="350"/>
                    <a:pt x="224" y="362"/>
                  </a:cubicBezTo>
                  <a:cubicBezTo>
                    <a:pt x="263" y="373"/>
                    <a:pt x="308" y="382"/>
                    <a:pt x="353" y="387"/>
                  </a:cubicBezTo>
                  <a:cubicBezTo>
                    <a:pt x="365" y="387"/>
                    <a:pt x="379" y="390"/>
                    <a:pt x="390" y="390"/>
                  </a:cubicBezTo>
                  <a:cubicBezTo>
                    <a:pt x="413" y="393"/>
                    <a:pt x="436" y="396"/>
                    <a:pt x="461" y="396"/>
                  </a:cubicBezTo>
                  <a:cubicBezTo>
                    <a:pt x="447" y="385"/>
                    <a:pt x="433" y="373"/>
                    <a:pt x="422" y="362"/>
                  </a:cubicBezTo>
                  <a:cubicBezTo>
                    <a:pt x="410" y="359"/>
                    <a:pt x="396" y="359"/>
                    <a:pt x="385" y="356"/>
                  </a:cubicBezTo>
                  <a:cubicBezTo>
                    <a:pt x="373" y="356"/>
                    <a:pt x="362" y="353"/>
                    <a:pt x="351" y="350"/>
                  </a:cubicBezTo>
                  <a:cubicBezTo>
                    <a:pt x="311" y="345"/>
                    <a:pt x="272" y="336"/>
                    <a:pt x="241" y="325"/>
                  </a:cubicBezTo>
                  <a:lnTo>
                    <a:pt x="843" y="325"/>
                  </a:lnTo>
                  <a:lnTo>
                    <a:pt x="843" y="325"/>
                  </a:lnTo>
                  <a:cubicBezTo>
                    <a:pt x="812" y="336"/>
                    <a:pt x="775" y="345"/>
                    <a:pt x="732" y="350"/>
                  </a:cubicBezTo>
                  <a:cubicBezTo>
                    <a:pt x="721" y="353"/>
                    <a:pt x="710" y="356"/>
                    <a:pt x="698" y="356"/>
                  </a:cubicBezTo>
                  <a:cubicBezTo>
                    <a:pt x="687" y="359"/>
                    <a:pt x="676" y="359"/>
                    <a:pt x="662" y="362"/>
                  </a:cubicBezTo>
                  <a:cubicBezTo>
                    <a:pt x="651" y="373"/>
                    <a:pt x="636" y="385"/>
                    <a:pt x="625" y="396"/>
                  </a:cubicBezTo>
                  <a:cubicBezTo>
                    <a:pt x="648" y="396"/>
                    <a:pt x="670" y="393"/>
                    <a:pt x="693" y="390"/>
                  </a:cubicBezTo>
                  <a:cubicBezTo>
                    <a:pt x="704" y="390"/>
                    <a:pt x="718" y="387"/>
                    <a:pt x="730" y="387"/>
                  </a:cubicBezTo>
                  <a:cubicBezTo>
                    <a:pt x="778" y="382"/>
                    <a:pt x="820" y="373"/>
                    <a:pt x="860" y="362"/>
                  </a:cubicBezTo>
                  <a:cubicBezTo>
                    <a:pt x="857" y="350"/>
                    <a:pt x="851" y="336"/>
                    <a:pt x="843" y="325"/>
                  </a:cubicBezTo>
                  <a:lnTo>
                    <a:pt x="902" y="50"/>
                  </a:lnTo>
                  <a:lnTo>
                    <a:pt x="902" y="50"/>
                  </a:lnTo>
                  <a:cubicBezTo>
                    <a:pt x="896" y="62"/>
                    <a:pt x="888" y="76"/>
                    <a:pt x="882" y="87"/>
                  </a:cubicBezTo>
                  <a:cubicBezTo>
                    <a:pt x="953" y="118"/>
                    <a:pt x="996" y="158"/>
                    <a:pt x="996" y="201"/>
                  </a:cubicBezTo>
                  <a:cubicBezTo>
                    <a:pt x="996" y="243"/>
                    <a:pt x="953" y="280"/>
                    <a:pt x="882" y="311"/>
                  </a:cubicBezTo>
                  <a:cubicBezTo>
                    <a:pt x="888" y="322"/>
                    <a:pt x="896" y="336"/>
                    <a:pt x="902" y="348"/>
                  </a:cubicBezTo>
                  <a:cubicBezTo>
                    <a:pt x="1013" y="311"/>
                    <a:pt x="1083" y="260"/>
                    <a:pt x="1083" y="201"/>
                  </a:cubicBezTo>
                  <a:cubicBezTo>
                    <a:pt x="1083" y="141"/>
                    <a:pt x="1013" y="87"/>
                    <a:pt x="902" y="50"/>
                  </a:cubicBezTo>
                  <a:lnTo>
                    <a:pt x="181" y="50"/>
                  </a:lnTo>
                  <a:lnTo>
                    <a:pt x="181" y="50"/>
                  </a:lnTo>
                  <a:cubicBezTo>
                    <a:pt x="71" y="87"/>
                    <a:pt x="0" y="141"/>
                    <a:pt x="0" y="201"/>
                  </a:cubicBezTo>
                  <a:cubicBezTo>
                    <a:pt x="0" y="260"/>
                    <a:pt x="71" y="311"/>
                    <a:pt x="181" y="348"/>
                  </a:cubicBezTo>
                  <a:cubicBezTo>
                    <a:pt x="187" y="336"/>
                    <a:pt x="195" y="322"/>
                    <a:pt x="201" y="311"/>
                  </a:cubicBezTo>
                  <a:cubicBezTo>
                    <a:pt x="130" y="280"/>
                    <a:pt x="88" y="243"/>
                    <a:pt x="88" y="201"/>
                  </a:cubicBezTo>
                  <a:cubicBezTo>
                    <a:pt x="88" y="158"/>
                    <a:pt x="130" y="118"/>
                    <a:pt x="201" y="87"/>
                  </a:cubicBezTo>
                  <a:cubicBezTo>
                    <a:pt x="195" y="76"/>
                    <a:pt x="187" y="62"/>
                    <a:pt x="181" y="50"/>
                  </a:cubicBezTo>
                  <a:lnTo>
                    <a:pt x="625" y="3"/>
                  </a:lnTo>
                  <a:lnTo>
                    <a:pt x="625" y="3"/>
                  </a:lnTo>
                  <a:cubicBezTo>
                    <a:pt x="636" y="14"/>
                    <a:pt x="651" y="25"/>
                    <a:pt x="662" y="39"/>
                  </a:cubicBezTo>
                  <a:cubicBezTo>
                    <a:pt x="676" y="39"/>
                    <a:pt x="687" y="42"/>
                    <a:pt x="698" y="42"/>
                  </a:cubicBezTo>
                  <a:cubicBezTo>
                    <a:pt x="710" y="45"/>
                    <a:pt x="721" y="45"/>
                    <a:pt x="732" y="48"/>
                  </a:cubicBezTo>
                  <a:cubicBezTo>
                    <a:pt x="775" y="53"/>
                    <a:pt x="812" y="65"/>
                    <a:pt x="843" y="73"/>
                  </a:cubicBezTo>
                  <a:cubicBezTo>
                    <a:pt x="851" y="62"/>
                    <a:pt x="857" y="50"/>
                    <a:pt x="860" y="37"/>
                  </a:cubicBezTo>
                  <a:cubicBezTo>
                    <a:pt x="820" y="28"/>
                    <a:pt x="778" y="20"/>
                    <a:pt x="730" y="11"/>
                  </a:cubicBezTo>
                  <a:cubicBezTo>
                    <a:pt x="718" y="11"/>
                    <a:pt x="704" y="8"/>
                    <a:pt x="693" y="8"/>
                  </a:cubicBezTo>
                  <a:cubicBezTo>
                    <a:pt x="670" y="6"/>
                    <a:pt x="648" y="3"/>
                    <a:pt x="625" y="3"/>
                  </a:cubicBezTo>
                  <a:lnTo>
                    <a:pt x="461" y="3"/>
                  </a:lnTo>
                  <a:lnTo>
                    <a:pt x="461" y="3"/>
                  </a:lnTo>
                  <a:cubicBezTo>
                    <a:pt x="436" y="3"/>
                    <a:pt x="413" y="6"/>
                    <a:pt x="390" y="8"/>
                  </a:cubicBezTo>
                  <a:cubicBezTo>
                    <a:pt x="379" y="8"/>
                    <a:pt x="365" y="11"/>
                    <a:pt x="353" y="11"/>
                  </a:cubicBezTo>
                  <a:cubicBezTo>
                    <a:pt x="308" y="20"/>
                    <a:pt x="263" y="28"/>
                    <a:pt x="224" y="37"/>
                  </a:cubicBezTo>
                  <a:cubicBezTo>
                    <a:pt x="229" y="50"/>
                    <a:pt x="235" y="62"/>
                    <a:pt x="241" y="73"/>
                  </a:cubicBezTo>
                  <a:cubicBezTo>
                    <a:pt x="272" y="65"/>
                    <a:pt x="311" y="53"/>
                    <a:pt x="351" y="48"/>
                  </a:cubicBezTo>
                  <a:cubicBezTo>
                    <a:pt x="362" y="45"/>
                    <a:pt x="373" y="45"/>
                    <a:pt x="385" y="42"/>
                  </a:cubicBezTo>
                  <a:cubicBezTo>
                    <a:pt x="396" y="42"/>
                    <a:pt x="410" y="39"/>
                    <a:pt x="422" y="39"/>
                  </a:cubicBezTo>
                  <a:cubicBezTo>
                    <a:pt x="433" y="25"/>
                    <a:pt x="447" y="14"/>
                    <a:pt x="461" y="3"/>
                  </a:cubicBezTo>
                  <a:lnTo>
                    <a:pt x="543" y="0"/>
                  </a:lnTo>
                  <a:lnTo>
                    <a:pt x="543" y="0"/>
                  </a:lnTo>
                  <a:cubicBezTo>
                    <a:pt x="532" y="0"/>
                    <a:pt x="523" y="0"/>
                    <a:pt x="512" y="0"/>
                  </a:cubicBezTo>
                  <a:cubicBezTo>
                    <a:pt x="500" y="11"/>
                    <a:pt x="487" y="23"/>
                    <a:pt x="473" y="34"/>
                  </a:cubicBezTo>
                  <a:cubicBezTo>
                    <a:pt x="495" y="34"/>
                    <a:pt x="517" y="31"/>
                    <a:pt x="543" y="31"/>
                  </a:cubicBezTo>
                  <a:cubicBezTo>
                    <a:pt x="566" y="31"/>
                    <a:pt x="588" y="34"/>
                    <a:pt x="611" y="34"/>
                  </a:cubicBezTo>
                  <a:cubicBezTo>
                    <a:pt x="597" y="23"/>
                    <a:pt x="583" y="11"/>
                    <a:pt x="571" y="0"/>
                  </a:cubicBezTo>
                  <a:cubicBezTo>
                    <a:pt x="560" y="0"/>
                    <a:pt x="551"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0" name="Freeform 155"/>
            <p:cNvSpPr>
              <a:spLocks noChangeArrowheads="1"/>
            </p:cNvSpPr>
            <p:nvPr/>
          </p:nvSpPr>
          <p:spPr bwMode="auto">
            <a:xfrm>
              <a:off x="6616" y="972"/>
              <a:ext cx="192" cy="184"/>
            </a:xfrm>
            <a:custGeom>
              <a:avLst/>
              <a:gdLst>
                <a:gd name="T0" fmla="*/ 162 w 852"/>
                <a:gd name="T1" fmla="*/ 410 h 818"/>
                <a:gd name="T2" fmla="*/ 65 w 852"/>
                <a:gd name="T3" fmla="*/ 557 h 818"/>
                <a:gd name="T4" fmla="*/ 116 w 852"/>
                <a:gd name="T5" fmla="*/ 817 h 818"/>
                <a:gd name="T6" fmla="*/ 314 w 852"/>
                <a:gd name="T7" fmla="*/ 749 h 818"/>
                <a:gd name="T8" fmla="*/ 399 w 852"/>
                <a:gd name="T9" fmla="*/ 650 h 818"/>
                <a:gd name="T10" fmla="*/ 263 w 852"/>
                <a:gd name="T11" fmla="*/ 726 h 818"/>
                <a:gd name="T12" fmla="*/ 105 w 852"/>
                <a:gd name="T13" fmla="*/ 729 h 818"/>
                <a:gd name="T14" fmla="*/ 125 w 852"/>
                <a:gd name="T15" fmla="*/ 534 h 818"/>
                <a:gd name="T16" fmla="*/ 162 w 852"/>
                <a:gd name="T17" fmla="*/ 410 h 818"/>
                <a:gd name="T18" fmla="*/ 648 w 852"/>
                <a:gd name="T19" fmla="*/ 410 h 818"/>
                <a:gd name="T20" fmla="*/ 591 w 852"/>
                <a:gd name="T21" fmla="*/ 477 h 818"/>
                <a:gd name="T22" fmla="*/ 495 w 852"/>
                <a:gd name="T23" fmla="*/ 574 h 818"/>
                <a:gd name="T24" fmla="*/ 427 w 852"/>
                <a:gd name="T25" fmla="*/ 630 h 818"/>
                <a:gd name="T26" fmla="*/ 509 w 852"/>
                <a:gd name="T27" fmla="*/ 605 h 818"/>
                <a:gd name="T28" fmla="*/ 568 w 852"/>
                <a:gd name="T29" fmla="*/ 551 h 818"/>
                <a:gd name="T30" fmla="*/ 622 w 852"/>
                <a:gd name="T31" fmla="*/ 491 h 818"/>
                <a:gd name="T32" fmla="*/ 648 w 852"/>
                <a:gd name="T33" fmla="*/ 410 h 818"/>
                <a:gd name="T34" fmla="*/ 399 w 852"/>
                <a:gd name="T35" fmla="*/ 166 h 818"/>
                <a:gd name="T36" fmla="*/ 306 w 852"/>
                <a:gd name="T37" fmla="*/ 248 h 818"/>
                <a:gd name="T38" fmla="*/ 266 w 852"/>
                <a:gd name="T39" fmla="*/ 288 h 818"/>
                <a:gd name="T40" fmla="*/ 184 w 852"/>
                <a:gd name="T41" fmla="*/ 381 h 818"/>
                <a:gd name="T42" fmla="*/ 226 w 852"/>
                <a:gd name="T43" fmla="*/ 379 h 818"/>
                <a:gd name="T44" fmla="*/ 308 w 852"/>
                <a:gd name="T45" fmla="*/ 291 h 818"/>
                <a:gd name="T46" fmla="*/ 396 w 852"/>
                <a:gd name="T47" fmla="*/ 209 h 818"/>
                <a:gd name="T48" fmla="*/ 399 w 852"/>
                <a:gd name="T49" fmla="*/ 166 h 818"/>
                <a:gd name="T50" fmla="*/ 738 w 852"/>
                <a:gd name="T51" fmla="*/ 0 h 818"/>
                <a:gd name="T52" fmla="*/ 538 w 852"/>
                <a:gd name="T53" fmla="*/ 70 h 818"/>
                <a:gd name="T54" fmla="*/ 455 w 852"/>
                <a:gd name="T55" fmla="*/ 166 h 818"/>
                <a:gd name="T56" fmla="*/ 588 w 852"/>
                <a:gd name="T57" fmla="*/ 90 h 818"/>
                <a:gd name="T58" fmla="*/ 747 w 852"/>
                <a:gd name="T59" fmla="*/ 87 h 818"/>
                <a:gd name="T60" fmla="*/ 727 w 852"/>
                <a:gd name="T61" fmla="*/ 282 h 818"/>
                <a:gd name="T62" fmla="*/ 690 w 852"/>
                <a:gd name="T63" fmla="*/ 410 h 818"/>
                <a:gd name="T64" fmla="*/ 786 w 852"/>
                <a:gd name="T65" fmla="*/ 259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3" y="446"/>
                    <a:pt x="108" y="483"/>
                    <a:pt x="85" y="520"/>
                  </a:cubicBezTo>
                  <a:cubicBezTo>
                    <a:pt x="79" y="531"/>
                    <a:pt x="71" y="545"/>
                    <a:pt x="65" y="557"/>
                  </a:cubicBezTo>
                  <a:cubicBezTo>
                    <a:pt x="11" y="661"/>
                    <a:pt x="0" y="749"/>
                    <a:pt x="42" y="791"/>
                  </a:cubicBezTo>
                  <a:cubicBezTo>
                    <a:pt x="59" y="808"/>
                    <a:pt x="85" y="817"/>
                    <a:pt x="116" y="817"/>
                  </a:cubicBezTo>
                  <a:cubicBezTo>
                    <a:pt x="159" y="817"/>
                    <a:pt x="215" y="800"/>
                    <a:pt x="277" y="769"/>
                  </a:cubicBezTo>
                  <a:cubicBezTo>
                    <a:pt x="289" y="763"/>
                    <a:pt x="303" y="755"/>
                    <a:pt x="314" y="749"/>
                  </a:cubicBezTo>
                  <a:cubicBezTo>
                    <a:pt x="351" y="726"/>
                    <a:pt x="387" y="703"/>
                    <a:pt x="427" y="672"/>
                  </a:cubicBezTo>
                  <a:cubicBezTo>
                    <a:pt x="416" y="667"/>
                    <a:pt x="407" y="658"/>
                    <a:pt x="399" y="650"/>
                  </a:cubicBezTo>
                  <a:cubicBezTo>
                    <a:pt x="365" y="675"/>
                    <a:pt x="331" y="695"/>
                    <a:pt x="300" y="709"/>
                  </a:cubicBezTo>
                  <a:cubicBezTo>
                    <a:pt x="289" y="718"/>
                    <a:pt x="277" y="723"/>
                    <a:pt x="263" y="726"/>
                  </a:cubicBezTo>
                  <a:cubicBezTo>
                    <a:pt x="226" y="743"/>
                    <a:pt x="192" y="752"/>
                    <a:pt x="164" y="752"/>
                  </a:cubicBezTo>
                  <a:cubicBezTo>
                    <a:pt x="139" y="752"/>
                    <a:pt x="119" y="743"/>
                    <a:pt x="105" y="729"/>
                  </a:cubicBezTo>
                  <a:cubicBezTo>
                    <a:pt x="74" y="698"/>
                    <a:pt x="76" y="641"/>
                    <a:pt x="108" y="571"/>
                  </a:cubicBezTo>
                  <a:cubicBezTo>
                    <a:pt x="113" y="559"/>
                    <a:pt x="119" y="545"/>
                    <a:pt x="125" y="534"/>
                  </a:cubicBezTo>
                  <a:cubicBezTo>
                    <a:pt x="139" y="503"/>
                    <a:pt x="159" y="469"/>
                    <a:pt x="184" y="438"/>
                  </a:cubicBezTo>
                  <a:cubicBezTo>
                    <a:pt x="175" y="427"/>
                    <a:pt x="167" y="418"/>
                    <a:pt x="162" y="410"/>
                  </a:cubicBezTo>
                  <a:lnTo>
                    <a:pt x="648" y="410"/>
                  </a:lnTo>
                  <a:lnTo>
                    <a:pt x="648" y="410"/>
                  </a:lnTo>
                  <a:cubicBezTo>
                    <a:pt x="642" y="418"/>
                    <a:pt x="633" y="427"/>
                    <a:pt x="625" y="438"/>
                  </a:cubicBezTo>
                  <a:cubicBezTo>
                    <a:pt x="614" y="449"/>
                    <a:pt x="602" y="463"/>
                    <a:pt x="591" y="477"/>
                  </a:cubicBezTo>
                  <a:cubicBezTo>
                    <a:pt x="577" y="494"/>
                    <a:pt x="560" y="511"/>
                    <a:pt x="543" y="525"/>
                  </a:cubicBezTo>
                  <a:cubicBezTo>
                    <a:pt x="529" y="542"/>
                    <a:pt x="512" y="559"/>
                    <a:pt x="495" y="574"/>
                  </a:cubicBezTo>
                  <a:cubicBezTo>
                    <a:pt x="481" y="585"/>
                    <a:pt x="467" y="596"/>
                    <a:pt x="455" y="608"/>
                  </a:cubicBezTo>
                  <a:cubicBezTo>
                    <a:pt x="444" y="616"/>
                    <a:pt x="435" y="625"/>
                    <a:pt x="427" y="630"/>
                  </a:cubicBezTo>
                  <a:cubicBezTo>
                    <a:pt x="435" y="638"/>
                    <a:pt x="444" y="644"/>
                    <a:pt x="455" y="650"/>
                  </a:cubicBezTo>
                  <a:cubicBezTo>
                    <a:pt x="472" y="636"/>
                    <a:pt x="489" y="622"/>
                    <a:pt x="509" y="605"/>
                  </a:cubicBezTo>
                  <a:cubicBezTo>
                    <a:pt x="520" y="594"/>
                    <a:pt x="535" y="582"/>
                    <a:pt x="546" y="571"/>
                  </a:cubicBezTo>
                  <a:cubicBezTo>
                    <a:pt x="554" y="562"/>
                    <a:pt x="560" y="557"/>
                    <a:pt x="568" y="551"/>
                  </a:cubicBezTo>
                  <a:cubicBezTo>
                    <a:pt x="574" y="542"/>
                    <a:pt x="580" y="537"/>
                    <a:pt x="588" y="528"/>
                  </a:cubicBezTo>
                  <a:cubicBezTo>
                    <a:pt x="599" y="517"/>
                    <a:pt x="611" y="503"/>
                    <a:pt x="622" y="491"/>
                  </a:cubicBezTo>
                  <a:cubicBezTo>
                    <a:pt x="639" y="472"/>
                    <a:pt x="653" y="455"/>
                    <a:pt x="667" y="438"/>
                  </a:cubicBezTo>
                  <a:cubicBezTo>
                    <a:pt x="662" y="427"/>
                    <a:pt x="656" y="418"/>
                    <a:pt x="648" y="410"/>
                  </a:cubicBezTo>
                  <a:lnTo>
                    <a:pt x="399" y="166"/>
                  </a:lnTo>
                  <a:lnTo>
                    <a:pt x="399" y="166"/>
                  </a:lnTo>
                  <a:cubicBezTo>
                    <a:pt x="379" y="181"/>
                    <a:pt x="362" y="195"/>
                    <a:pt x="345" y="212"/>
                  </a:cubicBezTo>
                  <a:cubicBezTo>
                    <a:pt x="331" y="223"/>
                    <a:pt x="317" y="234"/>
                    <a:pt x="306" y="248"/>
                  </a:cubicBezTo>
                  <a:cubicBezTo>
                    <a:pt x="297" y="254"/>
                    <a:pt x="291" y="259"/>
                    <a:pt x="286" y="268"/>
                  </a:cubicBezTo>
                  <a:cubicBezTo>
                    <a:pt x="277" y="274"/>
                    <a:pt x="271" y="279"/>
                    <a:pt x="266" y="288"/>
                  </a:cubicBezTo>
                  <a:cubicBezTo>
                    <a:pt x="252" y="299"/>
                    <a:pt x="240" y="313"/>
                    <a:pt x="229" y="327"/>
                  </a:cubicBezTo>
                  <a:cubicBezTo>
                    <a:pt x="212" y="345"/>
                    <a:pt x="198" y="361"/>
                    <a:pt x="184" y="381"/>
                  </a:cubicBezTo>
                  <a:cubicBezTo>
                    <a:pt x="189" y="390"/>
                    <a:pt x="198" y="398"/>
                    <a:pt x="203" y="410"/>
                  </a:cubicBezTo>
                  <a:cubicBezTo>
                    <a:pt x="212" y="398"/>
                    <a:pt x="218" y="390"/>
                    <a:pt x="226" y="379"/>
                  </a:cubicBezTo>
                  <a:cubicBezTo>
                    <a:pt x="237" y="367"/>
                    <a:pt x="249" y="353"/>
                    <a:pt x="260" y="339"/>
                  </a:cubicBezTo>
                  <a:cubicBezTo>
                    <a:pt x="274" y="322"/>
                    <a:pt x="291" y="308"/>
                    <a:pt x="308" y="291"/>
                  </a:cubicBezTo>
                  <a:cubicBezTo>
                    <a:pt x="325" y="274"/>
                    <a:pt x="340" y="257"/>
                    <a:pt x="357" y="243"/>
                  </a:cubicBezTo>
                  <a:cubicBezTo>
                    <a:pt x="371" y="232"/>
                    <a:pt x="384" y="220"/>
                    <a:pt x="396" y="209"/>
                  </a:cubicBezTo>
                  <a:cubicBezTo>
                    <a:pt x="407" y="200"/>
                    <a:pt x="416" y="195"/>
                    <a:pt x="427" y="186"/>
                  </a:cubicBezTo>
                  <a:cubicBezTo>
                    <a:pt x="416" y="181"/>
                    <a:pt x="407" y="172"/>
                    <a:pt x="399" y="166"/>
                  </a:cubicBezTo>
                  <a:lnTo>
                    <a:pt x="738" y="0"/>
                  </a:lnTo>
                  <a:lnTo>
                    <a:pt x="738" y="0"/>
                  </a:lnTo>
                  <a:cubicBezTo>
                    <a:pt x="693" y="0"/>
                    <a:pt x="636" y="17"/>
                    <a:pt x="574" y="48"/>
                  </a:cubicBezTo>
                  <a:cubicBezTo>
                    <a:pt x="563" y="53"/>
                    <a:pt x="549" y="62"/>
                    <a:pt x="538" y="70"/>
                  </a:cubicBezTo>
                  <a:cubicBezTo>
                    <a:pt x="501" y="90"/>
                    <a:pt x="464" y="115"/>
                    <a:pt x="427" y="144"/>
                  </a:cubicBezTo>
                  <a:cubicBezTo>
                    <a:pt x="435" y="149"/>
                    <a:pt x="444" y="158"/>
                    <a:pt x="455" y="166"/>
                  </a:cubicBezTo>
                  <a:cubicBezTo>
                    <a:pt x="486" y="141"/>
                    <a:pt x="520" y="121"/>
                    <a:pt x="552" y="107"/>
                  </a:cubicBezTo>
                  <a:cubicBezTo>
                    <a:pt x="563" y="101"/>
                    <a:pt x="577" y="95"/>
                    <a:pt x="588" y="90"/>
                  </a:cubicBezTo>
                  <a:cubicBezTo>
                    <a:pt x="625" y="73"/>
                    <a:pt x="659" y="67"/>
                    <a:pt x="687" y="67"/>
                  </a:cubicBezTo>
                  <a:cubicBezTo>
                    <a:pt x="713" y="67"/>
                    <a:pt x="733" y="73"/>
                    <a:pt x="747" y="87"/>
                  </a:cubicBezTo>
                  <a:cubicBezTo>
                    <a:pt x="777" y="118"/>
                    <a:pt x="775" y="175"/>
                    <a:pt x="744" y="246"/>
                  </a:cubicBezTo>
                  <a:cubicBezTo>
                    <a:pt x="741" y="259"/>
                    <a:pt x="735" y="271"/>
                    <a:pt x="727" y="282"/>
                  </a:cubicBezTo>
                  <a:cubicBezTo>
                    <a:pt x="713" y="313"/>
                    <a:pt x="693" y="347"/>
                    <a:pt x="667" y="381"/>
                  </a:cubicBezTo>
                  <a:cubicBezTo>
                    <a:pt x="676" y="390"/>
                    <a:pt x="684" y="398"/>
                    <a:pt x="690" y="410"/>
                  </a:cubicBezTo>
                  <a:cubicBezTo>
                    <a:pt x="721" y="370"/>
                    <a:pt x="744" y="333"/>
                    <a:pt x="766" y="296"/>
                  </a:cubicBezTo>
                  <a:cubicBezTo>
                    <a:pt x="772" y="285"/>
                    <a:pt x="780" y="271"/>
                    <a:pt x="786" y="259"/>
                  </a:cubicBezTo>
                  <a:cubicBezTo>
                    <a:pt x="840" y="155"/>
                    <a:pt x="851" y="67"/>
                    <a:pt x="809" y="25"/>
                  </a:cubicBezTo>
                  <a:cubicBezTo>
                    <a:pt x="792" y="8"/>
                    <a:pt x="766" y="0"/>
                    <a:pt x="738"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1" name="Freeform 156"/>
            <p:cNvSpPr>
              <a:spLocks noChangeArrowheads="1"/>
            </p:cNvSpPr>
            <p:nvPr/>
          </p:nvSpPr>
          <p:spPr bwMode="auto">
            <a:xfrm>
              <a:off x="6616" y="972"/>
              <a:ext cx="192" cy="184"/>
            </a:xfrm>
            <a:custGeom>
              <a:avLst/>
              <a:gdLst>
                <a:gd name="T0" fmla="*/ 108 w 852"/>
                <a:gd name="T1" fmla="*/ 246 h 818"/>
                <a:gd name="T2" fmla="*/ 164 w 852"/>
                <a:gd name="T3" fmla="*/ 67 h 818"/>
                <a:gd name="T4" fmla="*/ 300 w 852"/>
                <a:gd name="T5" fmla="*/ 107 h 818"/>
                <a:gd name="T6" fmla="*/ 427 w 852"/>
                <a:gd name="T7" fmla="*/ 186 h 818"/>
                <a:gd name="T8" fmla="*/ 495 w 852"/>
                <a:gd name="T9" fmla="*/ 243 h 818"/>
                <a:gd name="T10" fmla="*/ 591 w 852"/>
                <a:gd name="T11" fmla="*/ 339 h 818"/>
                <a:gd name="T12" fmla="*/ 648 w 852"/>
                <a:gd name="T13" fmla="*/ 410 h 818"/>
                <a:gd name="T14" fmla="*/ 727 w 852"/>
                <a:gd name="T15" fmla="*/ 534 h 818"/>
                <a:gd name="T16" fmla="*/ 747 w 852"/>
                <a:gd name="T17" fmla="*/ 729 h 818"/>
                <a:gd name="T18" fmla="*/ 588 w 852"/>
                <a:gd name="T19" fmla="*/ 726 h 818"/>
                <a:gd name="T20" fmla="*/ 455 w 852"/>
                <a:gd name="T21" fmla="*/ 650 h 818"/>
                <a:gd name="T22" fmla="*/ 396 w 852"/>
                <a:gd name="T23" fmla="*/ 608 h 818"/>
                <a:gd name="T24" fmla="*/ 308 w 852"/>
                <a:gd name="T25" fmla="*/ 525 h 818"/>
                <a:gd name="T26" fmla="*/ 226 w 852"/>
                <a:gd name="T27" fmla="*/ 438 h 818"/>
                <a:gd name="T28" fmla="*/ 184 w 852"/>
                <a:gd name="T29" fmla="*/ 381 h 818"/>
                <a:gd name="T30" fmla="*/ 108 w 852"/>
                <a:gd name="T31" fmla="*/ 246 h 818"/>
                <a:gd name="T32" fmla="*/ 116 w 852"/>
                <a:gd name="T33" fmla="*/ 0 h 818"/>
                <a:gd name="T34" fmla="*/ 65 w 852"/>
                <a:gd name="T35" fmla="*/ 259 h 818"/>
                <a:gd name="T36" fmla="*/ 162 w 852"/>
                <a:gd name="T37" fmla="*/ 410 h 818"/>
                <a:gd name="T38" fmla="*/ 229 w 852"/>
                <a:gd name="T39" fmla="*/ 491 h 818"/>
                <a:gd name="T40" fmla="*/ 286 w 852"/>
                <a:gd name="T41" fmla="*/ 551 h 818"/>
                <a:gd name="T42" fmla="*/ 345 w 852"/>
                <a:gd name="T43" fmla="*/ 605 h 818"/>
                <a:gd name="T44" fmla="*/ 427 w 852"/>
                <a:gd name="T45" fmla="*/ 672 h 818"/>
                <a:gd name="T46" fmla="*/ 574 w 852"/>
                <a:gd name="T47" fmla="*/ 769 h 818"/>
                <a:gd name="T48" fmla="*/ 809 w 852"/>
                <a:gd name="T49" fmla="*/ 791 h 818"/>
                <a:gd name="T50" fmla="*/ 766 w 852"/>
                <a:gd name="T51" fmla="*/ 520 h 818"/>
                <a:gd name="T52" fmla="*/ 667 w 852"/>
                <a:gd name="T53" fmla="*/ 381 h 818"/>
                <a:gd name="T54" fmla="*/ 588 w 852"/>
                <a:gd name="T55" fmla="*/ 288 h 818"/>
                <a:gd name="T56" fmla="*/ 546 w 852"/>
                <a:gd name="T57" fmla="*/ 248 h 818"/>
                <a:gd name="T58" fmla="*/ 455 w 852"/>
                <a:gd name="T59" fmla="*/ 166 h 818"/>
                <a:gd name="T60" fmla="*/ 314 w 852"/>
                <a:gd name="T61" fmla="*/ 67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6" y="175"/>
                    <a:pt x="74" y="118"/>
                    <a:pt x="105" y="87"/>
                  </a:cubicBezTo>
                  <a:cubicBezTo>
                    <a:pt x="119" y="73"/>
                    <a:pt x="139" y="67"/>
                    <a:pt x="164" y="67"/>
                  </a:cubicBezTo>
                  <a:cubicBezTo>
                    <a:pt x="192" y="67"/>
                    <a:pt x="226" y="73"/>
                    <a:pt x="263" y="90"/>
                  </a:cubicBezTo>
                  <a:cubicBezTo>
                    <a:pt x="277" y="95"/>
                    <a:pt x="289" y="101"/>
                    <a:pt x="300" y="107"/>
                  </a:cubicBezTo>
                  <a:cubicBezTo>
                    <a:pt x="331" y="121"/>
                    <a:pt x="365" y="141"/>
                    <a:pt x="399" y="166"/>
                  </a:cubicBezTo>
                  <a:cubicBezTo>
                    <a:pt x="407" y="172"/>
                    <a:pt x="416" y="181"/>
                    <a:pt x="427" y="186"/>
                  </a:cubicBezTo>
                  <a:cubicBezTo>
                    <a:pt x="435" y="195"/>
                    <a:pt x="444" y="200"/>
                    <a:pt x="455" y="209"/>
                  </a:cubicBezTo>
                  <a:cubicBezTo>
                    <a:pt x="467" y="220"/>
                    <a:pt x="481" y="232"/>
                    <a:pt x="495" y="243"/>
                  </a:cubicBezTo>
                  <a:cubicBezTo>
                    <a:pt x="512" y="257"/>
                    <a:pt x="529" y="274"/>
                    <a:pt x="543" y="291"/>
                  </a:cubicBezTo>
                  <a:cubicBezTo>
                    <a:pt x="560" y="308"/>
                    <a:pt x="577" y="322"/>
                    <a:pt x="591" y="339"/>
                  </a:cubicBezTo>
                  <a:cubicBezTo>
                    <a:pt x="602" y="353"/>
                    <a:pt x="614" y="367"/>
                    <a:pt x="625" y="379"/>
                  </a:cubicBezTo>
                  <a:cubicBezTo>
                    <a:pt x="633" y="390"/>
                    <a:pt x="642" y="398"/>
                    <a:pt x="648" y="410"/>
                  </a:cubicBezTo>
                  <a:cubicBezTo>
                    <a:pt x="656" y="418"/>
                    <a:pt x="662" y="427"/>
                    <a:pt x="667" y="438"/>
                  </a:cubicBezTo>
                  <a:cubicBezTo>
                    <a:pt x="693" y="469"/>
                    <a:pt x="713" y="503"/>
                    <a:pt x="727" y="534"/>
                  </a:cubicBezTo>
                  <a:cubicBezTo>
                    <a:pt x="735" y="545"/>
                    <a:pt x="741" y="559"/>
                    <a:pt x="744" y="571"/>
                  </a:cubicBezTo>
                  <a:cubicBezTo>
                    <a:pt x="775" y="641"/>
                    <a:pt x="777" y="698"/>
                    <a:pt x="747" y="729"/>
                  </a:cubicBezTo>
                  <a:cubicBezTo>
                    <a:pt x="733" y="743"/>
                    <a:pt x="713" y="752"/>
                    <a:pt x="687" y="752"/>
                  </a:cubicBezTo>
                  <a:cubicBezTo>
                    <a:pt x="659" y="752"/>
                    <a:pt x="625" y="743"/>
                    <a:pt x="588" y="726"/>
                  </a:cubicBezTo>
                  <a:cubicBezTo>
                    <a:pt x="577" y="723"/>
                    <a:pt x="563" y="718"/>
                    <a:pt x="552" y="709"/>
                  </a:cubicBezTo>
                  <a:cubicBezTo>
                    <a:pt x="520" y="695"/>
                    <a:pt x="486" y="675"/>
                    <a:pt x="455" y="650"/>
                  </a:cubicBezTo>
                  <a:cubicBezTo>
                    <a:pt x="444" y="644"/>
                    <a:pt x="435" y="638"/>
                    <a:pt x="427" y="630"/>
                  </a:cubicBezTo>
                  <a:cubicBezTo>
                    <a:pt x="416" y="625"/>
                    <a:pt x="407" y="616"/>
                    <a:pt x="396" y="608"/>
                  </a:cubicBezTo>
                  <a:cubicBezTo>
                    <a:pt x="384" y="596"/>
                    <a:pt x="371" y="585"/>
                    <a:pt x="357" y="574"/>
                  </a:cubicBezTo>
                  <a:cubicBezTo>
                    <a:pt x="340" y="559"/>
                    <a:pt x="325" y="542"/>
                    <a:pt x="308" y="525"/>
                  </a:cubicBezTo>
                  <a:cubicBezTo>
                    <a:pt x="291" y="511"/>
                    <a:pt x="274" y="494"/>
                    <a:pt x="260" y="477"/>
                  </a:cubicBezTo>
                  <a:cubicBezTo>
                    <a:pt x="249" y="463"/>
                    <a:pt x="237" y="449"/>
                    <a:pt x="226" y="438"/>
                  </a:cubicBezTo>
                  <a:cubicBezTo>
                    <a:pt x="218" y="427"/>
                    <a:pt x="212" y="418"/>
                    <a:pt x="203" y="410"/>
                  </a:cubicBezTo>
                  <a:cubicBezTo>
                    <a:pt x="198" y="398"/>
                    <a:pt x="189" y="390"/>
                    <a:pt x="184" y="381"/>
                  </a:cubicBezTo>
                  <a:cubicBezTo>
                    <a:pt x="159" y="347"/>
                    <a:pt x="139" y="313"/>
                    <a:pt x="125" y="282"/>
                  </a:cubicBezTo>
                  <a:cubicBezTo>
                    <a:pt x="119" y="271"/>
                    <a:pt x="113" y="259"/>
                    <a:pt x="108" y="246"/>
                  </a:cubicBezTo>
                  <a:lnTo>
                    <a:pt x="116" y="0"/>
                  </a:lnTo>
                  <a:lnTo>
                    <a:pt x="116" y="0"/>
                  </a:lnTo>
                  <a:cubicBezTo>
                    <a:pt x="85" y="0"/>
                    <a:pt x="59" y="8"/>
                    <a:pt x="42" y="25"/>
                  </a:cubicBezTo>
                  <a:cubicBezTo>
                    <a:pt x="0" y="67"/>
                    <a:pt x="11" y="155"/>
                    <a:pt x="65" y="259"/>
                  </a:cubicBezTo>
                  <a:cubicBezTo>
                    <a:pt x="71" y="271"/>
                    <a:pt x="79" y="285"/>
                    <a:pt x="85" y="296"/>
                  </a:cubicBezTo>
                  <a:cubicBezTo>
                    <a:pt x="108" y="333"/>
                    <a:pt x="133" y="370"/>
                    <a:pt x="162" y="410"/>
                  </a:cubicBezTo>
                  <a:cubicBezTo>
                    <a:pt x="167" y="418"/>
                    <a:pt x="175" y="427"/>
                    <a:pt x="184" y="438"/>
                  </a:cubicBezTo>
                  <a:cubicBezTo>
                    <a:pt x="198" y="455"/>
                    <a:pt x="212" y="472"/>
                    <a:pt x="229" y="491"/>
                  </a:cubicBezTo>
                  <a:cubicBezTo>
                    <a:pt x="240" y="503"/>
                    <a:pt x="252" y="517"/>
                    <a:pt x="266" y="528"/>
                  </a:cubicBezTo>
                  <a:cubicBezTo>
                    <a:pt x="271" y="537"/>
                    <a:pt x="277" y="542"/>
                    <a:pt x="286" y="551"/>
                  </a:cubicBezTo>
                  <a:cubicBezTo>
                    <a:pt x="291" y="557"/>
                    <a:pt x="297" y="562"/>
                    <a:pt x="306" y="571"/>
                  </a:cubicBezTo>
                  <a:cubicBezTo>
                    <a:pt x="317" y="582"/>
                    <a:pt x="331" y="594"/>
                    <a:pt x="345" y="605"/>
                  </a:cubicBezTo>
                  <a:cubicBezTo>
                    <a:pt x="362" y="622"/>
                    <a:pt x="379" y="636"/>
                    <a:pt x="399" y="650"/>
                  </a:cubicBezTo>
                  <a:cubicBezTo>
                    <a:pt x="407" y="658"/>
                    <a:pt x="416" y="667"/>
                    <a:pt x="427" y="672"/>
                  </a:cubicBezTo>
                  <a:cubicBezTo>
                    <a:pt x="464" y="703"/>
                    <a:pt x="501" y="726"/>
                    <a:pt x="538" y="749"/>
                  </a:cubicBezTo>
                  <a:cubicBezTo>
                    <a:pt x="549" y="755"/>
                    <a:pt x="563" y="763"/>
                    <a:pt x="574" y="769"/>
                  </a:cubicBezTo>
                  <a:cubicBezTo>
                    <a:pt x="636" y="800"/>
                    <a:pt x="693" y="817"/>
                    <a:pt x="738" y="817"/>
                  </a:cubicBezTo>
                  <a:cubicBezTo>
                    <a:pt x="766" y="817"/>
                    <a:pt x="792" y="808"/>
                    <a:pt x="809" y="791"/>
                  </a:cubicBezTo>
                  <a:cubicBezTo>
                    <a:pt x="851" y="749"/>
                    <a:pt x="840" y="661"/>
                    <a:pt x="786" y="557"/>
                  </a:cubicBezTo>
                  <a:cubicBezTo>
                    <a:pt x="780" y="545"/>
                    <a:pt x="772" y="531"/>
                    <a:pt x="766" y="520"/>
                  </a:cubicBezTo>
                  <a:cubicBezTo>
                    <a:pt x="744" y="483"/>
                    <a:pt x="721" y="446"/>
                    <a:pt x="690" y="410"/>
                  </a:cubicBezTo>
                  <a:cubicBezTo>
                    <a:pt x="684" y="398"/>
                    <a:pt x="676" y="390"/>
                    <a:pt x="667" y="381"/>
                  </a:cubicBezTo>
                  <a:cubicBezTo>
                    <a:pt x="653" y="361"/>
                    <a:pt x="639" y="345"/>
                    <a:pt x="622" y="327"/>
                  </a:cubicBezTo>
                  <a:cubicBezTo>
                    <a:pt x="611" y="313"/>
                    <a:pt x="599" y="299"/>
                    <a:pt x="588" y="288"/>
                  </a:cubicBezTo>
                  <a:cubicBezTo>
                    <a:pt x="580" y="279"/>
                    <a:pt x="574" y="274"/>
                    <a:pt x="568" y="268"/>
                  </a:cubicBezTo>
                  <a:cubicBezTo>
                    <a:pt x="560" y="259"/>
                    <a:pt x="554" y="254"/>
                    <a:pt x="546" y="248"/>
                  </a:cubicBezTo>
                  <a:cubicBezTo>
                    <a:pt x="535" y="234"/>
                    <a:pt x="520" y="223"/>
                    <a:pt x="509" y="212"/>
                  </a:cubicBezTo>
                  <a:cubicBezTo>
                    <a:pt x="489" y="195"/>
                    <a:pt x="472" y="181"/>
                    <a:pt x="455" y="166"/>
                  </a:cubicBezTo>
                  <a:cubicBezTo>
                    <a:pt x="444" y="158"/>
                    <a:pt x="435" y="149"/>
                    <a:pt x="427" y="144"/>
                  </a:cubicBezTo>
                  <a:cubicBezTo>
                    <a:pt x="387" y="115"/>
                    <a:pt x="351" y="90"/>
                    <a:pt x="314" y="67"/>
                  </a:cubicBezTo>
                  <a:cubicBezTo>
                    <a:pt x="303" y="62"/>
                    <a:pt x="289" y="53"/>
                    <a:pt x="277" y="48"/>
                  </a:cubicBezTo>
                  <a:cubicBezTo>
                    <a:pt x="215" y="17"/>
                    <a:pt x="159"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2" name="Freeform 157"/>
            <p:cNvSpPr>
              <a:spLocks noChangeArrowheads="1"/>
            </p:cNvSpPr>
            <p:nvPr/>
          </p:nvSpPr>
          <p:spPr bwMode="auto">
            <a:xfrm>
              <a:off x="6694" y="1046"/>
              <a:ext cx="37" cy="37"/>
            </a:xfrm>
            <a:custGeom>
              <a:avLst/>
              <a:gdLst>
                <a:gd name="T0" fmla="*/ 85 w 168"/>
                <a:gd name="T1" fmla="*/ 0 h 167"/>
                <a:gd name="T2" fmla="*/ 85 w 168"/>
                <a:gd name="T3" fmla="*/ 0 h 167"/>
                <a:gd name="T4" fmla="*/ 0 w 168"/>
                <a:gd name="T5" fmla="*/ 85 h 167"/>
                <a:gd name="T6" fmla="*/ 85 w 168"/>
                <a:gd name="T7" fmla="*/ 166 h 167"/>
                <a:gd name="T8" fmla="*/ 167 w 168"/>
                <a:gd name="T9" fmla="*/ 85 h 167"/>
                <a:gd name="T10" fmla="*/ 85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5" y="0"/>
                  </a:moveTo>
                  <a:lnTo>
                    <a:pt x="85" y="0"/>
                  </a:lnTo>
                  <a:cubicBezTo>
                    <a:pt x="37" y="0"/>
                    <a:pt x="0" y="36"/>
                    <a:pt x="0" y="85"/>
                  </a:cubicBezTo>
                  <a:cubicBezTo>
                    <a:pt x="0" y="130"/>
                    <a:pt x="37" y="166"/>
                    <a:pt x="85" y="166"/>
                  </a:cubicBezTo>
                  <a:cubicBezTo>
                    <a:pt x="130" y="166"/>
                    <a:pt x="167" y="130"/>
                    <a:pt x="167" y="85"/>
                  </a:cubicBezTo>
                  <a:cubicBezTo>
                    <a:pt x="167" y="36"/>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3" name="Freeform 158"/>
            <p:cNvSpPr>
              <a:spLocks noChangeArrowheads="1"/>
            </p:cNvSpPr>
            <p:nvPr/>
          </p:nvSpPr>
          <p:spPr bwMode="auto">
            <a:xfrm>
              <a:off x="6332" y="1523"/>
              <a:ext cx="204" cy="181"/>
            </a:xfrm>
            <a:custGeom>
              <a:avLst/>
              <a:gdLst>
                <a:gd name="T0" fmla="*/ 449 w 905"/>
                <a:gd name="T1" fmla="*/ 727 h 802"/>
                <a:gd name="T2" fmla="*/ 449 w 905"/>
                <a:gd name="T3" fmla="*/ 727 h 802"/>
                <a:gd name="T4" fmla="*/ 313 w 905"/>
                <a:gd name="T5" fmla="*/ 699 h 802"/>
                <a:gd name="T6" fmla="*/ 152 w 905"/>
                <a:gd name="T7" fmla="*/ 266 h 802"/>
                <a:gd name="T8" fmla="*/ 449 w 905"/>
                <a:gd name="T9" fmla="*/ 77 h 802"/>
                <a:gd name="T10" fmla="*/ 585 w 905"/>
                <a:gd name="T11" fmla="*/ 105 h 802"/>
                <a:gd name="T12" fmla="*/ 746 w 905"/>
                <a:gd name="T13" fmla="*/ 537 h 802"/>
                <a:gd name="T14" fmla="*/ 449 w 905"/>
                <a:gd name="T15" fmla="*/ 727 h 802"/>
                <a:gd name="T16" fmla="*/ 449 w 905"/>
                <a:gd name="T17" fmla="*/ 0 h 802"/>
                <a:gd name="T18" fmla="*/ 449 w 905"/>
                <a:gd name="T19" fmla="*/ 0 h 802"/>
                <a:gd name="T20" fmla="*/ 85 w 905"/>
                <a:gd name="T21" fmla="*/ 235 h 802"/>
                <a:gd name="T22" fmla="*/ 234 w 905"/>
                <a:gd name="T23" fmla="*/ 741 h 802"/>
                <a:gd name="T24" fmla="*/ 251 w 905"/>
                <a:gd name="T25" fmla="*/ 704 h 802"/>
                <a:gd name="T26" fmla="*/ 350 w 905"/>
                <a:gd name="T27" fmla="*/ 750 h 802"/>
                <a:gd name="T28" fmla="*/ 333 w 905"/>
                <a:gd name="T29" fmla="*/ 784 h 802"/>
                <a:gd name="T30" fmla="*/ 449 w 905"/>
                <a:gd name="T31" fmla="*/ 801 h 802"/>
                <a:gd name="T32" fmla="*/ 814 w 905"/>
                <a:gd name="T33" fmla="*/ 566 h 802"/>
                <a:gd name="T34" fmla="*/ 616 w 905"/>
                <a:gd name="T35" fmla="*/ 37 h 802"/>
                <a:gd name="T36" fmla="*/ 449 w 905"/>
                <a:gd name="T37" fmla="*/ 0 h 802"/>
                <a:gd name="T38" fmla="*/ 449 w 905"/>
                <a:gd name="T39" fmla="*/ 72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5" h="802">
                  <a:moveTo>
                    <a:pt x="449" y="727"/>
                  </a:moveTo>
                  <a:lnTo>
                    <a:pt x="449" y="727"/>
                  </a:lnTo>
                  <a:cubicBezTo>
                    <a:pt x="404" y="727"/>
                    <a:pt x="359" y="718"/>
                    <a:pt x="313" y="699"/>
                  </a:cubicBezTo>
                  <a:cubicBezTo>
                    <a:pt x="149" y="623"/>
                    <a:pt x="79" y="430"/>
                    <a:pt x="152" y="266"/>
                  </a:cubicBezTo>
                  <a:cubicBezTo>
                    <a:pt x="206" y="147"/>
                    <a:pt x="325" y="77"/>
                    <a:pt x="449" y="77"/>
                  </a:cubicBezTo>
                  <a:cubicBezTo>
                    <a:pt x="494" y="77"/>
                    <a:pt x="540" y="85"/>
                    <a:pt x="585" y="105"/>
                  </a:cubicBezTo>
                  <a:cubicBezTo>
                    <a:pt x="746" y="178"/>
                    <a:pt x="820" y="374"/>
                    <a:pt x="746" y="537"/>
                  </a:cubicBezTo>
                  <a:cubicBezTo>
                    <a:pt x="689" y="657"/>
                    <a:pt x="574" y="727"/>
                    <a:pt x="449" y="727"/>
                  </a:cubicBezTo>
                  <a:lnTo>
                    <a:pt x="449" y="0"/>
                  </a:lnTo>
                  <a:lnTo>
                    <a:pt x="449" y="0"/>
                  </a:lnTo>
                  <a:cubicBezTo>
                    <a:pt x="296" y="0"/>
                    <a:pt x="152" y="88"/>
                    <a:pt x="85" y="235"/>
                  </a:cubicBezTo>
                  <a:cubicBezTo>
                    <a:pt x="0" y="419"/>
                    <a:pt x="68" y="634"/>
                    <a:pt x="234" y="741"/>
                  </a:cubicBezTo>
                  <a:cubicBezTo>
                    <a:pt x="251" y="704"/>
                    <a:pt x="251" y="704"/>
                    <a:pt x="251" y="704"/>
                  </a:cubicBezTo>
                  <a:cubicBezTo>
                    <a:pt x="350" y="750"/>
                    <a:pt x="350" y="750"/>
                    <a:pt x="350" y="750"/>
                  </a:cubicBezTo>
                  <a:cubicBezTo>
                    <a:pt x="333" y="784"/>
                    <a:pt x="333" y="784"/>
                    <a:pt x="333" y="784"/>
                  </a:cubicBezTo>
                  <a:cubicBezTo>
                    <a:pt x="373" y="795"/>
                    <a:pt x="410" y="801"/>
                    <a:pt x="449" y="801"/>
                  </a:cubicBezTo>
                  <a:cubicBezTo>
                    <a:pt x="602" y="801"/>
                    <a:pt x="746" y="716"/>
                    <a:pt x="814" y="566"/>
                  </a:cubicBezTo>
                  <a:cubicBezTo>
                    <a:pt x="904" y="365"/>
                    <a:pt x="817" y="128"/>
                    <a:pt x="616" y="37"/>
                  </a:cubicBezTo>
                  <a:cubicBezTo>
                    <a:pt x="562" y="12"/>
                    <a:pt x="506" y="0"/>
                    <a:pt x="449" y="0"/>
                  </a:cubicBezTo>
                  <a:lnTo>
                    <a:pt x="449" y="72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4" name="Freeform 159"/>
            <p:cNvSpPr>
              <a:spLocks noChangeArrowheads="1"/>
            </p:cNvSpPr>
            <p:nvPr/>
          </p:nvSpPr>
          <p:spPr bwMode="auto">
            <a:xfrm>
              <a:off x="6375" y="1682"/>
              <a:ext cx="35" cy="38"/>
            </a:xfrm>
            <a:custGeom>
              <a:avLst/>
              <a:gdLst>
                <a:gd name="T0" fmla="*/ 59 w 159"/>
                <a:gd name="T1" fmla="*/ 0 h 174"/>
                <a:gd name="T2" fmla="*/ 59 w 159"/>
                <a:gd name="T3" fmla="*/ 0 h 174"/>
                <a:gd name="T4" fmla="*/ 42 w 159"/>
                <a:gd name="T5" fmla="*/ 37 h 174"/>
                <a:gd name="T6" fmla="*/ 0 w 159"/>
                <a:gd name="T7" fmla="*/ 128 h 174"/>
                <a:gd name="T8" fmla="*/ 23 w 159"/>
                <a:gd name="T9" fmla="*/ 125 h 174"/>
                <a:gd name="T10" fmla="*/ 59 w 159"/>
                <a:gd name="T11" fmla="*/ 133 h 174"/>
                <a:gd name="T12" fmla="*/ 99 w 159"/>
                <a:gd name="T13" fmla="*/ 173 h 174"/>
                <a:gd name="T14" fmla="*/ 141 w 159"/>
                <a:gd name="T15" fmla="*/ 80 h 174"/>
                <a:gd name="T16" fmla="*/ 158 w 159"/>
                <a:gd name="T17" fmla="*/ 46 h 174"/>
                <a:gd name="T18" fmla="*/ 59 w 159"/>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74">
                  <a:moveTo>
                    <a:pt x="59" y="0"/>
                  </a:moveTo>
                  <a:lnTo>
                    <a:pt x="59" y="0"/>
                  </a:lnTo>
                  <a:cubicBezTo>
                    <a:pt x="42" y="37"/>
                    <a:pt x="42" y="37"/>
                    <a:pt x="42" y="37"/>
                  </a:cubicBezTo>
                  <a:cubicBezTo>
                    <a:pt x="0" y="128"/>
                    <a:pt x="0" y="128"/>
                    <a:pt x="0" y="128"/>
                  </a:cubicBezTo>
                  <a:cubicBezTo>
                    <a:pt x="8" y="128"/>
                    <a:pt x="14" y="125"/>
                    <a:pt x="23" y="125"/>
                  </a:cubicBezTo>
                  <a:cubicBezTo>
                    <a:pt x="34" y="125"/>
                    <a:pt x="48" y="128"/>
                    <a:pt x="59" y="133"/>
                  </a:cubicBezTo>
                  <a:cubicBezTo>
                    <a:pt x="76" y="142"/>
                    <a:pt x="90" y="156"/>
                    <a:pt x="99" y="173"/>
                  </a:cubicBezTo>
                  <a:cubicBezTo>
                    <a:pt x="141" y="80"/>
                    <a:pt x="141" y="80"/>
                    <a:pt x="141" y="80"/>
                  </a:cubicBezTo>
                  <a:cubicBezTo>
                    <a:pt x="158" y="46"/>
                    <a:pt x="158" y="46"/>
                    <a:pt x="158" y="46"/>
                  </a:cubicBezTo>
                  <a:cubicBezTo>
                    <a:pt x="59" y="0"/>
                    <a:pt x="59" y="0"/>
                    <a:pt x="5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5" name="Freeform 160"/>
            <p:cNvSpPr>
              <a:spLocks noChangeArrowheads="1"/>
            </p:cNvSpPr>
            <p:nvPr/>
          </p:nvSpPr>
          <p:spPr bwMode="auto">
            <a:xfrm>
              <a:off x="6323" y="1711"/>
              <a:ext cx="77" cy="115"/>
            </a:xfrm>
            <a:custGeom>
              <a:avLst/>
              <a:gdLst>
                <a:gd name="T0" fmla="*/ 252 w 343"/>
                <a:gd name="T1" fmla="*/ 0 h 510"/>
                <a:gd name="T2" fmla="*/ 252 w 343"/>
                <a:gd name="T3" fmla="*/ 0 h 510"/>
                <a:gd name="T4" fmla="*/ 229 w 343"/>
                <a:gd name="T5" fmla="*/ 3 h 510"/>
                <a:gd name="T6" fmla="*/ 172 w 343"/>
                <a:gd name="T7" fmla="*/ 51 h 510"/>
                <a:gd name="T8" fmla="*/ 20 w 343"/>
                <a:gd name="T9" fmla="*/ 387 h 510"/>
                <a:gd name="T10" fmla="*/ 62 w 343"/>
                <a:gd name="T11" fmla="*/ 500 h 510"/>
                <a:gd name="T12" fmla="*/ 99 w 343"/>
                <a:gd name="T13" fmla="*/ 509 h 510"/>
                <a:gd name="T14" fmla="*/ 178 w 343"/>
                <a:gd name="T15" fmla="*/ 458 h 510"/>
                <a:gd name="T16" fmla="*/ 331 w 343"/>
                <a:gd name="T17" fmla="*/ 124 h 510"/>
                <a:gd name="T18" fmla="*/ 328 w 343"/>
                <a:gd name="T19" fmla="*/ 48 h 510"/>
                <a:gd name="T20" fmla="*/ 288 w 343"/>
                <a:gd name="T21" fmla="*/ 8 h 510"/>
                <a:gd name="T22" fmla="*/ 252 w 343"/>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10">
                  <a:moveTo>
                    <a:pt x="252" y="0"/>
                  </a:moveTo>
                  <a:lnTo>
                    <a:pt x="252" y="0"/>
                  </a:lnTo>
                  <a:cubicBezTo>
                    <a:pt x="243" y="0"/>
                    <a:pt x="237" y="3"/>
                    <a:pt x="229" y="3"/>
                  </a:cubicBezTo>
                  <a:cubicBezTo>
                    <a:pt x="206" y="11"/>
                    <a:pt x="184" y="28"/>
                    <a:pt x="172" y="51"/>
                  </a:cubicBezTo>
                  <a:cubicBezTo>
                    <a:pt x="20" y="387"/>
                    <a:pt x="20" y="387"/>
                    <a:pt x="20" y="387"/>
                  </a:cubicBezTo>
                  <a:cubicBezTo>
                    <a:pt x="0" y="430"/>
                    <a:pt x="20" y="480"/>
                    <a:pt x="62" y="500"/>
                  </a:cubicBezTo>
                  <a:cubicBezTo>
                    <a:pt x="76" y="506"/>
                    <a:pt x="88" y="509"/>
                    <a:pt x="99" y="509"/>
                  </a:cubicBezTo>
                  <a:cubicBezTo>
                    <a:pt x="133" y="509"/>
                    <a:pt x="164" y="489"/>
                    <a:pt x="178" y="458"/>
                  </a:cubicBezTo>
                  <a:cubicBezTo>
                    <a:pt x="331" y="124"/>
                    <a:pt x="331" y="124"/>
                    <a:pt x="331" y="124"/>
                  </a:cubicBezTo>
                  <a:cubicBezTo>
                    <a:pt x="342" y="99"/>
                    <a:pt x="339" y="70"/>
                    <a:pt x="328" y="48"/>
                  </a:cubicBezTo>
                  <a:cubicBezTo>
                    <a:pt x="319" y="31"/>
                    <a:pt x="305" y="17"/>
                    <a:pt x="288" y="8"/>
                  </a:cubicBezTo>
                  <a:cubicBezTo>
                    <a:pt x="277" y="3"/>
                    <a:pt x="263" y="0"/>
                    <a:pt x="25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6" name="Freeform 161"/>
            <p:cNvSpPr>
              <a:spLocks noChangeArrowheads="1"/>
            </p:cNvSpPr>
            <p:nvPr/>
          </p:nvSpPr>
          <p:spPr bwMode="auto">
            <a:xfrm>
              <a:off x="5384" y="1621"/>
              <a:ext cx="201" cy="181"/>
            </a:xfrm>
            <a:custGeom>
              <a:avLst/>
              <a:gdLst>
                <a:gd name="T0" fmla="*/ 450 w 889"/>
                <a:gd name="T1" fmla="*/ 724 h 801"/>
                <a:gd name="T2" fmla="*/ 450 w 889"/>
                <a:gd name="T3" fmla="*/ 724 h 801"/>
                <a:gd name="T4" fmla="*/ 198 w 889"/>
                <a:gd name="T5" fmla="*/ 605 h 801"/>
                <a:gd name="T6" fmla="*/ 243 w 889"/>
                <a:gd name="T7" fmla="*/ 147 h 801"/>
                <a:gd name="T8" fmla="*/ 450 w 889"/>
                <a:gd name="T9" fmla="*/ 74 h 801"/>
                <a:gd name="T10" fmla="*/ 701 w 889"/>
                <a:gd name="T11" fmla="*/ 195 h 801"/>
                <a:gd name="T12" fmla="*/ 653 w 889"/>
                <a:gd name="T13" fmla="*/ 653 h 801"/>
                <a:gd name="T14" fmla="*/ 450 w 889"/>
                <a:gd name="T15" fmla="*/ 724 h 801"/>
                <a:gd name="T16" fmla="*/ 450 w 889"/>
                <a:gd name="T17" fmla="*/ 0 h 801"/>
                <a:gd name="T18" fmla="*/ 450 w 889"/>
                <a:gd name="T19" fmla="*/ 0 h 801"/>
                <a:gd name="T20" fmla="*/ 198 w 889"/>
                <a:gd name="T21" fmla="*/ 88 h 801"/>
                <a:gd name="T22" fmla="*/ 139 w 889"/>
                <a:gd name="T23" fmla="*/ 650 h 801"/>
                <a:gd name="T24" fmla="*/ 450 w 889"/>
                <a:gd name="T25" fmla="*/ 800 h 801"/>
                <a:gd name="T26" fmla="*/ 656 w 889"/>
                <a:gd name="T27" fmla="*/ 741 h 801"/>
                <a:gd name="T28" fmla="*/ 633 w 889"/>
                <a:gd name="T29" fmla="*/ 710 h 801"/>
                <a:gd name="T30" fmla="*/ 716 w 889"/>
                <a:gd name="T31" fmla="*/ 642 h 801"/>
                <a:gd name="T32" fmla="*/ 741 w 889"/>
                <a:gd name="T33" fmla="*/ 673 h 801"/>
                <a:gd name="T34" fmla="*/ 761 w 889"/>
                <a:gd name="T35" fmla="*/ 147 h 801"/>
                <a:gd name="T36" fmla="*/ 450 w 889"/>
                <a:gd name="T37" fmla="*/ 0 h 801"/>
                <a:gd name="T38" fmla="*/ 450 w 889"/>
                <a:gd name="T39" fmla="*/ 7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9" h="801">
                  <a:moveTo>
                    <a:pt x="450" y="724"/>
                  </a:moveTo>
                  <a:lnTo>
                    <a:pt x="450" y="724"/>
                  </a:lnTo>
                  <a:cubicBezTo>
                    <a:pt x="357" y="724"/>
                    <a:pt x="260" y="684"/>
                    <a:pt x="198" y="605"/>
                  </a:cubicBezTo>
                  <a:cubicBezTo>
                    <a:pt x="82" y="464"/>
                    <a:pt x="105" y="260"/>
                    <a:pt x="243" y="147"/>
                  </a:cubicBezTo>
                  <a:cubicBezTo>
                    <a:pt x="305" y="96"/>
                    <a:pt x="376" y="74"/>
                    <a:pt x="450" y="74"/>
                  </a:cubicBezTo>
                  <a:cubicBezTo>
                    <a:pt x="543" y="74"/>
                    <a:pt x="639" y="113"/>
                    <a:pt x="701" y="195"/>
                  </a:cubicBezTo>
                  <a:cubicBezTo>
                    <a:pt x="814" y="334"/>
                    <a:pt x="795" y="537"/>
                    <a:pt x="653" y="653"/>
                  </a:cubicBezTo>
                  <a:cubicBezTo>
                    <a:pt x="594" y="701"/>
                    <a:pt x="523" y="724"/>
                    <a:pt x="450" y="724"/>
                  </a:cubicBezTo>
                  <a:lnTo>
                    <a:pt x="450" y="0"/>
                  </a:lnTo>
                  <a:lnTo>
                    <a:pt x="450" y="0"/>
                  </a:lnTo>
                  <a:cubicBezTo>
                    <a:pt x="362" y="0"/>
                    <a:pt x="271" y="28"/>
                    <a:pt x="198" y="88"/>
                  </a:cubicBezTo>
                  <a:cubicBezTo>
                    <a:pt x="26" y="226"/>
                    <a:pt x="0" y="481"/>
                    <a:pt x="139" y="650"/>
                  </a:cubicBezTo>
                  <a:cubicBezTo>
                    <a:pt x="218" y="749"/>
                    <a:pt x="334" y="800"/>
                    <a:pt x="450" y="800"/>
                  </a:cubicBezTo>
                  <a:cubicBezTo>
                    <a:pt x="520" y="800"/>
                    <a:pt x="594" y="780"/>
                    <a:pt x="656" y="741"/>
                  </a:cubicBezTo>
                  <a:cubicBezTo>
                    <a:pt x="633" y="710"/>
                    <a:pt x="633" y="710"/>
                    <a:pt x="633" y="710"/>
                  </a:cubicBezTo>
                  <a:cubicBezTo>
                    <a:pt x="716" y="642"/>
                    <a:pt x="716" y="642"/>
                    <a:pt x="716" y="642"/>
                  </a:cubicBezTo>
                  <a:cubicBezTo>
                    <a:pt x="741" y="673"/>
                    <a:pt x="741" y="673"/>
                    <a:pt x="741" y="673"/>
                  </a:cubicBezTo>
                  <a:cubicBezTo>
                    <a:pt x="877" y="529"/>
                    <a:pt x="888" y="305"/>
                    <a:pt x="761" y="147"/>
                  </a:cubicBezTo>
                  <a:cubicBezTo>
                    <a:pt x="682" y="48"/>
                    <a:pt x="566" y="0"/>
                    <a:pt x="450" y="0"/>
                  </a:cubicBezTo>
                  <a:lnTo>
                    <a:pt x="450" y="7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7" name="Freeform 162"/>
            <p:cNvSpPr>
              <a:spLocks noChangeArrowheads="1"/>
            </p:cNvSpPr>
            <p:nvPr/>
          </p:nvSpPr>
          <p:spPr bwMode="auto">
            <a:xfrm>
              <a:off x="5528" y="1766"/>
              <a:ext cx="38" cy="40"/>
            </a:xfrm>
            <a:custGeom>
              <a:avLst/>
              <a:gdLst>
                <a:gd name="T0" fmla="*/ 83 w 174"/>
                <a:gd name="T1" fmla="*/ 0 h 179"/>
                <a:gd name="T2" fmla="*/ 83 w 174"/>
                <a:gd name="T3" fmla="*/ 0 h 179"/>
                <a:gd name="T4" fmla="*/ 0 w 174"/>
                <a:gd name="T5" fmla="*/ 68 h 179"/>
                <a:gd name="T6" fmla="*/ 23 w 174"/>
                <a:gd name="T7" fmla="*/ 99 h 179"/>
                <a:gd name="T8" fmla="*/ 88 w 174"/>
                <a:gd name="T9" fmla="*/ 178 h 179"/>
                <a:gd name="T10" fmla="*/ 119 w 174"/>
                <a:gd name="T11" fmla="*/ 130 h 179"/>
                <a:gd name="T12" fmla="*/ 173 w 174"/>
                <a:gd name="T13" fmla="*/ 110 h 179"/>
                <a:gd name="T14" fmla="*/ 108 w 174"/>
                <a:gd name="T15" fmla="*/ 31 h 179"/>
                <a:gd name="T16" fmla="*/ 83 w 17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79">
                  <a:moveTo>
                    <a:pt x="83" y="0"/>
                  </a:moveTo>
                  <a:lnTo>
                    <a:pt x="83" y="0"/>
                  </a:lnTo>
                  <a:cubicBezTo>
                    <a:pt x="0" y="68"/>
                    <a:pt x="0" y="68"/>
                    <a:pt x="0" y="68"/>
                  </a:cubicBezTo>
                  <a:cubicBezTo>
                    <a:pt x="23" y="99"/>
                    <a:pt x="23" y="99"/>
                    <a:pt x="23" y="99"/>
                  </a:cubicBezTo>
                  <a:cubicBezTo>
                    <a:pt x="88" y="178"/>
                    <a:pt x="88" y="178"/>
                    <a:pt x="88" y="178"/>
                  </a:cubicBezTo>
                  <a:cubicBezTo>
                    <a:pt x="94" y="161"/>
                    <a:pt x="102" y="141"/>
                    <a:pt x="119" y="130"/>
                  </a:cubicBezTo>
                  <a:cubicBezTo>
                    <a:pt x="134" y="116"/>
                    <a:pt x="153" y="110"/>
                    <a:pt x="173" y="110"/>
                  </a:cubicBezTo>
                  <a:cubicBezTo>
                    <a:pt x="108" y="31"/>
                    <a:pt x="108" y="31"/>
                    <a:pt x="108" y="31"/>
                  </a:cubicBezTo>
                  <a:cubicBezTo>
                    <a:pt x="83" y="0"/>
                    <a:pt x="83" y="0"/>
                    <a:pt x="8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8" name="Freeform 163"/>
            <p:cNvSpPr>
              <a:spLocks noChangeArrowheads="1"/>
            </p:cNvSpPr>
            <p:nvPr/>
          </p:nvSpPr>
          <p:spPr bwMode="auto">
            <a:xfrm>
              <a:off x="5547" y="1791"/>
              <a:ext cx="94" cy="103"/>
            </a:xfrm>
            <a:custGeom>
              <a:avLst/>
              <a:gdLst>
                <a:gd name="T0" fmla="*/ 90 w 419"/>
                <a:gd name="T1" fmla="*/ 0 h 459"/>
                <a:gd name="T2" fmla="*/ 90 w 419"/>
                <a:gd name="T3" fmla="*/ 0 h 459"/>
                <a:gd name="T4" fmla="*/ 90 w 419"/>
                <a:gd name="T5" fmla="*/ 0 h 459"/>
                <a:gd name="T6" fmla="*/ 36 w 419"/>
                <a:gd name="T7" fmla="*/ 20 h 459"/>
                <a:gd name="T8" fmla="*/ 5 w 419"/>
                <a:gd name="T9" fmla="*/ 68 h 459"/>
                <a:gd name="T10" fmla="*/ 22 w 419"/>
                <a:gd name="T11" fmla="*/ 141 h 459"/>
                <a:gd name="T12" fmla="*/ 254 w 419"/>
                <a:gd name="T13" fmla="*/ 427 h 459"/>
                <a:gd name="T14" fmla="*/ 322 w 419"/>
                <a:gd name="T15" fmla="*/ 458 h 459"/>
                <a:gd name="T16" fmla="*/ 376 w 419"/>
                <a:gd name="T17" fmla="*/ 439 h 459"/>
                <a:gd name="T18" fmla="*/ 390 w 419"/>
                <a:gd name="T19" fmla="*/ 317 h 459"/>
                <a:gd name="T20" fmla="*/ 158 w 419"/>
                <a:gd name="T21" fmla="*/ 31 h 459"/>
                <a:gd name="T22" fmla="*/ 90 w 419"/>
                <a:gd name="T2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459">
                  <a:moveTo>
                    <a:pt x="90" y="0"/>
                  </a:moveTo>
                  <a:lnTo>
                    <a:pt x="90" y="0"/>
                  </a:lnTo>
                  <a:lnTo>
                    <a:pt x="90" y="0"/>
                  </a:lnTo>
                  <a:cubicBezTo>
                    <a:pt x="70" y="0"/>
                    <a:pt x="51" y="6"/>
                    <a:pt x="36" y="20"/>
                  </a:cubicBezTo>
                  <a:cubicBezTo>
                    <a:pt x="19" y="31"/>
                    <a:pt x="11" y="51"/>
                    <a:pt x="5" y="68"/>
                  </a:cubicBezTo>
                  <a:cubicBezTo>
                    <a:pt x="0" y="93"/>
                    <a:pt x="5" y="119"/>
                    <a:pt x="22" y="141"/>
                  </a:cubicBezTo>
                  <a:cubicBezTo>
                    <a:pt x="254" y="427"/>
                    <a:pt x="254" y="427"/>
                    <a:pt x="254" y="427"/>
                  </a:cubicBezTo>
                  <a:cubicBezTo>
                    <a:pt x="271" y="447"/>
                    <a:pt x="296" y="458"/>
                    <a:pt x="322" y="458"/>
                  </a:cubicBezTo>
                  <a:cubicBezTo>
                    <a:pt x="342" y="458"/>
                    <a:pt x="361" y="453"/>
                    <a:pt x="376" y="439"/>
                  </a:cubicBezTo>
                  <a:cubicBezTo>
                    <a:pt x="412" y="410"/>
                    <a:pt x="418" y="354"/>
                    <a:pt x="390" y="317"/>
                  </a:cubicBezTo>
                  <a:cubicBezTo>
                    <a:pt x="158" y="31"/>
                    <a:pt x="158" y="31"/>
                    <a:pt x="158" y="31"/>
                  </a:cubicBezTo>
                  <a:cubicBezTo>
                    <a:pt x="141" y="12"/>
                    <a:pt x="115" y="0"/>
                    <a:pt x="9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9" name="Freeform 164"/>
            <p:cNvSpPr>
              <a:spLocks noChangeArrowheads="1"/>
            </p:cNvSpPr>
            <p:nvPr/>
          </p:nvSpPr>
          <p:spPr bwMode="auto">
            <a:xfrm>
              <a:off x="6456" y="1146"/>
              <a:ext cx="165" cy="312"/>
            </a:xfrm>
            <a:custGeom>
              <a:avLst/>
              <a:gdLst>
                <a:gd name="T0" fmla="*/ 111 w 731"/>
                <a:gd name="T1" fmla="*/ 1196 h 1381"/>
                <a:gd name="T2" fmla="*/ 111 w 731"/>
                <a:gd name="T3" fmla="*/ 534 h 1381"/>
                <a:gd name="T4" fmla="*/ 490 w 731"/>
                <a:gd name="T5" fmla="*/ 1196 h 1381"/>
                <a:gd name="T6" fmla="*/ 111 w 731"/>
                <a:gd name="T7" fmla="*/ 1196 h 1381"/>
                <a:gd name="T8" fmla="*/ 0 w 731"/>
                <a:gd name="T9" fmla="*/ 0 h 1381"/>
                <a:gd name="T10" fmla="*/ 0 w 731"/>
                <a:gd name="T11" fmla="*/ 1380 h 1381"/>
                <a:gd name="T12" fmla="*/ 730 w 731"/>
                <a:gd name="T13" fmla="*/ 1380 h 1381"/>
                <a:gd name="T14" fmla="*/ 0 w 731"/>
                <a:gd name="T15" fmla="*/ 0 h 1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381">
                  <a:moveTo>
                    <a:pt x="111" y="1196"/>
                  </a:moveTo>
                  <a:lnTo>
                    <a:pt x="111" y="534"/>
                  </a:lnTo>
                  <a:lnTo>
                    <a:pt x="490" y="1196"/>
                  </a:lnTo>
                  <a:lnTo>
                    <a:pt x="111" y="1196"/>
                  </a:lnTo>
                  <a:close/>
                  <a:moveTo>
                    <a:pt x="0" y="0"/>
                  </a:moveTo>
                  <a:lnTo>
                    <a:pt x="0" y="1380"/>
                  </a:lnTo>
                  <a:lnTo>
                    <a:pt x="730" y="1380"/>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0" name="Freeform 165"/>
            <p:cNvSpPr>
              <a:spLocks noChangeArrowheads="1"/>
            </p:cNvSpPr>
            <p:nvPr/>
          </p:nvSpPr>
          <p:spPr bwMode="auto">
            <a:xfrm>
              <a:off x="6481" y="1267"/>
              <a:ext cx="85" cy="149"/>
            </a:xfrm>
            <a:custGeom>
              <a:avLst/>
              <a:gdLst>
                <a:gd name="T0" fmla="*/ 0 w 380"/>
                <a:gd name="T1" fmla="*/ 662 h 663"/>
                <a:gd name="T2" fmla="*/ 0 w 380"/>
                <a:gd name="T3" fmla="*/ 0 h 663"/>
                <a:gd name="T4" fmla="*/ 379 w 380"/>
                <a:gd name="T5" fmla="*/ 662 h 663"/>
                <a:gd name="T6" fmla="*/ 0 w 380"/>
                <a:gd name="T7" fmla="*/ 662 h 663"/>
              </a:gdLst>
              <a:ahLst/>
              <a:cxnLst>
                <a:cxn ang="0">
                  <a:pos x="T0" y="T1"/>
                </a:cxn>
                <a:cxn ang="0">
                  <a:pos x="T2" y="T3"/>
                </a:cxn>
                <a:cxn ang="0">
                  <a:pos x="T4" y="T5"/>
                </a:cxn>
                <a:cxn ang="0">
                  <a:pos x="T6" y="T7"/>
                </a:cxn>
              </a:cxnLst>
              <a:rect l="0" t="0" r="r" b="b"/>
              <a:pathLst>
                <a:path w="380" h="663">
                  <a:moveTo>
                    <a:pt x="0" y="662"/>
                  </a:moveTo>
                  <a:lnTo>
                    <a:pt x="0" y="0"/>
                  </a:lnTo>
                  <a:lnTo>
                    <a:pt x="379" y="662"/>
                  </a:lnTo>
                  <a:lnTo>
                    <a:pt x="0" y="66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1" name="Freeform 166"/>
            <p:cNvSpPr>
              <a:spLocks noChangeArrowheads="1"/>
            </p:cNvSpPr>
            <p:nvPr/>
          </p:nvSpPr>
          <p:spPr bwMode="auto">
            <a:xfrm>
              <a:off x="6456" y="1146"/>
              <a:ext cx="165" cy="312"/>
            </a:xfrm>
            <a:custGeom>
              <a:avLst/>
              <a:gdLst>
                <a:gd name="T0" fmla="*/ 0 w 731"/>
                <a:gd name="T1" fmla="*/ 0 h 1381"/>
                <a:gd name="T2" fmla="*/ 0 w 731"/>
                <a:gd name="T3" fmla="*/ 1380 h 1381"/>
                <a:gd name="T4" fmla="*/ 730 w 731"/>
                <a:gd name="T5" fmla="*/ 1380 h 1381"/>
                <a:gd name="T6" fmla="*/ 0 w 731"/>
                <a:gd name="T7" fmla="*/ 0 h 1381"/>
              </a:gdLst>
              <a:ahLst/>
              <a:cxnLst>
                <a:cxn ang="0">
                  <a:pos x="T0" y="T1"/>
                </a:cxn>
                <a:cxn ang="0">
                  <a:pos x="T2" y="T3"/>
                </a:cxn>
                <a:cxn ang="0">
                  <a:pos x="T4" y="T5"/>
                </a:cxn>
                <a:cxn ang="0">
                  <a:pos x="T6" y="T7"/>
                </a:cxn>
              </a:cxnLst>
              <a:rect l="0" t="0" r="r" b="b"/>
              <a:pathLst>
                <a:path w="731" h="1381">
                  <a:moveTo>
                    <a:pt x="0" y="0"/>
                  </a:moveTo>
                  <a:lnTo>
                    <a:pt x="0" y="1380"/>
                  </a:lnTo>
                  <a:lnTo>
                    <a:pt x="730" y="1380"/>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2" name="Freeform 167"/>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3" name="Freeform 168"/>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4" name="Freeform 169"/>
            <p:cNvSpPr>
              <a:spLocks noChangeArrowheads="1"/>
            </p:cNvSpPr>
            <p:nvPr/>
          </p:nvSpPr>
          <p:spPr bwMode="auto">
            <a:xfrm>
              <a:off x="5709" y="2075"/>
              <a:ext cx="196" cy="86"/>
            </a:xfrm>
            <a:custGeom>
              <a:avLst/>
              <a:gdLst>
                <a:gd name="T0" fmla="*/ 608 w 869"/>
                <a:gd name="T1" fmla="*/ 280 h 383"/>
                <a:gd name="T2" fmla="*/ 288 w 869"/>
                <a:gd name="T3" fmla="*/ 93 h 383"/>
                <a:gd name="T4" fmla="*/ 713 w 869"/>
                <a:gd name="T5" fmla="*/ 96 h 383"/>
                <a:gd name="T6" fmla="*/ 608 w 869"/>
                <a:gd name="T7" fmla="*/ 280 h 383"/>
                <a:gd name="T8" fmla="*/ 0 w 869"/>
                <a:gd name="T9" fmla="*/ 0 h 383"/>
                <a:gd name="T10" fmla="*/ 665 w 869"/>
                <a:gd name="T11" fmla="*/ 382 h 383"/>
                <a:gd name="T12" fmla="*/ 868 w 869"/>
                <a:gd name="T13" fmla="*/ 34 h 383"/>
                <a:gd name="T14" fmla="*/ 0 w 869"/>
                <a:gd name="T15" fmla="*/ 0 h 3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9" h="383">
                  <a:moveTo>
                    <a:pt x="608" y="280"/>
                  </a:moveTo>
                  <a:lnTo>
                    <a:pt x="288" y="93"/>
                  </a:lnTo>
                  <a:lnTo>
                    <a:pt x="713" y="96"/>
                  </a:lnTo>
                  <a:lnTo>
                    <a:pt x="608" y="280"/>
                  </a:lnTo>
                  <a:close/>
                  <a:moveTo>
                    <a:pt x="0" y="0"/>
                  </a:moveTo>
                  <a:lnTo>
                    <a:pt x="665" y="382"/>
                  </a:lnTo>
                  <a:lnTo>
                    <a:pt x="868" y="34"/>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5" name="Freeform 170"/>
            <p:cNvSpPr>
              <a:spLocks noChangeArrowheads="1"/>
            </p:cNvSpPr>
            <p:nvPr/>
          </p:nvSpPr>
          <p:spPr bwMode="auto">
            <a:xfrm>
              <a:off x="5774" y="2096"/>
              <a:ext cx="96" cy="42"/>
            </a:xfrm>
            <a:custGeom>
              <a:avLst/>
              <a:gdLst>
                <a:gd name="T0" fmla="*/ 320 w 426"/>
                <a:gd name="T1" fmla="*/ 187 h 188"/>
                <a:gd name="T2" fmla="*/ 0 w 426"/>
                <a:gd name="T3" fmla="*/ 0 h 188"/>
                <a:gd name="T4" fmla="*/ 425 w 426"/>
                <a:gd name="T5" fmla="*/ 3 h 188"/>
                <a:gd name="T6" fmla="*/ 320 w 426"/>
                <a:gd name="T7" fmla="*/ 187 h 188"/>
              </a:gdLst>
              <a:ahLst/>
              <a:cxnLst>
                <a:cxn ang="0">
                  <a:pos x="T0" y="T1"/>
                </a:cxn>
                <a:cxn ang="0">
                  <a:pos x="T2" y="T3"/>
                </a:cxn>
                <a:cxn ang="0">
                  <a:pos x="T4" y="T5"/>
                </a:cxn>
                <a:cxn ang="0">
                  <a:pos x="T6" y="T7"/>
                </a:cxn>
              </a:cxnLst>
              <a:rect l="0" t="0" r="r" b="b"/>
              <a:pathLst>
                <a:path w="426" h="188">
                  <a:moveTo>
                    <a:pt x="320" y="187"/>
                  </a:moveTo>
                  <a:lnTo>
                    <a:pt x="0" y="0"/>
                  </a:lnTo>
                  <a:lnTo>
                    <a:pt x="425" y="3"/>
                  </a:lnTo>
                  <a:lnTo>
                    <a:pt x="320" y="18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6" name="Freeform 171"/>
            <p:cNvSpPr>
              <a:spLocks noChangeArrowheads="1"/>
            </p:cNvSpPr>
            <p:nvPr/>
          </p:nvSpPr>
          <p:spPr bwMode="auto">
            <a:xfrm>
              <a:off x="5709" y="2075"/>
              <a:ext cx="196" cy="86"/>
            </a:xfrm>
            <a:custGeom>
              <a:avLst/>
              <a:gdLst>
                <a:gd name="T0" fmla="*/ 0 w 869"/>
                <a:gd name="T1" fmla="*/ 0 h 383"/>
                <a:gd name="T2" fmla="*/ 665 w 869"/>
                <a:gd name="T3" fmla="*/ 382 h 383"/>
                <a:gd name="T4" fmla="*/ 868 w 869"/>
                <a:gd name="T5" fmla="*/ 34 h 383"/>
                <a:gd name="T6" fmla="*/ 0 w 869"/>
                <a:gd name="T7" fmla="*/ 0 h 383"/>
              </a:gdLst>
              <a:ahLst/>
              <a:cxnLst>
                <a:cxn ang="0">
                  <a:pos x="T0" y="T1"/>
                </a:cxn>
                <a:cxn ang="0">
                  <a:pos x="T2" y="T3"/>
                </a:cxn>
                <a:cxn ang="0">
                  <a:pos x="T4" y="T5"/>
                </a:cxn>
                <a:cxn ang="0">
                  <a:pos x="T6" y="T7"/>
                </a:cxn>
              </a:cxnLst>
              <a:rect l="0" t="0" r="r" b="b"/>
              <a:pathLst>
                <a:path w="869" h="383">
                  <a:moveTo>
                    <a:pt x="0" y="0"/>
                  </a:moveTo>
                  <a:lnTo>
                    <a:pt x="665" y="382"/>
                  </a:lnTo>
                  <a:lnTo>
                    <a:pt x="868" y="34"/>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7" name="Freeform 172"/>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8" name="Freeform 173"/>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9" name="Freeform 174"/>
            <p:cNvSpPr>
              <a:spLocks noChangeArrowheads="1"/>
            </p:cNvSpPr>
            <p:nvPr/>
          </p:nvSpPr>
          <p:spPr bwMode="auto">
            <a:xfrm>
              <a:off x="6147" y="497"/>
              <a:ext cx="139" cy="113"/>
            </a:xfrm>
            <a:custGeom>
              <a:avLst/>
              <a:gdLst>
                <a:gd name="T0" fmla="*/ 181 w 618"/>
                <a:gd name="T1" fmla="*/ 0 h 504"/>
                <a:gd name="T2" fmla="*/ 181 w 618"/>
                <a:gd name="T3" fmla="*/ 0 h 504"/>
                <a:gd name="T4" fmla="*/ 0 w 618"/>
                <a:gd name="T5" fmla="*/ 48 h 504"/>
                <a:gd name="T6" fmla="*/ 0 w 618"/>
                <a:gd name="T7" fmla="*/ 501 h 504"/>
                <a:gd name="T8" fmla="*/ 161 w 618"/>
                <a:gd name="T9" fmla="*/ 455 h 504"/>
                <a:gd name="T10" fmla="*/ 300 w 618"/>
                <a:gd name="T11" fmla="*/ 503 h 504"/>
                <a:gd name="T12" fmla="*/ 617 w 618"/>
                <a:gd name="T13" fmla="*/ 501 h 504"/>
                <a:gd name="T14" fmla="*/ 617 w 618"/>
                <a:gd name="T15" fmla="*/ 48 h 504"/>
                <a:gd name="T16" fmla="*/ 309 w 618"/>
                <a:gd name="T17" fmla="*/ 48 h 504"/>
                <a:gd name="T18" fmla="*/ 181 w 618"/>
                <a:gd name="T19"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504">
                  <a:moveTo>
                    <a:pt x="181" y="0"/>
                  </a:moveTo>
                  <a:lnTo>
                    <a:pt x="181" y="0"/>
                  </a:lnTo>
                  <a:cubicBezTo>
                    <a:pt x="88" y="0"/>
                    <a:pt x="0" y="48"/>
                    <a:pt x="0" y="48"/>
                  </a:cubicBezTo>
                  <a:cubicBezTo>
                    <a:pt x="0" y="501"/>
                    <a:pt x="0" y="501"/>
                    <a:pt x="0" y="501"/>
                  </a:cubicBezTo>
                  <a:cubicBezTo>
                    <a:pt x="63" y="467"/>
                    <a:pt x="116" y="455"/>
                    <a:pt x="161" y="455"/>
                  </a:cubicBezTo>
                  <a:cubicBezTo>
                    <a:pt x="252" y="455"/>
                    <a:pt x="300" y="503"/>
                    <a:pt x="300" y="503"/>
                  </a:cubicBezTo>
                  <a:cubicBezTo>
                    <a:pt x="617" y="501"/>
                    <a:pt x="617" y="501"/>
                    <a:pt x="617" y="501"/>
                  </a:cubicBezTo>
                  <a:cubicBezTo>
                    <a:pt x="617" y="48"/>
                    <a:pt x="617" y="48"/>
                    <a:pt x="617" y="48"/>
                  </a:cubicBezTo>
                  <a:cubicBezTo>
                    <a:pt x="309" y="48"/>
                    <a:pt x="309" y="48"/>
                    <a:pt x="309" y="48"/>
                  </a:cubicBezTo>
                  <a:cubicBezTo>
                    <a:pt x="272" y="12"/>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0" name="Freeform 175"/>
            <p:cNvSpPr>
              <a:spLocks noChangeArrowheads="1"/>
            </p:cNvSpPr>
            <p:nvPr/>
          </p:nvSpPr>
          <p:spPr bwMode="auto">
            <a:xfrm>
              <a:off x="6250" y="972"/>
              <a:ext cx="139" cy="114"/>
            </a:xfrm>
            <a:custGeom>
              <a:avLst/>
              <a:gdLst>
                <a:gd name="T0" fmla="*/ 181 w 617"/>
                <a:gd name="T1" fmla="*/ 0 h 507"/>
                <a:gd name="T2" fmla="*/ 181 w 617"/>
                <a:gd name="T3" fmla="*/ 0 h 507"/>
                <a:gd name="T4" fmla="*/ 0 w 617"/>
                <a:gd name="T5" fmla="*/ 50 h 507"/>
                <a:gd name="T6" fmla="*/ 0 w 617"/>
                <a:gd name="T7" fmla="*/ 500 h 507"/>
                <a:gd name="T8" fmla="*/ 161 w 617"/>
                <a:gd name="T9" fmla="*/ 455 h 507"/>
                <a:gd name="T10" fmla="*/ 302 w 617"/>
                <a:gd name="T11" fmla="*/ 506 h 507"/>
                <a:gd name="T12" fmla="*/ 616 w 617"/>
                <a:gd name="T13" fmla="*/ 503 h 507"/>
                <a:gd name="T14" fmla="*/ 616 w 617"/>
                <a:gd name="T15" fmla="*/ 50 h 507"/>
                <a:gd name="T16" fmla="*/ 308 w 617"/>
                <a:gd name="T17" fmla="*/ 50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87" y="0"/>
                    <a:pt x="0" y="50"/>
                    <a:pt x="0" y="50"/>
                  </a:cubicBezTo>
                  <a:cubicBezTo>
                    <a:pt x="0" y="500"/>
                    <a:pt x="0" y="500"/>
                    <a:pt x="0" y="500"/>
                  </a:cubicBezTo>
                  <a:cubicBezTo>
                    <a:pt x="62" y="466"/>
                    <a:pt x="115" y="455"/>
                    <a:pt x="161" y="455"/>
                  </a:cubicBezTo>
                  <a:cubicBezTo>
                    <a:pt x="251" y="455"/>
                    <a:pt x="302" y="506"/>
                    <a:pt x="302" y="506"/>
                  </a:cubicBezTo>
                  <a:cubicBezTo>
                    <a:pt x="616" y="503"/>
                    <a:pt x="616" y="503"/>
                    <a:pt x="616" y="503"/>
                  </a:cubicBezTo>
                  <a:cubicBezTo>
                    <a:pt x="616" y="50"/>
                    <a:pt x="616" y="50"/>
                    <a:pt x="616" y="50"/>
                  </a:cubicBezTo>
                  <a:cubicBezTo>
                    <a:pt x="308" y="50"/>
                    <a:pt x="308" y="50"/>
                    <a:pt x="308" y="50"/>
                  </a:cubicBezTo>
                  <a:cubicBezTo>
                    <a:pt x="271"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1" name="Freeform 176"/>
            <p:cNvSpPr>
              <a:spLocks noChangeArrowheads="1"/>
            </p:cNvSpPr>
            <p:nvPr/>
          </p:nvSpPr>
          <p:spPr bwMode="auto">
            <a:xfrm>
              <a:off x="5301" y="1172"/>
              <a:ext cx="172" cy="166"/>
            </a:xfrm>
            <a:custGeom>
              <a:avLst/>
              <a:gdLst>
                <a:gd name="T0" fmla="*/ 480 w 764"/>
                <a:gd name="T1" fmla="*/ 0 h 736"/>
                <a:gd name="T2" fmla="*/ 480 w 764"/>
                <a:gd name="T3" fmla="*/ 0 h 736"/>
                <a:gd name="T4" fmla="*/ 240 w 764"/>
                <a:gd name="T5" fmla="*/ 193 h 736"/>
                <a:gd name="T6" fmla="*/ 220 w 764"/>
                <a:gd name="T7" fmla="*/ 190 h 736"/>
                <a:gd name="T8" fmla="*/ 0 w 764"/>
                <a:gd name="T9" fmla="*/ 385 h 736"/>
                <a:gd name="T10" fmla="*/ 282 w 764"/>
                <a:gd name="T11" fmla="*/ 735 h 736"/>
                <a:gd name="T12" fmla="*/ 512 w 764"/>
                <a:gd name="T13" fmla="*/ 552 h 736"/>
                <a:gd name="T14" fmla="*/ 520 w 764"/>
                <a:gd name="T15" fmla="*/ 552 h 736"/>
                <a:gd name="T16" fmla="*/ 763 w 764"/>
                <a:gd name="T17" fmla="*/ 351 h 736"/>
                <a:gd name="T18" fmla="*/ 480 w 764"/>
                <a:gd name="T1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36">
                  <a:moveTo>
                    <a:pt x="480" y="0"/>
                  </a:moveTo>
                  <a:lnTo>
                    <a:pt x="480" y="0"/>
                  </a:lnTo>
                  <a:cubicBezTo>
                    <a:pt x="240" y="193"/>
                    <a:pt x="240" y="193"/>
                    <a:pt x="240" y="193"/>
                  </a:cubicBezTo>
                  <a:cubicBezTo>
                    <a:pt x="231" y="193"/>
                    <a:pt x="226" y="190"/>
                    <a:pt x="220" y="190"/>
                  </a:cubicBezTo>
                  <a:cubicBezTo>
                    <a:pt x="76" y="190"/>
                    <a:pt x="0" y="385"/>
                    <a:pt x="0" y="385"/>
                  </a:cubicBezTo>
                  <a:cubicBezTo>
                    <a:pt x="282" y="735"/>
                    <a:pt x="282" y="735"/>
                    <a:pt x="282" y="735"/>
                  </a:cubicBezTo>
                  <a:cubicBezTo>
                    <a:pt x="356" y="563"/>
                    <a:pt x="478" y="552"/>
                    <a:pt x="512" y="552"/>
                  </a:cubicBezTo>
                  <a:cubicBezTo>
                    <a:pt x="517" y="552"/>
                    <a:pt x="520" y="552"/>
                    <a:pt x="520" y="552"/>
                  </a:cubicBezTo>
                  <a:cubicBezTo>
                    <a:pt x="763" y="351"/>
                    <a:pt x="763" y="351"/>
                    <a:pt x="763" y="351"/>
                  </a:cubicBezTo>
                  <a:cubicBezTo>
                    <a:pt x="480" y="0"/>
                    <a:pt x="480" y="0"/>
                    <a:pt x="4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2" name="Freeform 177"/>
            <p:cNvSpPr>
              <a:spLocks noChangeArrowheads="1"/>
            </p:cNvSpPr>
            <p:nvPr/>
          </p:nvSpPr>
          <p:spPr bwMode="auto">
            <a:xfrm>
              <a:off x="5932" y="1828"/>
              <a:ext cx="139" cy="114"/>
            </a:xfrm>
            <a:custGeom>
              <a:avLst/>
              <a:gdLst>
                <a:gd name="T0" fmla="*/ 181 w 617"/>
                <a:gd name="T1" fmla="*/ 0 h 507"/>
                <a:gd name="T2" fmla="*/ 181 w 617"/>
                <a:gd name="T3" fmla="*/ 0 h 507"/>
                <a:gd name="T4" fmla="*/ 0 w 617"/>
                <a:gd name="T5" fmla="*/ 51 h 507"/>
                <a:gd name="T6" fmla="*/ 0 w 617"/>
                <a:gd name="T7" fmla="*/ 501 h 507"/>
                <a:gd name="T8" fmla="*/ 161 w 617"/>
                <a:gd name="T9" fmla="*/ 458 h 507"/>
                <a:gd name="T10" fmla="*/ 303 w 617"/>
                <a:gd name="T11" fmla="*/ 506 h 507"/>
                <a:gd name="T12" fmla="*/ 616 w 617"/>
                <a:gd name="T13" fmla="*/ 504 h 507"/>
                <a:gd name="T14" fmla="*/ 616 w 617"/>
                <a:gd name="T15" fmla="*/ 51 h 507"/>
                <a:gd name="T16" fmla="*/ 308 w 617"/>
                <a:gd name="T17" fmla="*/ 51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91" y="0"/>
                    <a:pt x="0" y="51"/>
                    <a:pt x="0" y="51"/>
                  </a:cubicBezTo>
                  <a:cubicBezTo>
                    <a:pt x="0" y="501"/>
                    <a:pt x="0" y="501"/>
                    <a:pt x="0" y="501"/>
                  </a:cubicBezTo>
                  <a:cubicBezTo>
                    <a:pt x="65" y="470"/>
                    <a:pt x="119" y="458"/>
                    <a:pt x="161" y="458"/>
                  </a:cubicBezTo>
                  <a:cubicBezTo>
                    <a:pt x="255" y="458"/>
                    <a:pt x="303" y="506"/>
                    <a:pt x="303" y="506"/>
                  </a:cubicBezTo>
                  <a:cubicBezTo>
                    <a:pt x="616" y="504"/>
                    <a:pt x="616" y="504"/>
                    <a:pt x="616" y="504"/>
                  </a:cubicBezTo>
                  <a:cubicBezTo>
                    <a:pt x="616" y="51"/>
                    <a:pt x="616" y="51"/>
                    <a:pt x="616" y="51"/>
                  </a:cubicBezTo>
                  <a:cubicBezTo>
                    <a:pt x="308" y="51"/>
                    <a:pt x="308" y="51"/>
                    <a:pt x="308" y="51"/>
                  </a:cubicBezTo>
                  <a:cubicBezTo>
                    <a:pt x="272"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3" name="Freeform 178"/>
            <p:cNvSpPr>
              <a:spLocks noChangeArrowheads="1"/>
            </p:cNvSpPr>
            <p:nvPr/>
          </p:nvSpPr>
          <p:spPr bwMode="auto">
            <a:xfrm>
              <a:off x="5549" y="725"/>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0" y="51"/>
                    <a:pt x="206" y="39"/>
                    <a:pt x="206" y="25"/>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4" name="Freeform 179"/>
            <p:cNvSpPr>
              <a:spLocks noChangeArrowheads="1"/>
            </p:cNvSpPr>
            <p:nvPr/>
          </p:nvSpPr>
          <p:spPr bwMode="auto">
            <a:xfrm>
              <a:off x="5549" y="737"/>
              <a:ext cx="46" cy="10"/>
            </a:xfrm>
            <a:custGeom>
              <a:avLst/>
              <a:gdLst>
                <a:gd name="T0" fmla="*/ 172 w 207"/>
                <a:gd name="T1" fmla="*/ 0 h 49"/>
                <a:gd name="T2" fmla="*/ 172 w 207"/>
                <a:gd name="T3" fmla="*/ 0 h 49"/>
                <a:gd name="T4" fmla="*/ 34 w 207"/>
                <a:gd name="T5" fmla="*/ 0 h 49"/>
                <a:gd name="T6" fmla="*/ 0 w 207"/>
                <a:gd name="T7" fmla="*/ 22 h 49"/>
                <a:gd name="T8" fmla="*/ 34 w 207"/>
                <a:gd name="T9" fmla="*/ 48 h 49"/>
                <a:gd name="T10" fmla="*/ 172 w 207"/>
                <a:gd name="T11" fmla="*/ 48 h 49"/>
                <a:gd name="T12" fmla="*/ 206 w 207"/>
                <a:gd name="T13" fmla="*/ 22 h 49"/>
                <a:gd name="T14" fmla="*/ 172 w 20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9">
                  <a:moveTo>
                    <a:pt x="172" y="0"/>
                  </a:moveTo>
                  <a:lnTo>
                    <a:pt x="172" y="0"/>
                  </a:lnTo>
                  <a:cubicBezTo>
                    <a:pt x="34" y="0"/>
                    <a:pt x="34" y="0"/>
                    <a:pt x="34" y="0"/>
                  </a:cubicBezTo>
                  <a:cubicBezTo>
                    <a:pt x="14" y="0"/>
                    <a:pt x="0" y="11"/>
                    <a:pt x="0" y="22"/>
                  </a:cubicBezTo>
                  <a:cubicBezTo>
                    <a:pt x="0" y="36"/>
                    <a:pt x="14" y="48"/>
                    <a:pt x="34" y="48"/>
                  </a:cubicBezTo>
                  <a:cubicBezTo>
                    <a:pt x="172" y="48"/>
                    <a:pt x="172" y="48"/>
                    <a:pt x="172" y="48"/>
                  </a:cubicBezTo>
                  <a:cubicBezTo>
                    <a:pt x="190" y="48"/>
                    <a:pt x="206" y="36"/>
                    <a:pt x="206" y="22"/>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5" name="Freeform 180"/>
            <p:cNvSpPr>
              <a:spLocks noChangeArrowheads="1"/>
            </p:cNvSpPr>
            <p:nvPr/>
          </p:nvSpPr>
          <p:spPr bwMode="auto">
            <a:xfrm>
              <a:off x="5558" y="749"/>
              <a:ext cx="27" cy="11"/>
            </a:xfrm>
            <a:custGeom>
              <a:avLst/>
              <a:gdLst>
                <a:gd name="T0" fmla="*/ 104 w 125"/>
                <a:gd name="T1" fmla="*/ 0 h 52"/>
                <a:gd name="T2" fmla="*/ 104 w 125"/>
                <a:gd name="T3" fmla="*/ 0 h 52"/>
                <a:gd name="T4" fmla="*/ 22 w 125"/>
                <a:gd name="T5" fmla="*/ 0 h 52"/>
                <a:gd name="T6" fmla="*/ 0 w 125"/>
                <a:gd name="T7" fmla="*/ 25 h 52"/>
                <a:gd name="T8" fmla="*/ 22 w 125"/>
                <a:gd name="T9" fmla="*/ 51 h 52"/>
                <a:gd name="T10" fmla="*/ 104 w 125"/>
                <a:gd name="T11" fmla="*/ 51 h 52"/>
                <a:gd name="T12" fmla="*/ 124 w 125"/>
                <a:gd name="T13" fmla="*/ 25 h 52"/>
                <a:gd name="T14" fmla="*/ 104 w 12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52">
                  <a:moveTo>
                    <a:pt x="104" y="0"/>
                  </a:moveTo>
                  <a:lnTo>
                    <a:pt x="104" y="0"/>
                  </a:lnTo>
                  <a:cubicBezTo>
                    <a:pt x="22" y="0"/>
                    <a:pt x="22" y="0"/>
                    <a:pt x="22" y="0"/>
                  </a:cubicBezTo>
                  <a:cubicBezTo>
                    <a:pt x="11" y="0"/>
                    <a:pt x="0" y="11"/>
                    <a:pt x="0" y="25"/>
                  </a:cubicBezTo>
                  <a:cubicBezTo>
                    <a:pt x="0" y="39"/>
                    <a:pt x="11" y="51"/>
                    <a:pt x="22" y="51"/>
                  </a:cubicBezTo>
                  <a:cubicBezTo>
                    <a:pt x="104" y="51"/>
                    <a:pt x="104" y="51"/>
                    <a:pt x="104" y="51"/>
                  </a:cubicBezTo>
                  <a:cubicBezTo>
                    <a:pt x="116" y="51"/>
                    <a:pt x="124" y="39"/>
                    <a:pt x="124" y="25"/>
                  </a:cubicBezTo>
                  <a:cubicBezTo>
                    <a:pt x="124" y="11"/>
                    <a:pt x="116" y="0"/>
                    <a:pt x="10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6" name="Freeform 181"/>
            <p:cNvSpPr>
              <a:spLocks noChangeArrowheads="1"/>
            </p:cNvSpPr>
            <p:nvPr/>
          </p:nvSpPr>
          <p:spPr bwMode="auto">
            <a:xfrm>
              <a:off x="5471" y="545"/>
              <a:ext cx="199" cy="177"/>
            </a:xfrm>
            <a:custGeom>
              <a:avLst/>
              <a:gdLst>
                <a:gd name="T0" fmla="*/ 659 w 880"/>
                <a:gd name="T1" fmla="*/ 398 h 786"/>
                <a:gd name="T2" fmla="*/ 659 w 880"/>
                <a:gd name="T3" fmla="*/ 398 h 786"/>
                <a:gd name="T4" fmla="*/ 532 w 880"/>
                <a:gd name="T5" fmla="*/ 84 h 786"/>
                <a:gd name="T6" fmla="*/ 659 w 880"/>
                <a:gd name="T7" fmla="*/ 398 h 786"/>
                <a:gd name="T8" fmla="*/ 449 w 880"/>
                <a:gd name="T9" fmla="*/ 0 h 786"/>
                <a:gd name="T10" fmla="*/ 449 w 880"/>
                <a:gd name="T11" fmla="*/ 0 h 786"/>
                <a:gd name="T12" fmla="*/ 441 w 880"/>
                <a:gd name="T13" fmla="*/ 0 h 786"/>
                <a:gd name="T14" fmla="*/ 432 w 880"/>
                <a:gd name="T15" fmla="*/ 0 h 786"/>
                <a:gd name="T16" fmla="*/ 432 w 880"/>
                <a:gd name="T17" fmla="*/ 0 h 786"/>
                <a:gd name="T18" fmla="*/ 223 w 880"/>
                <a:gd name="T19" fmla="*/ 545 h 786"/>
                <a:gd name="T20" fmla="*/ 336 w 880"/>
                <a:gd name="T21" fmla="*/ 785 h 786"/>
                <a:gd name="T22" fmla="*/ 441 w 880"/>
                <a:gd name="T23" fmla="*/ 785 h 786"/>
                <a:gd name="T24" fmla="*/ 458 w 880"/>
                <a:gd name="T25" fmla="*/ 785 h 786"/>
                <a:gd name="T26" fmla="*/ 551 w 880"/>
                <a:gd name="T27" fmla="*/ 785 h 786"/>
                <a:gd name="T28" fmla="*/ 661 w 880"/>
                <a:gd name="T29" fmla="*/ 545 h 786"/>
                <a:gd name="T30" fmla="*/ 449 w 880"/>
                <a:gd name="T31" fmla="*/ 0 h 786"/>
                <a:gd name="T32" fmla="*/ 449 w 880"/>
                <a:gd name="T33" fmla="*/ 0 h 786"/>
                <a:gd name="T34" fmla="*/ 659 w 880"/>
                <a:gd name="T35" fmla="*/ 39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6">
                  <a:moveTo>
                    <a:pt x="659" y="398"/>
                  </a:moveTo>
                  <a:lnTo>
                    <a:pt x="659" y="398"/>
                  </a:lnTo>
                  <a:cubicBezTo>
                    <a:pt x="732" y="197"/>
                    <a:pt x="532" y="84"/>
                    <a:pt x="532" y="84"/>
                  </a:cubicBezTo>
                  <a:cubicBezTo>
                    <a:pt x="828" y="132"/>
                    <a:pt x="659" y="398"/>
                    <a:pt x="659" y="398"/>
                  </a:cubicBezTo>
                  <a:lnTo>
                    <a:pt x="449" y="0"/>
                  </a:lnTo>
                  <a:lnTo>
                    <a:pt x="449" y="0"/>
                  </a:lnTo>
                  <a:cubicBezTo>
                    <a:pt x="449" y="0"/>
                    <a:pt x="444" y="0"/>
                    <a:pt x="441" y="0"/>
                  </a:cubicBezTo>
                  <a:cubicBezTo>
                    <a:pt x="438" y="0"/>
                    <a:pt x="449" y="0"/>
                    <a:pt x="432" y="0"/>
                  </a:cubicBezTo>
                  <a:lnTo>
                    <a:pt x="432" y="0"/>
                  </a:lnTo>
                  <a:cubicBezTo>
                    <a:pt x="0" y="11"/>
                    <a:pt x="104" y="437"/>
                    <a:pt x="223" y="545"/>
                  </a:cubicBezTo>
                  <a:cubicBezTo>
                    <a:pt x="342" y="650"/>
                    <a:pt x="336" y="785"/>
                    <a:pt x="336" y="785"/>
                  </a:cubicBezTo>
                  <a:cubicBezTo>
                    <a:pt x="441" y="785"/>
                    <a:pt x="441" y="785"/>
                    <a:pt x="441" y="785"/>
                  </a:cubicBezTo>
                  <a:cubicBezTo>
                    <a:pt x="458" y="785"/>
                    <a:pt x="458" y="785"/>
                    <a:pt x="458" y="785"/>
                  </a:cubicBezTo>
                  <a:cubicBezTo>
                    <a:pt x="551" y="785"/>
                    <a:pt x="551" y="785"/>
                    <a:pt x="551" y="785"/>
                  </a:cubicBezTo>
                  <a:cubicBezTo>
                    <a:pt x="551" y="785"/>
                    <a:pt x="543" y="650"/>
                    <a:pt x="661" y="545"/>
                  </a:cubicBezTo>
                  <a:cubicBezTo>
                    <a:pt x="781" y="437"/>
                    <a:pt x="879" y="11"/>
                    <a:pt x="449" y="0"/>
                  </a:cubicBezTo>
                  <a:lnTo>
                    <a:pt x="449" y="0"/>
                  </a:lnTo>
                  <a:lnTo>
                    <a:pt x="659" y="3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7" name="Freeform 182"/>
            <p:cNvSpPr>
              <a:spLocks noChangeArrowheads="1"/>
            </p:cNvSpPr>
            <p:nvPr/>
          </p:nvSpPr>
          <p:spPr bwMode="auto">
            <a:xfrm>
              <a:off x="6487" y="870"/>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92" y="51"/>
                    <a:pt x="206" y="40"/>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8" name="Freeform 183"/>
            <p:cNvSpPr>
              <a:spLocks noChangeArrowheads="1"/>
            </p:cNvSpPr>
            <p:nvPr/>
          </p:nvSpPr>
          <p:spPr bwMode="auto">
            <a:xfrm>
              <a:off x="6487" y="88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2" y="51"/>
                    <a:pt x="206" y="39"/>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9" name="Freeform 184"/>
            <p:cNvSpPr>
              <a:spLocks noChangeArrowheads="1"/>
            </p:cNvSpPr>
            <p:nvPr/>
          </p:nvSpPr>
          <p:spPr bwMode="auto">
            <a:xfrm>
              <a:off x="6497" y="894"/>
              <a:ext cx="28" cy="11"/>
            </a:xfrm>
            <a:custGeom>
              <a:avLst/>
              <a:gdLst>
                <a:gd name="T0" fmla="*/ 102 w 126"/>
                <a:gd name="T1" fmla="*/ 0 h 51"/>
                <a:gd name="T2" fmla="*/ 102 w 126"/>
                <a:gd name="T3" fmla="*/ 0 h 51"/>
                <a:gd name="T4" fmla="*/ 20 w 126"/>
                <a:gd name="T5" fmla="*/ 0 h 51"/>
                <a:gd name="T6" fmla="*/ 0 w 126"/>
                <a:gd name="T7" fmla="*/ 25 h 51"/>
                <a:gd name="T8" fmla="*/ 20 w 126"/>
                <a:gd name="T9" fmla="*/ 50 h 51"/>
                <a:gd name="T10" fmla="*/ 102 w 126"/>
                <a:gd name="T11" fmla="*/ 50 h 51"/>
                <a:gd name="T12" fmla="*/ 125 w 126"/>
                <a:gd name="T13" fmla="*/ 25 h 51"/>
                <a:gd name="T14" fmla="*/ 102 w 126"/>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51">
                  <a:moveTo>
                    <a:pt x="102" y="0"/>
                  </a:moveTo>
                  <a:lnTo>
                    <a:pt x="102" y="0"/>
                  </a:lnTo>
                  <a:cubicBezTo>
                    <a:pt x="20" y="0"/>
                    <a:pt x="20" y="0"/>
                    <a:pt x="20" y="0"/>
                  </a:cubicBezTo>
                  <a:cubicBezTo>
                    <a:pt x="9" y="0"/>
                    <a:pt x="0" y="11"/>
                    <a:pt x="0" y="25"/>
                  </a:cubicBezTo>
                  <a:cubicBezTo>
                    <a:pt x="0" y="39"/>
                    <a:pt x="9" y="50"/>
                    <a:pt x="20" y="50"/>
                  </a:cubicBezTo>
                  <a:cubicBezTo>
                    <a:pt x="102" y="50"/>
                    <a:pt x="102" y="50"/>
                    <a:pt x="102" y="50"/>
                  </a:cubicBezTo>
                  <a:cubicBezTo>
                    <a:pt x="113" y="50"/>
                    <a:pt x="125" y="39"/>
                    <a:pt x="125" y="25"/>
                  </a:cubicBezTo>
                  <a:cubicBezTo>
                    <a:pt x="125" y="11"/>
                    <a:pt x="113" y="0"/>
                    <a:pt x="10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0" name="Freeform 185"/>
            <p:cNvSpPr>
              <a:spLocks noChangeArrowheads="1"/>
            </p:cNvSpPr>
            <p:nvPr/>
          </p:nvSpPr>
          <p:spPr bwMode="auto">
            <a:xfrm>
              <a:off x="6410" y="690"/>
              <a:ext cx="199" cy="177"/>
            </a:xfrm>
            <a:custGeom>
              <a:avLst/>
              <a:gdLst>
                <a:gd name="T0" fmla="*/ 659 w 883"/>
                <a:gd name="T1" fmla="*/ 399 h 787"/>
                <a:gd name="T2" fmla="*/ 659 w 883"/>
                <a:gd name="T3" fmla="*/ 399 h 787"/>
                <a:gd name="T4" fmla="*/ 534 w 883"/>
                <a:gd name="T5" fmla="*/ 88 h 787"/>
                <a:gd name="T6" fmla="*/ 659 w 883"/>
                <a:gd name="T7" fmla="*/ 399 h 787"/>
                <a:gd name="T8" fmla="*/ 449 w 883"/>
                <a:gd name="T9" fmla="*/ 0 h 787"/>
                <a:gd name="T10" fmla="*/ 449 w 883"/>
                <a:gd name="T11" fmla="*/ 0 h 787"/>
                <a:gd name="T12" fmla="*/ 441 w 883"/>
                <a:gd name="T13" fmla="*/ 0 h 787"/>
                <a:gd name="T14" fmla="*/ 432 w 883"/>
                <a:gd name="T15" fmla="*/ 0 h 787"/>
                <a:gd name="T16" fmla="*/ 432 w 883"/>
                <a:gd name="T17" fmla="*/ 0 h 787"/>
                <a:gd name="T18" fmla="*/ 223 w 883"/>
                <a:gd name="T19" fmla="*/ 546 h 787"/>
                <a:gd name="T20" fmla="*/ 336 w 883"/>
                <a:gd name="T21" fmla="*/ 786 h 787"/>
                <a:gd name="T22" fmla="*/ 441 w 883"/>
                <a:gd name="T23" fmla="*/ 786 h 787"/>
                <a:gd name="T24" fmla="*/ 458 w 883"/>
                <a:gd name="T25" fmla="*/ 786 h 787"/>
                <a:gd name="T26" fmla="*/ 554 w 883"/>
                <a:gd name="T27" fmla="*/ 786 h 787"/>
                <a:gd name="T28" fmla="*/ 664 w 883"/>
                <a:gd name="T29" fmla="*/ 546 h 787"/>
                <a:gd name="T30" fmla="*/ 449 w 883"/>
                <a:gd name="T31" fmla="*/ 0 h 787"/>
                <a:gd name="T32" fmla="*/ 449 w 883"/>
                <a:gd name="T33" fmla="*/ 0 h 787"/>
                <a:gd name="T34" fmla="*/ 659 w 883"/>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3" h="787">
                  <a:moveTo>
                    <a:pt x="659" y="399"/>
                  </a:moveTo>
                  <a:lnTo>
                    <a:pt x="659" y="399"/>
                  </a:lnTo>
                  <a:cubicBezTo>
                    <a:pt x="732" y="198"/>
                    <a:pt x="534" y="88"/>
                    <a:pt x="534" y="88"/>
                  </a:cubicBezTo>
                  <a:cubicBezTo>
                    <a:pt x="828" y="133"/>
                    <a:pt x="659" y="399"/>
                    <a:pt x="659" y="399"/>
                  </a:cubicBezTo>
                  <a:lnTo>
                    <a:pt x="449" y="0"/>
                  </a:lnTo>
                  <a:lnTo>
                    <a:pt x="449" y="0"/>
                  </a:lnTo>
                  <a:cubicBezTo>
                    <a:pt x="449" y="0"/>
                    <a:pt x="444" y="0"/>
                    <a:pt x="441" y="0"/>
                  </a:cubicBezTo>
                  <a:cubicBezTo>
                    <a:pt x="438" y="0"/>
                    <a:pt x="449" y="0"/>
                    <a:pt x="432" y="0"/>
                  </a:cubicBezTo>
                  <a:lnTo>
                    <a:pt x="432" y="0"/>
                  </a:lnTo>
                  <a:cubicBezTo>
                    <a:pt x="0" y="12"/>
                    <a:pt x="104" y="442"/>
                    <a:pt x="223" y="546"/>
                  </a:cubicBezTo>
                  <a:cubicBezTo>
                    <a:pt x="342" y="654"/>
                    <a:pt x="336" y="786"/>
                    <a:pt x="336" y="786"/>
                  </a:cubicBezTo>
                  <a:cubicBezTo>
                    <a:pt x="441" y="786"/>
                    <a:pt x="441" y="786"/>
                    <a:pt x="441" y="786"/>
                  </a:cubicBezTo>
                  <a:cubicBezTo>
                    <a:pt x="458" y="786"/>
                    <a:pt x="458" y="786"/>
                    <a:pt x="458" y="786"/>
                  </a:cubicBezTo>
                  <a:cubicBezTo>
                    <a:pt x="554" y="786"/>
                    <a:pt x="554" y="786"/>
                    <a:pt x="554" y="786"/>
                  </a:cubicBezTo>
                  <a:cubicBezTo>
                    <a:pt x="554" y="786"/>
                    <a:pt x="545" y="654"/>
                    <a:pt x="664" y="546"/>
                  </a:cubicBezTo>
                  <a:cubicBezTo>
                    <a:pt x="780" y="442"/>
                    <a:pt x="882" y="12"/>
                    <a:pt x="449" y="0"/>
                  </a:cubicBezTo>
                  <a:lnTo>
                    <a:pt x="449" y="0"/>
                  </a:lnTo>
                  <a:lnTo>
                    <a:pt x="659"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1" name="Freeform 186"/>
            <p:cNvSpPr>
              <a:spLocks noChangeArrowheads="1"/>
            </p:cNvSpPr>
            <p:nvPr/>
          </p:nvSpPr>
          <p:spPr bwMode="auto">
            <a:xfrm>
              <a:off x="5283" y="1939"/>
              <a:ext cx="46" cy="11"/>
            </a:xfrm>
            <a:custGeom>
              <a:avLst/>
              <a:gdLst>
                <a:gd name="T0" fmla="*/ 172 w 207"/>
                <a:gd name="T1" fmla="*/ 0 h 52"/>
                <a:gd name="T2" fmla="*/ 172 w 207"/>
                <a:gd name="T3" fmla="*/ 0 h 52"/>
                <a:gd name="T4" fmla="*/ 34 w 207"/>
                <a:gd name="T5" fmla="*/ 0 h 52"/>
                <a:gd name="T6" fmla="*/ 0 w 207"/>
                <a:gd name="T7" fmla="*/ 26 h 52"/>
                <a:gd name="T8" fmla="*/ 34 w 207"/>
                <a:gd name="T9" fmla="*/ 51 h 52"/>
                <a:gd name="T10" fmla="*/ 172 w 207"/>
                <a:gd name="T11" fmla="*/ 51 h 52"/>
                <a:gd name="T12" fmla="*/ 206 w 207"/>
                <a:gd name="T13" fmla="*/ 26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2"/>
                    <a:pt x="0" y="26"/>
                  </a:cubicBezTo>
                  <a:cubicBezTo>
                    <a:pt x="0" y="40"/>
                    <a:pt x="14" y="51"/>
                    <a:pt x="34" y="51"/>
                  </a:cubicBezTo>
                  <a:cubicBezTo>
                    <a:pt x="172" y="51"/>
                    <a:pt x="172" y="51"/>
                    <a:pt x="172" y="51"/>
                  </a:cubicBezTo>
                  <a:cubicBezTo>
                    <a:pt x="189" y="51"/>
                    <a:pt x="206" y="40"/>
                    <a:pt x="206" y="26"/>
                  </a:cubicBezTo>
                  <a:cubicBezTo>
                    <a:pt x="206" y="12"/>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2" name="Freeform 187"/>
            <p:cNvSpPr>
              <a:spLocks noChangeArrowheads="1"/>
            </p:cNvSpPr>
            <p:nvPr/>
          </p:nvSpPr>
          <p:spPr bwMode="auto">
            <a:xfrm>
              <a:off x="5283" y="195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89" y="51"/>
                    <a:pt x="206" y="40"/>
                    <a:pt x="206" y="25"/>
                  </a:cubicBezTo>
                  <a:cubicBezTo>
                    <a:pt x="206" y="11"/>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3" name="Freeform 188"/>
            <p:cNvSpPr>
              <a:spLocks noChangeArrowheads="1"/>
            </p:cNvSpPr>
            <p:nvPr/>
          </p:nvSpPr>
          <p:spPr bwMode="auto">
            <a:xfrm>
              <a:off x="5291" y="1964"/>
              <a:ext cx="27" cy="10"/>
            </a:xfrm>
            <a:custGeom>
              <a:avLst/>
              <a:gdLst>
                <a:gd name="T0" fmla="*/ 105 w 125"/>
                <a:gd name="T1" fmla="*/ 0 h 49"/>
                <a:gd name="T2" fmla="*/ 105 w 125"/>
                <a:gd name="T3" fmla="*/ 0 h 49"/>
                <a:gd name="T4" fmla="*/ 20 w 125"/>
                <a:gd name="T5" fmla="*/ 0 h 49"/>
                <a:gd name="T6" fmla="*/ 0 w 125"/>
                <a:gd name="T7" fmla="*/ 22 h 49"/>
                <a:gd name="T8" fmla="*/ 20 w 125"/>
                <a:gd name="T9" fmla="*/ 48 h 49"/>
                <a:gd name="T10" fmla="*/ 105 w 125"/>
                <a:gd name="T11" fmla="*/ 48 h 49"/>
                <a:gd name="T12" fmla="*/ 124 w 125"/>
                <a:gd name="T13" fmla="*/ 22 h 49"/>
                <a:gd name="T14" fmla="*/ 105 w 125"/>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49">
                  <a:moveTo>
                    <a:pt x="105" y="0"/>
                  </a:moveTo>
                  <a:lnTo>
                    <a:pt x="105" y="0"/>
                  </a:lnTo>
                  <a:cubicBezTo>
                    <a:pt x="20" y="0"/>
                    <a:pt x="20" y="0"/>
                    <a:pt x="20" y="0"/>
                  </a:cubicBezTo>
                  <a:cubicBezTo>
                    <a:pt x="9" y="0"/>
                    <a:pt x="0" y="11"/>
                    <a:pt x="0" y="22"/>
                  </a:cubicBezTo>
                  <a:cubicBezTo>
                    <a:pt x="0" y="37"/>
                    <a:pt x="9" y="48"/>
                    <a:pt x="20" y="48"/>
                  </a:cubicBezTo>
                  <a:cubicBezTo>
                    <a:pt x="105" y="48"/>
                    <a:pt x="105" y="48"/>
                    <a:pt x="105" y="48"/>
                  </a:cubicBezTo>
                  <a:cubicBezTo>
                    <a:pt x="116" y="48"/>
                    <a:pt x="124" y="37"/>
                    <a:pt x="124" y="22"/>
                  </a:cubicBezTo>
                  <a:cubicBezTo>
                    <a:pt x="124" y="11"/>
                    <a:pt x="116" y="0"/>
                    <a:pt x="10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4" name="Freeform 189"/>
            <p:cNvSpPr>
              <a:spLocks noChangeArrowheads="1"/>
            </p:cNvSpPr>
            <p:nvPr/>
          </p:nvSpPr>
          <p:spPr bwMode="auto">
            <a:xfrm>
              <a:off x="5205" y="1759"/>
              <a:ext cx="199" cy="177"/>
            </a:xfrm>
            <a:custGeom>
              <a:avLst/>
              <a:gdLst>
                <a:gd name="T0" fmla="*/ 655 w 880"/>
                <a:gd name="T1" fmla="*/ 399 h 787"/>
                <a:gd name="T2" fmla="*/ 655 w 880"/>
                <a:gd name="T3" fmla="*/ 399 h 787"/>
                <a:gd name="T4" fmla="*/ 531 w 880"/>
                <a:gd name="T5" fmla="*/ 84 h 787"/>
                <a:gd name="T6" fmla="*/ 655 w 880"/>
                <a:gd name="T7" fmla="*/ 399 h 787"/>
                <a:gd name="T8" fmla="*/ 449 w 880"/>
                <a:gd name="T9" fmla="*/ 0 h 787"/>
                <a:gd name="T10" fmla="*/ 449 w 880"/>
                <a:gd name="T11" fmla="*/ 0 h 787"/>
                <a:gd name="T12" fmla="*/ 441 w 880"/>
                <a:gd name="T13" fmla="*/ 0 h 787"/>
                <a:gd name="T14" fmla="*/ 432 w 880"/>
                <a:gd name="T15" fmla="*/ 0 h 787"/>
                <a:gd name="T16" fmla="*/ 432 w 880"/>
                <a:gd name="T17" fmla="*/ 0 h 787"/>
                <a:gd name="T18" fmla="*/ 220 w 880"/>
                <a:gd name="T19" fmla="*/ 545 h 787"/>
                <a:gd name="T20" fmla="*/ 336 w 880"/>
                <a:gd name="T21" fmla="*/ 786 h 787"/>
                <a:gd name="T22" fmla="*/ 438 w 880"/>
                <a:gd name="T23" fmla="*/ 786 h 787"/>
                <a:gd name="T24" fmla="*/ 457 w 880"/>
                <a:gd name="T25" fmla="*/ 786 h 787"/>
                <a:gd name="T26" fmla="*/ 551 w 880"/>
                <a:gd name="T27" fmla="*/ 786 h 787"/>
                <a:gd name="T28" fmla="*/ 661 w 880"/>
                <a:gd name="T29" fmla="*/ 545 h 787"/>
                <a:gd name="T30" fmla="*/ 449 w 880"/>
                <a:gd name="T31" fmla="*/ 0 h 787"/>
                <a:gd name="T32" fmla="*/ 449 w 880"/>
                <a:gd name="T33" fmla="*/ 0 h 787"/>
                <a:gd name="T34" fmla="*/ 655 w 880"/>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7">
                  <a:moveTo>
                    <a:pt x="655" y="399"/>
                  </a:moveTo>
                  <a:lnTo>
                    <a:pt x="655" y="399"/>
                  </a:lnTo>
                  <a:cubicBezTo>
                    <a:pt x="729" y="198"/>
                    <a:pt x="531" y="84"/>
                    <a:pt x="531" y="84"/>
                  </a:cubicBezTo>
                  <a:cubicBezTo>
                    <a:pt x="825" y="133"/>
                    <a:pt x="655" y="399"/>
                    <a:pt x="655" y="399"/>
                  </a:cubicBezTo>
                  <a:lnTo>
                    <a:pt x="449" y="0"/>
                  </a:lnTo>
                  <a:lnTo>
                    <a:pt x="449" y="0"/>
                  </a:lnTo>
                  <a:cubicBezTo>
                    <a:pt x="449" y="0"/>
                    <a:pt x="443" y="0"/>
                    <a:pt x="441" y="0"/>
                  </a:cubicBezTo>
                  <a:cubicBezTo>
                    <a:pt x="435" y="0"/>
                    <a:pt x="449" y="0"/>
                    <a:pt x="432" y="0"/>
                  </a:cubicBezTo>
                  <a:lnTo>
                    <a:pt x="432" y="0"/>
                  </a:lnTo>
                  <a:cubicBezTo>
                    <a:pt x="0" y="11"/>
                    <a:pt x="104" y="441"/>
                    <a:pt x="220" y="545"/>
                  </a:cubicBezTo>
                  <a:cubicBezTo>
                    <a:pt x="339" y="653"/>
                    <a:pt x="336" y="786"/>
                    <a:pt x="336" y="786"/>
                  </a:cubicBezTo>
                  <a:cubicBezTo>
                    <a:pt x="438" y="786"/>
                    <a:pt x="438" y="786"/>
                    <a:pt x="438" y="786"/>
                  </a:cubicBezTo>
                  <a:cubicBezTo>
                    <a:pt x="457" y="786"/>
                    <a:pt x="457" y="786"/>
                    <a:pt x="457" y="786"/>
                  </a:cubicBezTo>
                  <a:cubicBezTo>
                    <a:pt x="551" y="786"/>
                    <a:pt x="551" y="786"/>
                    <a:pt x="551" y="786"/>
                  </a:cubicBezTo>
                  <a:cubicBezTo>
                    <a:pt x="551" y="786"/>
                    <a:pt x="542" y="653"/>
                    <a:pt x="661" y="545"/>
                  </a:cubicBezTo>
                  <a:cubicBezTo>
                    <a:pt x="780" y="441"/>
                    <a:pt x="879" y="11"/>
                    <a:pt x="449" y="0"/>
                  </a:cubicBezTo>
                  <a:lnTo>
                    <a:pt x="449" y="0"/>
                  </a:lnTo>
                  <a:lnTo>
                    <a:pt x="655"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5" name="Freeform 190"/>
            <p:cNvSpPr>
              <a:spLocks noChangeArrowheads="1"/>
            </p:cNvSpPr>
            <p:nvPr/>
          </p:nvSpPr>
          <p:spPr bwMode="auto">
            <a:xfrm>
              <a:off x="5629" y="761"/>
              <a:ext cx="218" cy="219"/>
            </a:xfrm>
            <a:custGeom>
              <a:avLst/>
              <a:gdLst>
                <a:gd name="T0" fmla="*/ 611 w 966"/>
                <a:gd name="T1" fmla="*/ 896 h 971"/>
                <a:gd name="T2" fmla="*/ 611 w 966"/>
                <a:gd name="T3" fmla="*/ 896 h 971"/>
                <a:gd name="T4" fmla="*/ 767 w 966"/>
                <a:gd name="T5" fmla="*/ 789 h 971"/>
                <a:gd name="T6" fmla="*/ 631 w 966"/>
                <a:gd name="T7" fmla="*/ 563 h 971"/>
                <a:gd name="T8" fmla="*/ 815 w 966"/>
                <a:gd name="T9" fmla="*/ 800 h 971"/>
                <a:gd name="T10" fmla="*/ 611 w 966"/>
                <a:gd name="T11" fmla="*/ 896 h 971"/>
                <a:gd name="T12" fmla="*/ 481 w 966"/>
                <a:gd name="T13" fmla="*/ 0 h 971"/>
                <a:gd name="T14" fmla="*/ 481 w 966"/>
                <a:gd name="T15" fmla="*/ 0 h 971"/>
                <a:gd name="T16" fmla="*/ 343 w 966"/>
                <a:gd name="T17" fmla="*/ 54 h 971"/>
                <a:gd name="T18" fmla="*/ 343 w 966"/>
                <a:gd name="T19" fmla="*/ 56 h 971"/>
                <a:gd name="T20" fmla="*/ 340 w 966"/>
                <a:gd name="T21" fmla="*/ 56 h 971"/>
                <a:gd name="T22" fmla="*/ 340 w 966"/>
                <a:gd name="T23" fmla="*/ 156 h 971"/>
                <a:gd name="T24" fmla="*/ 343 w 966"/>
                <a:gd name="T25" fmla="*/ 156 h 971"/>
                <a:gd name="T26" fmla="*/ 382 w 966"/>
                <a:gd name="T27" fmla="*/ 187 h 971"/>
                <a:gd name="T28" fmla="*/ 382 w 966"/>
                <a:gd name="T29" fmla="*/ 413 h 971"/>
                <a:gd name="T30" fmla="*/ 351 w 966"/>
                <a:gd name="T31" fmla="*/ 469 h 971"/>
                <a:gd name="T32" fmla="*/ 130 w 966"/>
                <a:gd name="T33" fmla="*/ 894 h 971"/>
                <a:gd name="T34" fmla="*/ 456 w 966"/>
                <a:gd name="T35" fmla="*/ 970 h 971"/>
                <a:gd name="T36" fmla="*/ 484 w 966"/>
                <a:gd name="T37" fmla="*/ 970 h 971"/>
                <a:gd name="T38" fmla="*/ 509 w 966"/>
                <a:gd name="T39" fmla="*/ 970 h 971"/>
                <a:gd name="T40" fmla="*/ 835 w 966"/>
                <a:gd name="T41" fmla="*/ 894 h 971"/>
                <a:gd name="T42" fmla="*/ 620 w 966"/>
                <a:gd name="T43" fmla="*/ 469 h 971"/>
                <a:gd name="T44" fmla="*/ 597 w 966"/>
                <a:gd name="T45" fmla="*/ 413 h 971"/>
                <a:gd name="T46" fmla="*/ 597 w 966"/>
                <a:gd name="T47" fmla="*/ 187 h 971"/>
                <a:gd name="T48" fmla="*/ 620 w 966"/>
                <a:gd name="T49" fmla="*/ 156 h 971"/>
                <a:gd name="T50" fmla="*/ 626 w 966"/>
                <a:gd name="T51" fmla="*/ 156 h 971"/>
                <a:gd name="T52" fmla="*/ 626 w 966"/>
                <a:gd name="T53" fmla="*/ 56 h 971"/>
                <a:gd name="T54" fmla="*/ 620 w 966"/>
                <a:gd name="T55" fmla="*/ 56 h 971"/>
                <a:gd name="T56" fmla="*/ 620 w 966"/>
                <a:gd name="T57" fmla="*/ 54 h 971"/>
                <a:gd name="T58" fmla="*/ 481 w 966"/>
                <a:gd name="T59" fmla="*/ 0 h 971"/>
                <a:gd name="T60" fmla="*/ 611 w 966"/>
                <a:gd name="T61" fmla="*/ 89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6" h="971">
                  <a:moveTo>
                    <a:pt x="611" y="896"/>
                  </a:moveTo>
                  <a:lnTo>
                    <a:pt x="611" y="896"/>
                  </a:lnTo>
                  <a:cubicBezTo>
                    <a:pt x="611" y="896"/>
                    <a:pt x="758" y="868"/>
                    <a:pt x="767" y="789"/>
                  </a:cubicBezTo>
                  <a:cubicBezTo>
                    <a:pt x="772" y="710"/>
                    <a:pt x="631" y="563"/>
                    <a:pt x="631" y="563"/>
                  </a:cubicBezTo>
                  <a:cubicBezTo>
                    <a:pt x="631" y="563"/>
                    <a:pt x="815" y="704"/>
                    <a:pt x="815" y="800"/>
                  </a:cubicBezTo>
                  <a:cubicBezTo>
                    <a:pt x="812" y="896"/>
                    <a:pt x="611" y="896"/>
                    <a:pt x="611" y="896"/>
                  </a:cubicBezTo>
                  <a:lnTo>
                    <a:pt x="481" y="0"/>
                  </a:lnTo>
                  <a:lnTo>
                    <a:pt x="481" y="0"/>
                  </a:lnTo>
                  <a:cubicBezTo>
                    <a:pt x="405" y="0"/>
                    <a:pt x="343" y="23"/>
                    <a:pt x="343" y="54"/>
                  </a:cubicBezTo>
                  <a:cubicBezTo>
                    <a:pt x="343" y="54"/>
                    <a:pt x="343" y="54"/>
                    <a:pt x="343" y="56"/>
                  </a:cubicBezTo>
                  <a:cubicBezTo>
                    <a:pt x="340" y="56"/>
                    <a:pt x="340" y="56"/>
                    <a:pt x="340" y="56"/>
                  </a:cubicBezTo>
                  <a:cubicBezTo>
                    <a:pt x="340" y="156"/>
                    <a:pt x="340" y="156"/>
                    <a:pt x="340" y="156"/>
                  </a:cubicBezTo>
                  <a:cubicBezTo>
                    <a:pt x="343" y="156"/>
                    <a:pt x="343" y="156"/>
                    <a:pt x="343" y="156"/>
                  </a:cubicBezTo>
                  <a:cubicBezTo>
                    <a:pt x="345" y="167"/>
                    <a:pt x="354" y="178"/>
                    <a:pt x="382" y="187"/>
                  </a:cubicBezTo>
                  <a:cubicBezTo>
                    <a:pt x="382" y="237"/>
                    <a:pt x="382" y="376"/>
                    <a:pt x="382" y="413"/>
                  </a:cubicBezTo>
                  <a:cubicBezTo>
                    <a:pt x="382" y="458"/>
                    <a:pt x="351" y="469"/>
                    <a:pt x="351" y="469"/>
                  </a:cubicBezTo>
                  <a:cubicBezTo>
                    <a:pt x="300" y="501"/>
                    <a:pt x="0" y="803"/>
                    <a:pt x="130" y="894"/>
                  </a:cubicBezTo>
                  <a:cubicBezTo>
                    <a:pt x="230" y="962"/>
                    <a:pt x="388" y="970"/>
                    <a:pt x="456" y="970"/>
                  </a:cubicBezTo>
                  <a:cubicBezTo>
                    <a:pt x="467" y="970"/>
                    <a:pt x="479" y="970"/>
                    <a:pt x="484" y="970"/>
                  </a:cubicBezTo>
                  <a:cubicBezTo>
                    <a:pt x="490" y="970"/>
                    <a:pt x="498" y="970"/>
                    <a:pt x="509" y="970"/>
                  </a:cubicBezTo>
                  <a:cubicBezTo>
                    <a:pt x="580" y="970"/>
                    <a:pt x="736" y="962"/>
                    <a:pt x="835" y="894"/>
                  </a:cubicBezTo>
                  <a:cubicBezTo>
                    <a:pt x="965" y="803"/>
                    <a:pt x="671" y="501"/>
                    <a:pt x="620" y="469"/>
                  </a:cubicBezTo>
                  <a:cubicBezTo>
                    <a:pt x="620" y="469"/>
                    <a:pt x="597" y="458"/>
                    <a:pt x="597" y="413"/>
                  </a:cubicBezTo>
                  <a:cubicBezTo>
                    <a:pt x="597" y="376"/>
                    <a:pt x="597" y="235"/>
                    <a:pt x="597" y="187"/>
                  </a:cubicBezTo>
                  <a:cubicBezTo>
                    <a:pt x="611" y="178"/>
                    <a:pt x="617" y="167"/>
                    <a:pt x="620" y="156"/>
                  </a:cubicBezTo>
                  <a:cubicBezTo>
                    <a:pt x="626" y="156"/>
                    <a:pt x="626" y="156"/>
                    <a:pt x="626" y="156"/>
                  </a:cubicBezTo>
                  <a:cubicBezTo>
                    <a:pt x="626" y="56"/>
                    <a:pt x="626" y="56"/>
                    <a:pt x="626" y="56"/>
                  </a:cubicBezTo>
                  <a:cubicBezTo>
                    <a:pt x="620" y="56"/>
                    <a:pt x="620" y="56"/>
                    <a:pt x="620" y="56"/>
                  </a:cubicBezTo>
                  <a:cubicBezTo>
                    <a:pt x="620" y="54"/>
                    <a:pt x="620" y="54"/>
                    <a:pt x="620" y="54"/>
                  </a:cubicBezTo>
                  <a:cubicBezTo>
                    <a:pt x="620" y="23"/>
                    <a:pt x="557" y="0"/>
                    <a:pt x="481" y="0"/>
                  </a:cubicBezTo>
                  <a:lnTo>
                    <a:pt x="611"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6" name="Freeform 191"/>
            <p:cNvSpPr>
              <a:spLocks noChangeArrowheads="1"/>
            </p:cNvSpPr>
            <p:nvPr/>
          </p:nvSpPr>
          <p:spPr bwMode="auto">
            <a:xfrm>
              <a:off x="6116" y="1714"/>
              <a:ext cx="218" cy="220"/>
            </a:xfrm>
            <a:custGeom>
              <a:avLst/>
              <a:gdLst>
                <a:gd name="T0" fmla="*/ 608 w 965"/>
                <a:gd name="T1" fmla="*/ 896 h 974"/>
                <a:gd name="T2" fmla="*/ 608 w 965"/>
                <a:gd name="T3" fmla="*/ 896 h 974"/>
                <a:gd name="T4" fmla="*/ 763 w 965"/>
                <a:gd name="T5" fmla="*/ 792 h 974"/>
                <a:gd name="T6" fmla="*/ 630 w 965"/>
                <a:gd name="T7" fmla="*/ 565 h 974"/>
                <a:gd name="T8" fmla="*/ 811 w 965"/>
                <a:gd name="T9" fmla="*/ 800 h 974"/>
                <a:gd name="T10" fmla="*/ 608 w 965"/>
                <a:gd name="T11" fmla="*/ 896 h 974"/>
                <a:gd name="T12" fmla="*/ 480 w 965"/>
                <a:gd name="T13" fmla="*/ 0 h 974"/>
                <a:gd name="T14" fmla="*/ 480 w 965"/>
                <a:gd name="T15" fmla="*/ 0 h 974"/>
                <a:gd name="T16" fmla="*/ 339 w 965"/>
                <a:gd name="T17" fmla="*/ 53 h 974"/>
                <a:gd name="T18" fmla="*/ 342 w 965"/>
                <a:gd name="T19" fmla="*/ 56 h 974"/>
                <a:gd name="T20" fmla="*/ 339 w 965"/>
                <a:gd name="T21" fmla="*/ 56 h 974"/>
                <a:gd name="T22" fmla="*/ 339 w 965"/>
                <a:gd name="T23" fmla="*/ 158 h 974"/>
                <a:gd name="T24" fmla="*/ 342 w 965"/>
                <a:gd name="T25" fmla="*/ 158 h 974"/>
                <a:gd name="T26" fmla="*/ 381 w 965"/>
                <a:gd name="T27" fmla="*/ 189 h 974"/>
                <a:gd name="T28" fmla="*/ 381 w 965"/>
                <a:gd name="T29" fmla="*/ 416 h 974"/>
                <a:gd name="T30" fmla="*/ 350 w 965"/>
                <a:gd name="T31" fmla="*/ 472 h 974"/>
                <a:gd name="T32" fmla="*/ 130 w 965"/>
                <a:gd name="T33" fmla="*/ 893 h 974"/>
                <a:gd name="T34" fmla="*/ 455 w 965"/>
                <a:gd name="T35" fmla="*/ 973 h 974"/>
                <a:gd name="T36" fmla="*/ 480 w 965"/>
                <a:gd name="T37" fmla="*/ 970 h 974"/>
                <a:gd name="T38" fmla="*/ 509 w 965"/>
                <a:gd name="T39" fmla="*/ 973 h 974"/>
                <a:gd name="T40" fmla="*/ 834 w 965"/>
                <a:gd name="T41" fmla="*/ 893 h 974"/>
                <a:gd name="T42" fmla="*/ 616 w 965"/>
                <a:gd name="T43" fmla="*/ 472 h 974"/>
                <a:gd name="T44" fmla="*/ 594 w 965"/>
                <a:gd name="T45" fmla="*/ 416 h 974"/>
                <a:gd name="T46" fmla="*/ 594 w 965"/>
                <a:gd name="T47" fmla="*/ 187 h 974"/>
                <a:gd name="T48" fmla="*/ 619 w 965"/>
                <a:gd name="T49" fmla="*/ 158 h 974"/>
                <a:gd name="T50" fmla="*/ 625 w 965"/>
                <a:gd name="T51" fmla="*/ 158 h 974"/>
                <a:gd name="T52" fmla="*/ 625 w 965"/>
                <a:gd name="T53" fmla="*/ 56 h 974"/>
                <a:gd name="T54" fmla="*/ 619 w 965"/>
                <a:gd name="T55" fmla="*/ 56 h 974"/>
                <a:gd name="T56" fmla="*/ 619 w 965"/>
                <a:gd name="T57" fmla="*/ 53 h 974"/>
                <a:gd name="T58" fmla="*/ 480 w 965"/>
                <a:gd name="T59" fmla="*/ 0 h 974"/>
                <a:gd name="T60" fmla="*/ 608 w 965"/>
                <a:gd name="T61" fmla="*/ 896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5" h="974">
                  <a:moveTo>
                    <a:pt x="608" y="896"/>
                  </a:moveTo>
                  <a:lnTo>
                    <a:pt x="608" y="896"/>
                  </a:lnTo>
                  <a:cubicBezTo>
                    <a:pt x="608" y="896"/>
                    <a:pt x="757" y="868"/>
                    <a:pt x="763" y="792"/>
                  </a:cubicBezTo>
                  <a:cubicBezTo>
                    <a:pt x="772" y="712"/>
                    <a:pt x="630" y="565"/>
                    <a:pt x="630" y="565"/>
                  </a:cubicBezTo>
                  <a:cubicBezTo>
                    <a:pt x="630" y="565"/>
                    <a:pt x="814" y="704"/>
                    <a:pt x="811" y="800"/>
                  </a:cubicBezTo>
                  <a:cubicBezTo>
                    <a:pt x="811" y="896"/>
                    <a:pt x="608" y="896"/>
                    <a:pt x="608" y="896"/>
                  </a:cubicBezTo>
                  <a:lnTo>
                    <a:pt x="480" y="0"/>
                  </a:lnTo>
                  <a:lnTo>
                    <a:pt x="480" y="0"/>
                  </a:lnTo>
                  <a:cubicBezTo>
                    <a:pt x="401" y="0"/>
                    <a:pt x="339" y="25"/>
                    <a:pt x="339" y="53"/>
                  </a:cubicBezTo>
                  <a:cubicBezTo>
                    <a:pt x="339" y="56"/>
                    <a:pt x="339" y="56"/>
                    <a:pt x="342" y="56"/>
                  </a:cubicBezTo>
                  <a:cubicBezTo>
                    <a:pt x="339" y="56"/>
                    <a:pt x="339" y="56"/>
                    <a:pt x="339" y="56"/>
                  </a:cubicBezTo>
                  <a:cubicBezTo>
                    <a:pt x="339" y="158"/>
                    <a:pt x="339" y="158"/>
                    <a:pt x="339" y="158"/>
                  </a:cubicBezTo>
                  <a:cubicBezTo>
                    <a:pt x="342" y="158"/>
                    <a:pt x="342" y="158"/>
                    <a:pt x="342" y="158"/>
                  </a:cubicBezTo>
                  <a:cubicBezTo>
                    <a:pt x="342" y="170"/>
                    <a:pt x="353" y="181"/>
                    <a:pt x="381" y="189"/>
                  </a:cubicBezTo>
                  <a:cubicBezTo>
                    <a:pt x="381" y="237"/>
                    <a:pt x="381" y="379"/>
                    <a:pt x="381" y="416"/>
                  </a:cubicBezTo>
                  <a:cubicBezTo>
                    <a:pt x="381" y="460"/>
                    <a:pt x="350" y="472"/>
                    <a:pt x="350" y="472"/>
                  </a:cubicBezTo>
                  <a:cubicBezTo>
                    <a:pt x="299" y="500"/>
                    <a:pt x="0" y="803"/>
                    <a:pt x="130" y="893"/>
                  </a:cubicBezTo>
                  <a:cubicBezTo>
                    <a:pt x="229" y="964"/>
                    <a:pt x="384" y="973"/>
                    <a:pt x="455" y="973"/>
                  </a:cubicBezTo>
                  <a:cubicBezTo>
                    <a:pt x="466" y="973"/>
                    <a:pt x="475" y="973"/>
                    <a:pt x="480" y="970"/>
                  </a:cubicBezTo>
                  <a:cubicBezTo>
                    <a:pt x="486" y="973"/>
                    <a:pt x="497" y="973"/>
                    <a:pt x="509" y="973"/>
                  </a:cubicBezTo>
                  <a:cubicBezTo>
                    <a:pt x="577" y="973"/>
                    <a:pt x="735" y="964"/>
                    <a:pt x="834" y="893"/>
                  </a:cubicBezTo>
                  <a:cubicBezTo>
                    <a:pt x="964" y="803"/>
                    <a:pt x="667" y="500"/>
                    <a:pt x="616" y="472"/>
                  </a:cubicBezTo>
                  <a:cubicBezTo>
                    <a:pt x="616" y="472"/>
                    <a:pt x="594" y="460"/>
                    <a:pt x="594" y="416"/>
                  </a:cubicBezTo>
                  <a:cubicBezTo>
                    <a:pt x="594" y="379"/>
                    <a:pt x="594" y="235"/>
                    <a:pt x="594" y="187"/>
                  </a:cubicBezTo>
                  <a:cubicBezTo>
                    <a:pt x="608" y="178"/>
                    <a:pt x="616" y="170"/>
                    <a:pt x="619" y="158"/>
                  </a:cubicBezTo>
                  <a:cubicBezTo>
                    <a:pt x="625" y="158"/>
                    <a:pt x="625" y="158"/>
                    <a:pt x="625" y="158"/>
                  </a:cubicBezTo>
                  <a:cubicBezTo>
                    <a:pt x="625" y="56"/>
                    <a:pt x="625" y="56"/>
                    <a:pt x="625" y="56"/>
                  </a:cubicBezTo>
                  <a:cubicBezTo>
                    <a:pt x="619" y="56"/>
                    <a:pt x="619" y="56"/>
                    <a:pt x="619" y="56"/>
                  </a:cubicBezTo>
                  <a:cubicBezTo>
                    <a:pt x="619" y="56"/>
                    <a:pt x="619" y="56"/>
                    <a:pt x="619" y="53"/>
                  </a:cubicBezTo>
                  <a:cubicBezTo>
                    <a:pt x="619" y="25"/>
                    <a:pt x="557" y="0"/>
                    <a:pt x="480" y="0"/>
                  </a:cubicBezTo>
                  <a:lnTo>
                    <a:pt x="608"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grpSp>
      <p:sp>
        <p:nvSpPr>
          <p:cNvPr id="97" name="Freeform 196"/>
          <p:cNvSpPr>
            <a:spLocks noChangeArrowheads="1"/>
          </p:cNvSpPr>
          <p:nvPr userDrawn="1"/>
        </p:nvSpPr>
        <p:spPr bwMode="auto">
          <a:xfrm>
            <a:off x="4371648" y="3362470"/>
            <a:ext cx="3132395" cy="3503858"/>
          </a:xfrm>
          <a:custGeom>
            <a:avLst/>
            <a:gdLst>
              <a:gd name="T0" fmla="*/ 2125 w 5594"/>
              <a:gd name="T1" fmla="*/ 6183 h 6258"/>
              <a:gd name="T2" fmla="*/ 2125 w 5594"/>
              <a:gd name="T3" fmla="*/ 6183 h 6258"/>
              <a:gd name="T4" fmla="*/ 1528 w 5594"/>
              <a:gd name="T5" fmla="*/ 5314 h 6258"/>
              <a:gd name="T6" fmla="*/ 688 w 5594"/>
              <a:gd name="T7" fmla="*/ 5290 h 6258"/>
              <a:gd name="T8" fmla="*/ 590 w 5594"/>
              <a:gd name="T9" fmla="*/ 4822 h 6258"/>
              <a:gd name="T10" fmla="*/ 431 w 5594"/>
              <a:gd name="T11" fmla="*/ 4639 h 6258"/>
              <a:gd name="T12" fmla="*/ 533 w 5594"/>
              <a:gd name="T13" fmla="*/ 4512 h 6258"/>
              <a:gd name="T14" fmla="*/ 359 w 5594"/>
              <a:gd name="T15" fmla="*/ 4396 h 6258"/>
              <a:gd name="T16" fmla="*/ 252 w 5594"/>
              <a:gd name="T17" fmla="*/ 4203 h 6258"/>
              <a:gd name="T18" fmla="*/ 133 w 5594"/>
              <a:gd name="T19" fmla="*/ 3879 h 6258"/>
              <a:gd name="T20" fmla="*/ 566 w 5594"/>
              <a:gd name="T21" fmla="*/ 2953 h 6258"/>
              <a:gd name="T22" fmla="*/ 1307 w 5594"/>
              <a:gd name="T23" fmla="*/ 728 h 6258"/>
              <a:gd name="T24" fmla="*/ 5191 w 5594"/>
              <a:gd name="T25" fmla="*/ 1885 h 6258"/>
              <a:gd name="T26" fmla="*/ 4324 w 5594"/>
              <a:gd name="T27" fmla="*/ 4586 h 6258"/>
              <a:gd name="T28" fmla="*/ 4363 w 5594"/>
              <a:gd name="T29" fmla="*/ 6257 h 6258"/>
              <a:gd name="T30" fmla="*/ 2125 w 5594"/>
              <a:gd name="T31" fmla="*/ 6257 h 6258"/>
              <a:gd name="T32" fmla="*/ 2125 w 5594"/>
              <a:gd name="T33" fmla="*/ 6183 h 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94" h="6258">
                <a:moveTo>
                  <a:pt x="2125" y="6183"/>
                </a:moveTo>
                <a:lnTo>
                  <a:pt x="2125" y="6183"/>
                </a:lnTo>
                <a:cubicBezTo>
                  <a:pt x="2125" y="6183"/>
                  <a:pt x="2156" y="5290"/>
                  <a:pt x="1528" y="5314"/>
                </a:cubicBezTo>
                <a:cubicBezTo>
                  <a:pt x="899" y="5341"/>
                  <a:pt x="840" y="5526"/>
                  <a:pt x="688" y="5290"/>
                </a:cubicBezTo>
                <a:cubicBezTo>
                  <a:pt x="538" y="5055"/>
                  <a:pt x="690" y="4922"/>
                  <a:pt x="590" y="4822"/>
                </a:cubicBezTo>
                <a:cubicBezTo>
                  <a:pt x="590" y="4822"/>
                  <a:pt x="433" y="4741"/>
                  <a:pt x="431" y="4639"/>
                </a:cubicBezTo>
                <a:cubicBezTo>
                  <a:pt x="431" y="4536"/>
                  <a:pt x="533" y="4512"/>
                  <a:pt x="533" y="4512"/>
                </a:cubicBezTo>
                <a:cubicBezTo>
                  <a:pt x="533" y="4512"/>
                  <a:pt x="364" y="4508"/>
                  <a:pt x="359" y="4396"/>
                </a:cubicBezTo>
                <a:cubicBezTo>
                  <a:pt x="352" y="4284"/>
                  <a:pt x="428" y="4277"/>
                  <a:pt x="252" y="4203"/>
                </a:cubicBezTo>
                <a:cubicBezTo>
                  <a:pt x="76" y="4129"/>
                  <a:pt x="26" y="4062"/>
                  <a:pt x="133" y="3879"/>
                </a:cubicBezTo>
                <a:cubicBezTo>
                  <a:pt x="243" y="3694"/>
                  <a:pt x="607" y="3175"/>
                  <a:pt x="566" y="2953"/>
                </a:cubicBezTo>
                <a:cubicBezTo>
                  <a:pt x="524" y="2730"/>
                  <a:pt x="0" y="1457"/>
                  <a:pt x="1307" y="728"/>
                </a:cubicBezTo>
                <a:cubicBezTo>
                  <a:pt x="2615" y="0"/>
                  <a:pt x="4789" y="314"/>
                  <a:pt x="5191" y="1885"/>
                </a:cubicBezTo>
                <a:cubicBezTo>
                  <a:pt x="5593" y="3456"/>
                  <a:pt x="4324" y="4586"/>
                  <a:pt x="4324" y="4586"/>
                </a:cubicBezTo>
                <a:cubicBezTo>
                  <a:pt x="4324" y="4586"/>
                  <a:pt x="3796" y="5578"/>
                  <a:pt x="4363" y="6257"/>
                </a:cubicBezTo>
                <a:cubicBezTo>
                  <a:pt x="2125" y="6257"/>
                  <a:pt x="2125" y="6257"/>
                  <a:pt x="2125" y="6257"/>
                </a:cubicBezTo>
                <a:lnTo>
                  <a:pt x="2125" y="6183"/>
                </a:lnTo>
              </a:path>
            </a:pathLst>
          </a:custGeom>
          <a:solidFill>
            <a:srgbClr val="2DCCD3"/>
          </a:solidFill>
          <a:ln>
            <a:noFill/>
          </a:ln>
          <a:effectLst/>
        </p:spPr>
        <p:txBody>
          <a:bodyPr wrap="none" anchor="ctr"/>
          <a:lstStyle/>
          <a:p>
            <a:endParaRPr lang="en-US" sz="5397"/>
          </a:p>
        </p:txBody>
      </p:sp>
      <p:sp>
        <p:nvSpPr>
          <p:cNvPr id="98" name="Freeform 220"/>
          <p:cNvSpPr>
            <a:spLocks noChangeArrowheads="1"/>
          </p:cNvSpPr>
          <p:nvPr userDrawn="1"/>
        </p:nvSpPr>
        <p:spPr bwMode="auto">
          <a:xfrm>
            <a:off x="3626518" y="3159564"/>
            <a:ext cx="513821" cy="370912"/>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397"/>
          </a:p>
        </p:txBody>
      </p:sp>
      <p:sp>
        <p:nvSpPr>
          <p:cNvPr id="99" name="Freeform 221"/>
          <p:cNvSpPr>
            <a:spLocks noChangeArrowheads="1"/>
          </p:cNvSpPr>
          <p:nvPr userDrawn="1"/>
        </p:nvSpPr>
        <p:spPr bwMode="auto">
          <a:xfrm>
            <a:off x="5169721" y="4004356"/>
            <a:ext cx="1396792" cy="1250787"/>
          </a:xfrm>
          <a:custGeom>
            <a:avLst/>
            <a:gdLst>
              <a:gd name="T0" fmla="*/ 3693 w 3708"/>
              <a:gd name="T1" fmla="*/ 1750 h 3319"/>
              <a:gd name="T2" fmla="*/ 3220 w 3708"/>
              <a:gd name="T3" fmla="*/ 729 h 3319"/>
              <a:gd name="T4" fmla="*/ 1585 w 3708"/>
              <a:gd name="T5" fmla="*/ 361 h 3319"/>
              <a:gd name="T6" fmla="*/ 286 w 3708"/>
              <a:gd name="T7" fmla="*/ 1662 h 3319"/>
              <a:gd name="T8" fmla="*/ 1319 w 3708"/>
              <a:gd name="T9" fmla="*/ 1716 h 3319"/>
              <a:gd name="T10" fmla="*/ 644 w 3708"/>
              <a:gd name="T11" fmla="*/ 1092 h 3319"/>
              <a:gd name="T12" fmla="*/ 683 w 3708"/>
              <a:gd name="T13" fmla="*/ 1519 h 3319"/>
              <a:gd name="T14" fmla="*/ 969 w 3708"/>
              <a:gd name="T15" fmla="*/ 1539 h 3319"/>
              <a:gd name="T16" fmla="*/ 644 w 3708"/>
              <a:gd name="T17" fmla="*/ 1614 h 3319"/>
              <a:gd name="T18" fmla="*/ 579 w 3708"/>
              <a:gd name="T19" fmla="*/ 1008 h 3319"/>
              <a:gd name="T20" fmla="*/ 1331 w 3708"/>
              <a:gd name="T21" fmla="*/ 642 h 3319"/>
              <a:gd name="T22" fmla="*/ 2150 w 3708"/>
              <a:gd name="T23" fmla="*/ 506 h 3319"/>
              <a:gd name="T24" fmla="*/ 2568 w 3708"/>
              <a:gd name="T25" fmla="*/ 925 h 3319"/>
              <a:gd name="T26" fmla="*/ 3251 w 3708"/>
              <a:gd name="T27" fmla="*/ 1516 h 3319"/>
              <a:gd name="T28" fmla="*/ 3195 w 3708"/>
              <a:gd name="T29" fmla="*/ 2162 h 3319"/>
              <a:gd name="T30" fmla="*/ 2108 w 3708"/>
              <a:gd name="T31" fmla="*/ 2097 h 3319"/>
              <a:gd name="T32" fmla="*/ 1723 w 3708"/>
              <a:gd name="T33" fmla="*/ 2266 h 3319"/>
              <a:gd name="T34" fmla="*/ 1577 w 3708"/>
              <a:gd name="T35" fmla="*/ 2043 h 3319"/>
              <a:gd name="T36" fmla="*/ 1743 w 3708"/>
              <a:gd name="T37" fmla="*/ 2164 h 3319"/>
              <a:gd name="T38" fmla="*/ 2812 w 3708"/>
              <a:gd name="T39" fmla="*/ 2025 h 3319"/>
              <a:gd name="T40" fmla="*/ 3270 w 3708"/>
              <a:gd name="T41" fmla="*/ 1900 h 3319"/>
              <a:gd name="T42" fmla="*/ 3143 w 3708"/>
              <a:gd name="T43" fmla="*/ 1521 h 3319"/>
              <a:gd name="T44" fmla="*/ 2589 w 3708"/>
              <a:gd name="T45" fmla="*/ 1027 h 3319"/>
              <a:gd name="T46" fmla="*/ 2745 w 3708"/>
              <a:gd name="T47" fmla="*/ 1629 h 3319"/>
              <a:gd name="T48" fmla="*/ 2666 w 3708"/>
              <a:gd name="T49" fmla="*/ 1696 h 3319"/>
              <a:gd name="T50" fmla="*/ 1960 w 3708"/>
              <a:gd name="T51" fmla="*/ 1587 h 3319"/>
              <a:gd name="T52" fmla="*/ 1450 w 3708"/>
              <a:gd name="T53" fmla="*/ 1758 h 3319"/>
              <a:gd name="T54" fmla="*/ 1033 w 3708"/>
              <a:gd name="T55" fmla="*/ 2237 h 3319"/>
              <a:gd name="T56" fmla="*/ 1766 w 3708"/>
              <a:gd name="T57" fmla="*/ 2753 h 3319"/>
              <a:gd name="T58" fmla="*/ 2466 w 3708"/>
              <a:gd name="T59" fmla="*/ 2706 h 3319"/>
              <a:gd name="T60" fmla="*/ 2433 w 3708"/>
              <a:gd name="T61" fmla="*/ 2406 h 3319"/>
              <a:gd name="T62" fmla="*/ 2466 w 3708"/>
              <a:gd name="T63" fmla="*/ 2308 h 3319"/>
              <a:gd name="T64" fmla="*/ 2554 w 3708"/>
              <a:gd name="T65" fmla="*/ 2762 h 3319"/>
              <a:gd name="T66" fmla="*/ 2050 w 3708"/>
              <a:gd name="T67" fmla="*/ 2941 h 3319"/>
              <a:gd name="T68" fmla="*/ 2499 w 3708"/>
              <a:gd name="T69" fmla="*/ 3303 h 3319"/>
              <a:gd name="T70" fmla="*/ 3264 w 3708"/>
              <a:gd name="T71" fmla="*/ 2420 h 3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08" h="3319">
                <a:moveTo>
                  <a:pt x="3693" y="1750"/>
                </a:moveTo>
                <a:lnTo>
                  <a:pt x="3693" y="1750"/>
                </a:lnTo>
                <a:cubicBezTo>
                  <a:pt x="3680" y="1321"/>
                  <a:pt x="3437" y="1156"/>
                  <a:pt x="3437" y="1156"/>
                </a:cubicBezTo>
                <a:cubicBezTo>
                  <a:pt x="3437" y="1156"/>
                  <a:pt x="3410" y="950"/>
                  <a:pt x="3220" y="729"/>
                </a:cubicBezTo>
                <a:cubicBezTo>
                  <a:pt x="2928" y="411"/>
                  <a:pt x="2558" y="467"/>
                  <a:pt x="2558" y="467"/>
                </a:cubicBezTo>
                <a:cubicBezTo>
                  <a:pt x="2079" y="0"/>
                  <a:pt x="1585" y="361"/>
                  <a:pt x="1585" y="361"/>
                </a:cubicBezTo>
                <a:cubicBezTo>
                  <a:pt x="904" y="136"/>
                  <a:pt x="708" y="671"/>
                  <a:pt x="708" y="671"/>
                </a:cubicBezTo>
                <a:cubicBezTo>
                  <a:pt x="319" y="713"/>
                  <a:pt x="0" y="1171"/>
                  <a:pt x="286" y="1662"/>
                </a:cubicBezTo>
                <a:cubicBezTo>
                  <a:pt x="504" y="2039"/>
                  <a:pt x="827" y="2043"/>
                  <a:pt x="967" y="2025"/>
                </a:cubicBezTo>
                <a:cubicBezTo>
                  <a:pt x="1010" y="1908"/>
                  <a:pt x="1108" y="1775"/>
                  <a:pt x="1319" y="1716"/>
                </a:cubicBezTo>
                <a:cubicBezTo>
                  <a:pt x="1321" y="1696"/>
                  <a:pt x="1346" y="1294"/>
                  <a:pt x="1079" y="1102"/>
                </a:cubicBezTo>
                <a:cubicBezTo>
                  <a:pt x="919" y="987"/>
                  <a:pt x="742" y="1015"/>
                  <a:pt x="644" y="1092"/>
                </a:cubicBezTo>
                <a:cubicBezTo>
                  <a:pt x="550" y="1162"/>
                  <a:pt x="525" y="1273"/>
                  <a:pt x="571" y="1394"/>
                </a:cubicBezTo>
                <a:cubicBezTo>
                  <a:pt x="596" y="1456"/>
                  <a:pt x="633" y="1498"/>
                  <a:pt x="683" y="1519"/>
                </a:cubicBezTo>
                <a:cubicBezTo>
                  <a:pt x="781" y="1558"/>
                  <a:pt x="898" y="1512"/>
                  <a:pt x="900" y="1510"/>
                </a:cubicBezTo>
                <a:cubicBezTo>
                  <a:pt x="927" y="1500"/>
                  <a:pt x="956" y="1512"/>
                  <a:pt x="969" y="1539"/>
                </a:cubicBezTo>
                <a:cubicBezTo>
                  <a:pt x="979" y="1566"/>
                  <a:pt x="967" y="1596"/>
                  <a:pt x="940" y="1608"/>
                </a:cubicBezTo>
                <a:cubicBezTo>
                  <a:pt x="933" y="1610"/>
                  <a:pt x="783" y="1673"/>
                  <a:pt x="644" y="1614"/>
                </a:cubicBezTo>
                <a:cubicBezTo>
                  <a:pt x="567" y="1583"/>
                  <a:pt x="511" y="1521"/>
                  <a:pt x="475" y="1433"/>
                </a:cubicBezTo>
                <a:cubicBezTo>
                  <a:pt x="411" y="1266"/>
                  <a:pt x="450" y="1108"/>
                  <a:pt x="579" y="1008"/>
                </a:cubicBezTo>
                <a:cubicBezTo>
                  <a:pt x="700" y="917"/>
                  <a:pt x="863" y="896"/>
                  <a:pt x="1010" y="950"/>
                </a:cubicBezTo>
                <a:cubicBezTo>
                  <a:pt x="1038" y="842"/>
                  <a:pt x="1123" y="692"/>
                  <a:pt x="1331" y="642"/>
                </a:cubicBezTo>
                <a:cubicBezTo>
                  <a:pt x="1531" y="596"/>
                  <a:pt x="1652" y="640"/>
                  <a:pt x="1712" y="681"/>
                </a:cubicBezTo>
                <a:cubicBezTo>
                  <a:pt x="1785" y="586"/>
                  <a:pt x="1935" y="471"/>
                  <a:pt x="2150" y="506"/>
                </a:cubicBezTo>
                <a:cubicBezTo>
                  <a:pt x="2327" y="536"/>
                  <a:pt x="2429" y="629"/>
                  <a:pt x="2483" y="702"/>
                </a:cubicBezTo>
                <a:cubicBezTo>
                  <a:pt x="2533" y="769"/>
                  <a:pt x="2562" y="850"/>
                  <a:pt x="2568" y="925"/>
                </a:cubicBezTo>
                <a:cubicBezTo>
                  <a:pt x="2770" y="875"/>
                  <a:pt x="3003" y="938"/>
                  <a:pt x="3141" y="1077"/>
                </a:cubicBezTo>
                <a:cubicBezTo>
                  <a:pt x="3253" y="1192"/>
                  <a:pt x="3291" y="1346"/>
                  <a:pt x="3251" y="1516"/>
                </a:cubicBezTo>
                <a:cubicBezTo>
                  <a:pt x="3303" y="1566"/>
                  <a:pt x="3403" y="1696"/>
                  <a:pt x="3374" y="1912"/>
                </a:cubicBezTo>
                <a:cubicBezTo>
                  <a:pt x="3357" y="2027"/>
                  <a:pt x="3295" y="2116"/>
                  <a:pt x="3195" y="2162"/>
                </a:cubicBezTo>
                <a:cubicBezTo>
                  <a:pt x="3068" y="2220"/>
                  <a:pt x="2895" y="2202"/>
                  <a:pt x="2756" y="2112"/>
                </a:cubicBezTo>
                <a:cubicBezTo>
                  <a:pt x="2558" y="1987"/>
                  <a:pt x="2250" y="1981"/>
                  <a:pt x="2108" y="2097"/>
                </a:cubicBezTo>
                <a:cubicBezTo>
                  <a:pt x="1997" y="2191"/>
                  <a:pt x="1870" y="2281"/>
                  <a:pt x="1750" y="2270"/>
                </a:cubicBezTo>
                <a:cubicBezTo>
                  <a:pt x="1741" y="2270"/>
                  <a:pt x="1731" y="2268"/>
                  <a:pt x="1723" y="2266"/>
                </a:cubicBezTo>
                <a:cubicBezTo>
                  <a:pt x="1652" y="2252"/>
                  <a:pt x="1594" y="2199"/>
                  <a:pt x="1554" y="2112"/>
                </a:cubicBezTo>
                <a:cubicBezTo>
                  <a:pt x="1541" y="2087"/>
                  <a:pt x="1552" y="2056"/>
                  <a:pt x="1577" y="2043"/>
                </a:cubicBezTo>
                <a:cubicBezTo>
                  <a:pt x="1604" y="2031"/>
                  <a:pt x="1635" y="2043"/>
                  <a:pt x="1648" y="2068"/>
                </a:cubicBezTo>
                <a:cubicBezTo>
                  <a:pt x="1675" y="2125"/>
                  <a:pt x="1706" y="2156"/>
                  <a:pt x="1743" y="2164"/>
                </a:cubicBezTo>
                <a:cubicBezTo>
                  <a:pt x="1831" y="2183"/>
                  <a:pt x="1954" y="2091"/>
                  <a:pt x="2041" y="2018"/>
                </a:cubicBezTo>
                <a:cubicBezTo>
                  <a:pt x="2218" y="1871"/>
                  <a:pt x="2572" y="1873"/>
                  <a:pt x="2812" y="2025"/>
                </a:cubicBezTo>
                <a:cubicBezTo>
                  <a:pt x="2922" y="2095"/>
                  <a:pt x="3055" y="2112"/>
                  <a:pt x="3151" y="2066"/>
                </a:cubicBezTo>
                <a:cubicBezTo>
                  <a:pt x="3218" y="2037"/>
                  <a:pt x="3260" y="1979"/>
                  <a:pt x="3270" y="1900"/>
                </a:cubicBezTo>
                <a:cubicBezTo>
                  <a:pt x="3301" y="1679"/>
                  <a:pt x="3164" y="1579"/>
                  <a:pt x="3164" y="1577"/>
                </a:cubicBezTo>
                <a:cubicBezTo>
                  <a:pt x="3145" y="1564"/>
                  <a:pt x="3137" y="1541"/>
                  <a:pt x="3143" y="1521"/>
                </a:cubicBezTo>
                <a:cubicBezTo>
                  <a:pt x="3185" y="1373"/>
                  <a:pt x="3160" y="1244"/>
                  <a:pt x="3066" y="1150"/>
                </a:cubicBezTo>
                <a:cubicBezTo>
                  <a:pt x="2953" y="1033"/>
                  <a:pt x="2758" y="983"/>
                  <a:pt x="2589" y="1027"/>
                </a:cubicBezTo>
                <a:cubicBezTo>
                  <a:pt x="2368" y="1083"/>
                  <a:pt x="2337" y="1321"/>
                  <a:pt x="2331" y="1398"/>
                </a:cubicBezTo>
                <a:cubicBezTo>
                  <a:pt x="2462" y="1404"/>
                  <a:pt x="2608" y="1462"/>
                  <a:pt x="2745" y="1629"/>
                </a:cubicBezTo>
                <a:cubicBezTo>
                  <a:pt x="2764" y="1652"/>
                  <a:pt x="2762" y="1685"/>
                  <a:pt x="2739" y="1702"/>
                </a:cubicBezTo>
                <a:cubicBezTo>
                  <a:pt x="2716" y="1720"/>
                  <a:pt x="2683" y="1719"/>
                  <a:pt x="2666" y="1696"/>
                </a:cubicBezTo>
                <a:cubicBezTo>
                  <a:pt x="2372" y="1337"/>
                  <a:pt x="2039" y="1579"/>
                  <a:pt x="2025" y="1589"/>
                </a:cubicBezTo>
                <a:cubicBezTo>
                  <a:pt x="2006" y="1604"/>
                  <a:pt x="1977" y="1604"/>
                  <a:pt x="1960" y="1587"/>
                </a:cubicBezTo>
                <a:cubicBezTo>
                  <a:pt x="1954" y="1583"/>
                  <a:pt x="1831" y="1477"/>
                  <a:pt x="1652" y="1514"/>
                </a:cubicBezTo>
                <a:cubicBezTo>
                  <a:pt x="1479" y="1548"/>
                  <a:pt x="1450" y="1756"/>
                  <a:pt x="1450" y="1758"/>
                </a:cubicBezTo>
                <a:cubicBezTo>
                  <a:pt x="1446" y="1781"/>
                  <a:pt x="1429" y="1798"/>
                  <a:pt x="1406" y="1802"/>
                </a:cubicBezTo>
                <a:cubicBezTo>
                  <a:pt x="1010" y="1875"/>
                  <a:pt x="1031" y="2222"/>
                  <a:pt x="1033" y="2237"/>
                </a:cubicBezTo>
                <a:cubicBezTo>
                  <a:pt x="1033" y="2256"/>
                  <a:pt x="1025" y="2272"/>
                  <a:pt x="1013" y="2283"/>
                </a:cubicBezTo>
                <a:cubicBezTo>
                  <a:pt x="1073" y="2801"/>
                  <a:pt x="1766" y="2753"/>
                  <a:pt x="1766" y="2753"/>
                </a:cubicBezTo>
                <a:cubicBezTo>
                  <a:pt x="1768" y="2760"/>
                  <a:pt x="1768" y="2766"/>
                  <a:pt x="1771" y="2772"/>
                </a:cubicBezTo>
                <a:cubicBezTo>
                  <a:pt x="1791" y="2779"/>
                  <a:pt x="2256" y="2955"/>
                  <a:pt x="2466" y="2706"/>
                </a:cubicBezTo>
                <a:cubicBezTo>
                  <a:pt x="2518" y="2618"/>
                  <a:pt x="2535" y="2545"/>
                  <a:pt x="2516" y="2491"/>
                </a:cubicBezTo>
                <a:cubicBezTo>
                  <a:pt x="2493" y="2429"/>
                  <a:pt x="2433" y="2408"/>
                  <a:pt x="2433" y="2406"/>
                </a:cubicBezTo>
                <a:cubicBezTo>
                  <a:pt x="2404" y="2397"/>
                  <a:pt x="2389" y="2368"/>
                  <a:pt x="2400" y="2341"/>
                </a:cubicBezTo>
                <a:cubicBezTo>
                  <a:pt x="2408" y="2314"/>
                  <a:pt x="2439" y="2300"/>
                  <a:pt x="2466" y="2308"/>
                </a:cubicBezTo>
                <a:cubicBezTo>
                  <a:pt x="2470" y="2310"/>
                  <a:pt x="2575" y="2347"/>
                  <a:pt x="2614" y="2456"/>
                </a:cubicBezTo>
                <a:cubicBezTo>
                  <a:pt x="2645" y="2541"/>
                  <a:pt x="2624" y="2645"/>
                  <a:pt x="2554" y="2762"/>
                </a:cubicBezTo>
                <a:cubicBezTo>
                  <a:pt x="2552" y="2764"/>
                  <a:pt x="2549" y="2766"/>
                  <a:pt x="2549" y="2768"/>
                </a:cubicBezTo>
                <a:cubicBezTo>
                  <a:pt x="2418" y="2926"/>
                  <a:pt x="2220" y="2953"/>
                  <a:pt x="2050" y="2941"/>
                </a:cubicBezTo>
                <a:cubicBezTo>
                  <a:pt x="1956" y="2933"/>
                  <a:pt x="1873" y="2912"/>
                  <a:pt x="1812" y="2895"/>
                </a:cubicBezTo>
                <a:cubicBezTo>
                  <a:pt x="1935" y="3164"/>
                  <a:pt x="2208" y="3289"/>
                  <a:pt x="2499" y="3303"/>
                </a:cubicBezTo>
                <a:cubicBezTo>
                  <a:pt x="2839" y="3318"/>
                  <a:pt x="2903" y="3062"/>
                  <a:pt x="2903" y="3062"/>
                </a:cubicBezTo>
                <a:cubicBezTo>
                  <a:pt x="3362" y="2883"/>
                  <a:pt x="3264" y="2420"/>
                  <a:pt x="3264" y="2420"/>
                </a:cubicBezTo>
                <a:cubicBezTo>
                  <a:pt x="3455" y="2393"/>
                  <a:pt x="3707" y="2179"/>
                  <a:pt x="3693" y="1750"/>
                </a:cubicBezTo>
              </a:path>
            </a:pathLst>
          </a:custGeom>
          <a:solidFill>
            <a:schemeClr val="bg1">
              <a:lumMod val="95000"/>
            </a:schemeClr>
          </a:solidFill>
          <a:ln>
            <a:noFill/>
          </a:ln>
          <a:effectLst/>
        </p:spPr>
        <p:txBody>
          <a:bodyPr wrap="none" anchor="ctr"/>
          <a:lstStyle/>
          <a:p>
            <a:endParaRPr lang="en-US" sz="5397"/>
          </a:p>
        </p:txBody>
      </p:sp>
      <p:grpSp>
        <p:nvGrpSpPr>
          <p:cNvPr id="100" name="Group 99"/>
          <p:cNvGrpSpPr/>
          <p:nvPr userDrawn="1"/>
        </p:nvGrpSpPr>
        <p:grpSpPr>
          <a:xfrm>
            <a:off x="3549243" y="2886751"/>
            <a:ext cx="1706955" cy="1190219"/>
            <a:chOff x="5575610" y="3362252"/>
            <a:chExt cx="2494914" cy="1991559"/>
          </a:xfrm>
        </p:grpSpPr>
        <p:cxnSp>
          <p:nvCxnSpPr>
            <p:cNvPr id="101" name="Straight Connector 100"/>
            <p:cNvCxnSpPr/>
            <p:nvPr/>
          </p:nvCxnSpPr>
          <p:spPr>
            <a:xfrm>
              <a:off x="6242135" y="3362252"/>
              <a:ext cx="1828389" cy="199155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575610" y="3367668"/>
              <a:ext cx="68822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userDrawn="1"/>
        </p:nvGrpSpPr>
        <p:grpSpPr>
          <a:xfrm flipH="1">
            <a:off x="6525693" y="3191103"/>
            <a:ext cx="1052350" cy="865433"/>
            <a:chOff x="5265494" y="3362252"/>
            <a:chExt cx="2137865" cy="2260247"/>
          </a:xfrm>
        </p:grpSpPr>
        <p:cxnSp>
          <p:nvCxnSpPr>
            <p:cNvPr id="104" name="Straight Connector 103"/>
            <p:cNvCxnSpPr/>
            <p:nvPr/>
          </p:nvCxnSpPr>
          <p:spPr>
            <a:xfrm>
              <a:off x="6242135" y="3362252"/>
              <a:ext cx="1161224" cy="226024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265494" y="3367668"/>
              <a:ext cx="99834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userDrawn="1"/>
        </p:nvGrpSpPr>
        <p:grpSpPr>
          <a:xfrm flipH="1" flipV="1">
            <a:off x="6610901" y="4999211"/>
            <a:ext cx="1545798" cy="478806"/>
            <a:chOff x="5590820" y="3356648"/>
            <a:chExt cx="2493459" cy="1198198"/>
          </a:xfrm>
        </p:grpSpPr>
        <p:cxnSp>
          <p:nvCxnSpPr>
            <p:cNvPr id="107" name="Straight Connector 106"/>
            <p:cNvCxnSpPr/>
            <p:nvPr/>
          </p:nvCxnSpPr>
          <p:spPr>
            <a:xfrm>
              <a:off x="6591987" y="3357904"/>
              <a:ext cx="1492292" cy="119694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590820" y="3356648"/>
              <a:ext cx="101554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09" name="Freeform 220"/>
          <p:cNvSpPr>
            <a:spLocks noChangeArrowheads="1"/>
          </p:cNvSpPr>
          <p:nvPr userDrawn="1"/>
        </p:nvSpPr>
        <p:spPr bwMode="auto">
          <a:xfrm>
            <a:off x="5596243" y="4218998"/>
            <a:ext cx="476460" cy="371872"/>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397"/>
          </a:p>
        </p:txBody>
      </p:sp>
      <p:sp>
        <p:nvSpPr>
          <p:cNvPr id="110" name="TextBox 109"/>
          <p:cNvSpPr txBox="1"/>
          <p:nvPr userDrawn="1"/>
        </p:nvSpPr>
        <p:spPr>
          <a:xfrm>
            <a:off x="7325302" y="2929145"/>
            <a:ext cx="852569" cy="507831"/>
          </a:xfrm>
          <a:prstGeom prst="rect">
            <a:avLst/>
          </a:prstGeom>
          <a:noFill/>
        </p:spPr>
        <p:txBody>
          <a:bodyPr wrap="square" rtlCol="0">
            <a:spAutoFit/>
          </a:bodyPr>
          <a:lstStyle/>
          <a:p>
            <a:pPr algn="ctr"/>
            <a:r>
              <a:rPr lang="en-US" sz="2700" b="1">
                <a:solidFill>
                  <a:schemeClr val="accent2"/>
                </a:solidFill>
                <a:latin typeface="Open Sans Extrabold" panose="020B0606030504020204" pitchFamily="34" charset="0"/>
                <a:ea typeface="Open Sans Extrabold" panose="020B0606030504020204" pitchFamily="34" charset="0"/>
                <a:cs typeface="Open Sans Extrabold" panose="020B0606030504020204" pitchFamily="34" charset="0"/>
              </a:rPr>
              <a:t>2</a:t>
            </a:r>
          </a:p>
        </p:txBody>
      </p:sp>
      <p:sp>
        <p:nvSpPr>
          <p:cNvPr id="111" name="TextBox 110"/>
          <p:cNvSpPr txBox="1"/>
          <p:nvPr userDrawn="1"/>
        </p:nvSpPr>
        <p:spPr>
          <a:xfrm>
            <a:off x="8169788" y="5266261"/>
            <a:ext cx="384975" cy="507831"/>
          </a:xfrm>
          <a:prstGeom prst="rect">
            <a:avLst/>
          </a:prstGeom>
          <a:noFill/>
        </p:spPr>
        <p:txBody>
          <a:bodyPr wrap="square" rtlCol="0">
            <a:spAutoFit/>
          </a:bodyPr>
          <a:lstStyle/>
          <a:p>
            <a:pPr algn="ctr"/>
            <a:r>
              <a:rPr lang="en-US" sz="2700" b="1">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rPr>
              <a:t>3</a:t>
            </a:r>
          </a:p>
        </p:txBody>
      </p:sp>
      <p:sp>
        <p:nvSpPr>
          <p:cNvPr id="112" name="TextBox 111"/>
          <p:cNvSpPr txBox="1"/>
          <p:nvPr userDrawn="1"/>
        </p:nvSpPr>
        <p:spPr>
          <a:xfrm>
            <a:off x="3104428" y="2641828"/>
            <a:ext cx="372383" cy="507831"/>
          </a:xfrm>
          <a:prstGeom prst="rect">
            <a:avLst/>
          </a:prstGeom>
          <a:noFill/>
        </p:spPr>
        <p:txBody>
          <a:bodyPr wrap="square" rtlCol="0">
            <a:spAutoFit/>
          </a:bodyPr>
          <a:lstStyle/>
          <a:p>
            <a:pPr algn="r"/>
            <a:r>
              <a:rPr lang="en-US" sz="2700"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rPr>
              <a:t>1</a:t>
            </a:r>
            <a:endParaRPr lang="en-US" sz="8623"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6" name="Text Placeholder 115"/>
          <p:cNvSpPr>
            <a:spLocks noGrp="1"/>
          </p:cNvSpPr>
          <p:nvPr>
            <p:ph type="body" sz="quarter" idx="10"/>
          </p:nvPr>
        </p:nvSpPr>
        <p:spPr>
          <a:xfrm>
            <a:off x="507869" y="2019302"/>
            <a:ext cx="2596474" cy="1724025"/>
          </a:xfrm>
        </p:spPr>
        <p:txBody>
          <a:bodyPr>
            <a:normAutofit/>
          </a:bodyPr>
          <a:lstStyle>
            <a:lvl1pPr marL="0" indent="0">
              <a:buNone/>
              <a:defRPr sz="2000"/>
            </a:lvl1pPr>
          </a:lstStyle>
          <a:p>
            <a:pPr lvl="0"/>
            <a:r>
              <a:rPr lang="en-US"/>
              <a:t>Click to edit Master text styles</a:t>
            </a:r>
          </a:p>
        </p:txBody>
      </p:sp>
      <p:sp>
        <p:nvSpPr>
          <p:cNvPr id="117" name="Text Placeholder 115"/>
          <p:cNvSpPr>
            <a:spLocks noGrp="1"/>
          </p:cNvSpPr>
          <p:nvPr>
            <p:ph type="body" sz="quarter" idx="11"/>
          </p:nvPr>
        </p:nvSpPr>
        <p:spPr>
          <a:xfrm>
            <a:off x="8025693" y="2409690"/>
            <a:ext cx="2596474" cy="1724025"/>
          </a:xfrm>
        </p:spPr>
        <p:txBody>
          <a:bodyPr>
            <a:normAutofit/>
          </a:bodyPr>
          <a:lstStyle>
            <a:lvl1pPr marL="0" indent="0">
              <a:buNone/>
              <a:defRPr sz="2000"/>
            </a:lvl1pPr>
          </a:lstStyle>
          <a:p>
            <a:pPr lvl="0"/>
            <a:r>
              <a:rPr lang="en-US"/>
              <a:t>Click to edit Master text styles</a:t>
            </a:r>
          </a:p>
        </p:txBody>
      </p:sp>
      <p:sp>
        <p:nvSpPr>
          <p:cNvPr id="118" name="Text Placeholder 115"/>
          <p:cNvSpPr>
            <a:spLocks noGrp="1"/>
          </p:cNvSpPr>
          <p:nvPr>
            <p:ph type="body" sz="quarter" idx="12"/>
          </p:nvPr>
        </p:nvSpPr>
        <p:spPr>
          <a:xfrm>
            <a:off x="8611584" y="4697002"/>
            <a:ext cx="2596474" cy="1488083"/>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077240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phic 8">
    <p:spTree>
      <p:nvGrpSpPr>
        <p:cNvPr id="1" name=""/>
        <p:cNvGrpSpPr/>
        <p:nvPr/>
      </p:nvGrpSpPr>
      <p:grpSpPr>
        <a:xfrm>
          <a:off x="0" y="0"/>
          <a:ext cx="0" cy="0"/>
          <a:chOff x="0" y="0"/>
          <a:chExt cx="0" cy="0"/>
        </a:xfrm>
      </p:grpSpPr>
      <p:grpSp>
        <p:nvGrpSpPr>
          <p:cNvPr id="3" name="Group 2"/>
          <p:cNvGrpSpPr/>
          <p:nvPr userDrawn="1"/>
        </p:nvGrpSpPr>
        <p:grpSpPr>
          <a:xfrm>
            <a:off x="5787725" y="1618421"/>
            <a:ext cx="7950425" cy="4577842"/>
            <a:chOff x="5898415" y="1976415"/>
            <a:chExt cx="5654530" cy="3255020"/>
          </a:xfrm>
        </p:grpSpPr>
        <p:sp>
          <p:nvSpPr>
            <p:cNvPr id="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grpSp>
      <p:graphicFrame>
        <p:nvGraphicFramePr>
          <p:cNvPr id="16" name="Chart 15"/>
          <p:cNvGraphicFramePr/>
          <p:nvPr userDrawn="1"/>
        </p:nvGraphicFramePr>
        <p:xfrm>
          <a:off x="7010992" y="2314205"/>
          <a:ext cx="5553718" cy="2816348"/>
        </p:xfrm>
        <a:graphic>
          <a:graphicData uri="http://schemas.openxmlformats.org/drawingml/2006/chart">
            <c:chart xmlns:c="http://schemas.openxmlformats.org/drawingml/2006/chart" xmlns:r="http://schemas.openxmlformats.org/officeDocument/2006/relationships" r:id="rId2"/>
          </a:graphicData>
        </a:graphic>
      </p:graphicFrame>
      <p:sp>
        <p:nvSpPr>
          <p:cNvPr id="19" name="Title Placeholder 1">
            <a:extLst>
              <a:ext uri="{FF2B5EF4-FFF2-40B4-BE49-F238E27FC236}">
                <a16:creationId xmlns:a16="http://schemas.microsoft.com/office/drawing/2014/main" id="{52F11403-DA79-5C40-BF3F-17C97ED04F8A}"/>
              </a:ext>
            </a:extLst>
          </p:cNvPr>
          <p:cNvSpPr>
            <a:spLocks noGrp="1"/>
          </p:cNvSpPr>
          <p:nvPr>
            <p:ph type="title"/>
          </p:nvPr>
        </p:nvSpPr>
        <p:spPr>
          <a:xfrm>
            <a:off x="507868" y="228600"/>
            <a:ext cx="109648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20" name="Text Placeholder 4">
            <a:extLst>
              <a:ext uri="{FF2B5EF4-FFF2-40B4-BE49-F238E27FC236}">
                <a16:creationId xmlns:a16="http://schemas.microsoft.com/office/drawing/2014/main" id="{1E5A938C-CE18-F54C-BEF9-505E2332EEF3}"/>
              </a:ext>
            </a:extLst>
          </p:cNvPr>
          <p:cNvSpPr>
            <a:spLocks noGrp="1"/>
          </p:cNvSpPr>
          <p:nvPr>
            <p:ph type="body" sz="quarter" idx="10"/>
          </p:nvPr>
        </p:nvSpPr>
        <p:spPr>
          <a:xfrm>
            <a:off x="507869" y="1531917"/>
            <a:ext cx="570843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196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466783" y="3873332"/>
            <a:ext cx="6574876" cy="1122453"/>
          </a:xfrm>
        </p:spPr>
        <p:txBody>
          <a:bodyPr>
            <a:noAutofit/>
          </a:bodyPr>
          <a:lstStyle>
            <a:lvl1pPr algn="r">
              <a:defRPr sz="4399">
                <a:latin typeface="Georgia" panose="02040502050405020303" pitchFamily="18" charset="0"/>
              </a:defRPr>
            </a:lvl1pPr>
          </a:lstStyle>
          <a:p>
            <a:r>
              <a:rPr lang="en-US"/>
              <a:t>Click to edit Master title style</a:t>
            </a:r>
          </a:p>
        </p:txBody>
      </p:sp>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8834686" y="2041763"/>
            <a:ext cx="1561113" cy="4785593"/>
          </a:xfrm>
          <a:prstGeom prst="rect">
            <a:avLst/>
          </a:prstGeom>
        </p:spPr>
      </p:pic>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743928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9366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124D2F-A0C6-F44A-99A2-EA32BCCFFA1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08"/>
          <a:stretch/>
        </p:blipFill>
        <p:spPr>
          <a:xfrm>
            <a:off x="10018681" y="704495"/>
            <a:ext cx="1560707" cy="3374409"/>
          </a:xfrm>
          <a:prstGeom prst="rect">
            <a:avLst/>
          </a:prstGeom>
        </p:spPr>
      </p:pic>
      <p:sp>
        <p:nvSpPr>
          <p:cNvPr id="13" name="Rectangle 12">
            <a:extLst>
              <a:ext uri="{FF2B5EF4-FFF2-40B4-BE49-F238E27FC236}">
                <a16:creationId xmlns:a16="http://schemas.microsoft.com/office/drawing/2014/main" id="{31CDA9E0-12DC-DE43-9456-80E8FDC3CD73}"/>
              </a:ext>
            </a:extLst>
          </p:cNvPr>
          <p:cNvSpPr/>
          <p:nvPr userDrawn="1"/>
        </p:nvSpPr>
        <p:spPr>
          <a:xfrm>
            <a:off x="1" y="4044614"/>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val="0"/>
              </a:ext>
            </a:extLst>
          </a:blip>
          <a:srcRect t="28238" b="32232"/>
          <a:stretch/>
        </p:blipFill>
        <p:spPr>
          <a:xfrm>
            <a:off x="-1" y="4044614"/>
            <a:ext cx="12188826" cy="2813386"/>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228600"/>
            <a:ext cx="92393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531919"/>
            <a:ext cx="9239384" cy="234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18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91069" y="2327564"/>
            <a:ext cx="1288850" cy="395302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522822" cy="4605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453631"/>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08"/>
          <a:stretch/>
        </p:blipFill>
        <p:spPr>
          <a:xfrm>
            <a:off x="10018681" y="286320"/>
            <a:ext cx="1560707" cy="3374409"/>
          </a:xfrm>
          <a:prstGeom prst="rect">
            <a:avLst/>
          </a:prstGeom>
        </p:spPr>
      </p:pic>
      <p:sp>
        <p:nvSpPr>
          <p:cNvPr id="13" name="Rectangle 12">
            <a:extLst>
              <a:ext uri="{FF2B5EF4-FFF2-40B4-BE49-F238E27FC236}">
                <a16:creationId xmlns:a16="http://schemas.microsoft.com/office/drawing/2014/main" id="{20680E9C-2EE7-BF4B-88AA-FE36442B8CD0}"/>
              </a:ext>
            </a:extLst>
          </p:cNvPr>
          <p:cNvSpPr/>
          <p:nvPr userDrawn="1"/>
        </p:nvSpPr>
        <p:spPr>
          <a:xfrm>
            <a:off x="1" y="3483592"/>
            <a:ext cx="12188824" cy="337440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3" cstate="print">
            <a:alphaModFix amt="35000"/>
            <a:extLst>
              <a:ext uri="{28A0092B-C50C-407E-A947-70E740481C1C}">
                <a14:useLocalDpi xmlns:a14="http://schemas.microsoft.com/office/drawing/2010/main" val="0"/>
              </a:ext>
            </a:extLst>
          </a:blip>
          <a:srcRect t="20229" b="37094"/>
          <a:stretch/>
        </p:blipFill>
        <p:spPr>
          <a:xfrm>
            <a:off x="1" y="3483594"/>
            <a:ext cx="12188825" cy="3374409"/>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670207"/>
            <a:ext cx="92393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973525"/>
            <a:ext cx="9239384" cy="972744"/>
          </a:xfrm>
        </p:spPr>
        <p:txBody>
          <a:bodyPr/>
          <a:lstStyle>
            <a:lvl1pPr marL="0" indent="0">
              <a:buNone/>
              <a:defRPr/>
            </a:lvl1pPr>
            <a:lvl2pPr marL="342815"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3473500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130603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2138E4-25AB-F24B-93F2-46066BDB3205}"/>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32935211-FF18-584C-986B-10DAD19409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Tree>
    <p:extLst>
      <p:ext uri="{BB962C8B-B14F-4D97-AF65-F5344CB8AC3E}">
        <p14:creationId xmlns:p14="http://schemas.microsoft.com/office/powerpoint/2010/main" val="38667814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6F5E18-B513-F447-A082-DD28AB8845FC}"/>
              </a:ext>
            </a:extLst>
          </p:cNvPr>
          <p:cNvSpPr txBox="1"/>
          <p:nvPr userDrawn="1"/>
        </p:nvSpPr>
        <p:spPr>
          <a:xfrm>
            <a:off x="507868" y="1691640"/>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69164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16" t="10352" r="6284" b="19648"/>
          <a:stretch/>
        </p:blipFill>
        <p:spPr>
          <a:xfrm>
            <a:off x="6500309" y="230886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10374956" cy="646331"/>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26571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486428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5435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ody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FBEDD-5ADB-A740-B3B2-D5A40CDC2528}"/>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 name="Rectangle 6"/>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8" name="Rectangle 7"/>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pic>
        <p:nvPicPr>
          <p:cNvPr id="9" name="Picture 8">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9793779">
            <a:off x="488713" y="844883"/>
            <a:ext cx="1032763" cy="3167582"/>
          </a:xfrm>
          <a:prstGeom prst="rect">
            <a:avLst/>
          </a:prstGeom>
        </p:spPr>
      </p:pic>
      <p:sp>
        <p:nvSpPr>
          <p:cNvPr id="10" name="Rectangle 9"/>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1" name="Title Placeholder 1">
            <a:extLst>
              <a:ext uri="{FF2B5EF4-FFF2-40B4-BE49-F238E27FC236}">
                <a16:creationId xmlns:a16="http://schemas.microsoft.com/office/drawing/2014/main" id="{DFC168A4-3138-C941-8827-A85584EFC521}"/>
              </a:ext>
            </a:extLst>
          </p:cNvPr>
          <p:cNvSpPr>
            <a:spLocks noGrp="1"/>
          </p:cNvSpPr>
          <p:nvPr>
            <p:ph type="title"/>
          </p:nvPr>
        </p:nvSpPr>
        <p:spPr>
          <a:xfrm>
            <a:off x="1416951" y="228600"/>
            <a:ext cx="7861792"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81FEF92E-E4AD-2A41-AA96-632665103C97}"/>
              </a:ext>
            </a:extLst>
          </p:cNvPr>
          <p:cNvSpPr>
            <a:spLocks noGrp="1"/>
          </p:cNvSpPr>
          <p:nvPr>
            <p:ph type="body" sz="quarter" idx="10"/>
          </p:nvPr>
        </p:nvSpPr>
        <p:spPr>
          <a:xfrm>
            <a:off x="2091146" y="1531917"/>
            <a:ext cx="7187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743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dy Slide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238749" y="1553674"/>
            <a:ext cx="1541171" cy="472691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70" y="1531917"/>
            <a:ext cx="9387935" cy="430881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7111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3610BBBE-D277-B64E-9F7E-896481D71356}"/>
              </a:ext>
            </a:extLst>
          </p:cNvPr>
          <p:cNvGrpSpPr/>
          <p:nvPr userDrawn="1"/>
        </p:nvGrpSpPr>
        <p:grpSpPr>
          <a:xfrm>
            <a:off x="8528034" y="6248400"/>
            <a:ext cx="3210027" cy="196444"/>
            <a:chOff x="6927228" y="7552706"/>
            <a:chExt cx="5016271" cy="227062"/>
          </a:xfrm>
        </p:grpSpPr>
        <p:sp>
          <p:nvSpPr>
            <p:cNvPr id="10" name="Oval 9">
              <a:extLst>
                <a:ext uri="{FF2B5EF4-FFF2-40B4-BE49-F238E27FC236}">
                  <a16:creationId xmlns:a16="http://schemas.microsoft.com/office/drawing/2014/main" id="{A3E97EAE-3DC8-424A-B85D-EFD51741BCF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259981B6-CFAC-E24E-A7AA-1D20021311D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6D715EBC-A27D-3648-9111-37BDF5C099E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8A9E8244-5DFF-354F-A176-582F47626FB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F796C045-D679-CE42-A338-BA84B8C0C94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3FC68940-DC11-FA4C-91C4-06AA08D0007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7E01D8E4-3258-DC4D-B520-29372690557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883562D7-F859-FA49-88BF-6D5505F0B07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A962F9BE-98A2-2045-A9EE-93B2460912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B85A4068-5E4B-164A-9EC0-55629FA706E6}"/>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552746A2-253D-1948-9B5D-A1341CA54404}"/>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F951DBA0-EFD3-B345-BE07-DE3691B8DCE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B56FBDD0-EC35-284F-B380-03E818BB122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0B9B0D18-DA1C-E64F-A433-4363B3BECE6E}"/>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6B011D63-E9F0-A746-BA29-33E6098389F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ED6147C7-7F30-C84A-A7D5-B727B34F369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8D96B6CC-6EEA-6E46-BDA9-302FAF62612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92C70D0-CFE5-664F-AFDA-5DC1FA2F0E1F}"/>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1F92A8E7-6AF2-934E-9A23-18E73349396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3202A948-FD37-944B-9896-5F1277997C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0B1E5732-C103-A84D-82F1-5F44C0A92F21}"/>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8940E602-0D85-7A45-A8C0-1D96E9F011B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41718921-A312-3544-9E13-F35FF72842A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D081DF46-76FC-2D43-8DF4-5A03711A98BF}"/>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09E8D42C-A04D-6044-8F84-07B9F5E84A79}"/>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36647E3B-5676-A041-BD6B-7054AFB6E66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CAF5D06C-2416-AE4A-AD57-E12627EED4C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84A5D345-0A1F-F548-8AAE-B7B049AEA8D3}"/>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96EE7395-A27C-0A4E-99D5-CABEB7A383C9}"/>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7140AB3-B65F-9A45-9BB3-61F34B0C5669}"/>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B858E06B-BB69-AD47-B3FC-40A7CEAD4BE3}"/>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AAD73275-5C41-7A4E-9AC0-2B56233D8C68}"/>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6CE24318-FA13-3846-9AEB-F187F19E8E4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F11D9BDB-AC79-5B4E-9A2B-CF8A665B9A8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977A4E8-649A-4549-9F1D-E31DEA0190F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0263A870-21CB-EB41-ABAF-5BD336768AC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E33045B1-EC7A-7E46-AC57-CC898B479B4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F9E50D4-9F6B-A048-9BDE-2C758AFFDB4C}"/>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D704672-D1E1-3F4A-BBF7-493BC7438D0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45865C27-74FC-EC46-ACE9-3CB5D409D2A9}"/>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6B6D854D-A3AD-DC4B-990F-B004E787FEC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62D0357F-BE96-FA46-A546-D7AAE1FC1FC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FE59F372-04F0-014D-B0E6-C10D97866A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FD4BDA7B-B420-C643-9BE2-C54797FC38F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67C14580-7280-9C45-ACA7-F92DDDB53B3D}"/>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7A099B3-7D4E-2340-98A9-029EBB38D4D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C2C7FEA-6EC1-3D40-9297-26F91CE3FFA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2B5616B3-C6A2-CE4A-810B-DDAEDB9D4CB4}"/>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rot="16200000">
            <a:off x="10455009" y="-351295"/>
            <a:ext cx="1106125" cy="2361510"/>
          </a:xfrm>
          <a:prstGeom prst="rect">
            <a:avLst/>
          </a:prstGeom>
        </p:spPr>
      </p:pic>
      <p:sp>
        <p:nvSpPr>
          <p:cNvPr id="7" name="Text Placeholder 4">
            <a:extLst>
              <a:ext uri="{FF2B5EF4-FFF2-40B4-BE49-F238E27FC236}">
                <a16:creationId xmlns:a16="http://schemas.microsoft.com/office/drawing/2014/main" id="{4F8F17A6-18AF-124F-8B50-193FD3DAF1E9}"/>
              </a:ext>
            </a:extLst>
          </p:cNvPr>
          <p:cNvSpPr>
            <a:spLocks noGrp="1"/>
          </p:cNvSpPr>
          <p:nvPr>
            <p:ph type="body" sz="quarter" idx="10"/>
          </p:nvPr>
        </p:nvSpPr>
        <p:spPr>
          <a:xfrm>
            <a:off x="507868" y="1531917"/>
            <a:ext cx="9152599" cy="430881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42C84270-C0DF-E94A-9302-678BF07B926E}"/>
              </a:ext>
            </a:extLst>
          </p:cNvPr>
          <p:cNvSpPr>
            <a:spLocks noGrp="1"/>
          </p:cNvSpPr>
          <p:nvPr>
            <p:ph type="title"/>
          </p:nvPr>
        </p:nvSpPr>
        <p:spPr>
          <a:xfrm>
            <a:off x="507869" y="228600"/>
            <a:ext cx="9152599"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36102122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7"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endParaRPr>
          </a:p>
        </p:txBody>
      </p:sp>
      <p:sp>
        <p:nvSpPr>
          <p:cNvPr id="5" name="Oval 4">
            <a:extLst>
              <a:ext uri="{FF2B5EF4-FFF2-40B4-BE49-F238E27FC236}">
                <a16:creationId xmlns:a16="http://schemas.microsoft.com/office/drawing/2014/main" id="{8EA55D89-C39F-4D43-AE63-61EB5128A2CE}"/>
              </a:ext>
            </a:extLst>
          </p:cNvPr>
          <p:cNvSpPr/>
          <p:nvPr userDrawn="1"/>
        </p:nvSpPr>
        <p:spPr>
          <a:xfrm>
            <a:off x="7577923" y="1778604"/>
            <a:ext cx="3914758" cy="3915777"/>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latin typeface="Arial" panose="020B0604020202020204" pitchFamily="34" charset="0"/>
            </a:endParaRPr>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7" y="1531917"/>
            <a:ext cx="6942552" cy="430881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9E2114F-41BF-4447-968E-404E3EF2E53F}"/>
              </a:ext>
            </a:extLst>
          </p:cNvPr>
          <p:cNvSpPr/>
          <p:nvPr userDrawn="1"/>
        </p:nvSpPr>
        <p:spPr>
          <a:xfrm>
            <a:off x="6483817" y="6427418"/>
            <a:ext cx="5585421" cy="253861"/>
          </a:xfrm>
          <a:prstGeom prst="rect">
            <a:avLst/>
          </a:prstGeom>
        </p:spPr>
        <p:txBody>
          <a:bodyPr wrap="square" lIns="137106" tIns="68553" rIns="137106" bIns="68553">
            <a:spAutoFit/>
          </a:bodyPr>
          <a:lstStyle/>
          <a:p>
            <a:pPr algn="r"/>
            <a:r>
              <a:rPr lang="en-US" sz="750">
                <a:solidFill>
                  <a:schemeClr val="tx2"/>
                </a:solidFill>
                <a:latin typeface="Arial" panose="020B0604020202020204" pitchFamily="34" charset="0"/>
                <a:ea typeface="Open Sans" panose="020B0606030504020204" pitchFamily="34" charset="0"/>
                <a:cs typeface="Arial" panose="020B0604020202020204" pitchFamily="34" charset="0"/>
              </a:rPr>
              <a:t>© 2021 Tennessee Department of Education </a:t>
            </a:r>
            <a:endParaRPr lang="id-ID" sz="750">
              <a:solidFill>
                <a:schemeClr val="tx2"/>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9149633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466785" y="3873334"/>
            <a:ext cx="6574875" cy="1122453"/>
          </a:xfrm>
        </p:spPr>
        <p:txBody>
          <a:bodyPr>
            <a:noAutofit/>
          </a:bodyPr>
          <a:lstStyle>
            <a:lvl1pPr algn="r">
              <a:defRPr sz="3300">
                <a:latin typeface="Georgia" panose="02040502050405020303" pitchFamily="18" charset="0"/>
              </a:defRPr>
            </a:lvl1pPr>
          </a:lstStyle>
          <a:p>
            <a:r>
              <a:rPr lang="en-US"/>
              <a:t>Click to edit Master title style</a:t>
            </a:r>
          </a:p>
        </p:txBody>
      </p:sp>
      <p:sp>
        <p:nvSpPr>
          <p:cNvPr id="3" name="Rectangle 2"/>
          <p:cNvSpPr/>
          <p:nvPr userDrawn="1"/>
        </p:nvSpPr>
        <p:spPr>
          <a:xfrm>
            <a:off x="8258272" y="0"/>
            <a:ext cx="393055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latin typeface="Arial" panose="020B0604020202020204" pitchFamily="34" charset="0"/>
            </a:endParaRPr>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8834687" y="2041764"/>
            <a:ext cx="1561113" cy="4785593"/>
          </a:xfrm>
          <a:prstGeom prst="rect">
            <a:avLst/>
          </a:prstGeom>
        </p:spPr>
      </p:pic>
      <p:sp>
        <p:nvSpPr>
          <p:cNvPr id="5" name="Rectangle 4">
            <a:extLst>
              <a:ext uri="{FF2B5EF4-FFF2-40B4-BE49-F238E27FC236}">
                <a16:creationId xmlns:a16="http://schemas.microsoft.com/office/drawing/2014/main" id="{7363DA87-A31F-F84B-A25D-AF4E959B7FDE}"/>
              </a:ext>
            </a:extLst>
          </p:cNvPr>
          <p:cNvSpPr/>
          <p:nvPr userDrawn="1"/>
        </p:nvSpPr>
        <p:spPr>
          <a:xfrm>
            <a:off x="6483817" y="6427418"/>
            <a:ext cx="5585421" cy="253861"/>
          </a:xfrm>
          <a:prstGeom prst="rect">
            <a:avLst/>
          </a:prstGeom>
        </p:spPr>
        <p:txBody>
          <a:bodyPr wrap="square" lIns="137106" tIns="68553" rIns="137106" bIns="68553">
            <a:spAutoFit/>
          </a:bodyPr>
          <a:lstStyle/>
          <a:p>
            <a:pPr algn="r"/>
            <a:r>
              <a:rPr lang="en-US" sz="750">
                <a:solidFill>
                  <a:schemeClr val="bg1"/>
                </a:solidFill>
                <a:latin typeface="Arial" panose="020B0604020202020204" pitchFamily="34" charset="0"/>
                <a:ea typeface="Open Sans" panose="020B0606030504020204" pitchFamily="34" charset="0"/>
                <a:cs typeface="Arial" panose="020B0604020202020204" pitchFamily="34" charset="0"/>
              </a:rPr>
              <a:t>© 2021 Tennessee Department of Education </a:t>
            </a:r>
            <a:endParaRPr lang="id-ID" sz="75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325714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7"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endParaRPr>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8199524" cy="430881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6D5DC8A-8B35-B14C-A0A6-D188A5DE30C1}"/>
              </a:ext>
            </a:extLst>
          </p:cNvPr>
          <p:cNvSpPr/>
          <p:nvPr userDrawn="1"/>
        </p:nvSpPr>
        <p:spPr>
          <a:xfrm>
            <a:off x="6483817" y="6427418"/>
            <a:ext cx="5585421" cy="253861"/>
          </a:xfrm>
          <a:prstGeom prst="rect">
            <a:avLst/>
          </a:prstGeom>
        </p:spPr>
        <p:txBody>
          <a:bodyPr wrap="square" lIns="137106" tIns="68553" rIns="137106" bIns="68553">
            <a:spAutoFit/>
          </a:bodyPr>
          <a:lstStyle/>
          <a:p>
            <a:pPr algn="r"/>
            <a:r>
              <a:rPr lang="en-US" sz="750">
                <a:solidFill>
                  <a:schemeClr val="tx2"/>
                </a:solidFill>
                <a:latin typeface="Arial" panose="020B0604020202020204" pitchFamily="34" charset="0"/>
                <a:ea typeface="Open Sans" panose="020B0606030504020204" pitchFamily="34" charset="0"/>
                <a:cs typeface="Arial" panose="020B0604020202020204" pitchFamily="34" charset="0"/>
              </a:rPr>
              <a:t>© 2021 Tennessee Department of Education </a:t>
            </a:r>
            <a:endParaRPr lang="id-ID" sz="750">
              <a:solidFill>
                <a:schemeClr val="tx2"/>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7753339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dy Slide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49F479-6C74-DD43-9159-EDBBBF818650}"/>
              </a:ext>
            </a:extLst>
          </p:cNvPr>
          <p:cNvSpPr/>
          <p:nvPr userDrawn="1"/>
        </p:nvSpPr>
        <p:spPr>
          <a:xfrm>
            <a:off x="9082259"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anose="020B0604020202020204" pitchFamily="34" charset="0"/>
            </a:endParaRPr>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10669635" y="4469130"/>
            <a:ext cx="1132788" cy="2419692"/>
          </a:xfrm>
          <a:prstGeom prst="rect">
            <a:avLst/>
          </a:prstGeom>
        </p:spPr>
      </p:pic>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10073556" cy="430881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7956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8099" y="6132172"/>
            <a:ext cx="635337"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5810669" y="6132172"/>
            <a:ext cx="5309170" cy="646203"/>
          </a:xfrm>
          <a:prstGeom prst="rect">
            <a:avLst/>
          </a:prstGeom>
          <a:noFill/>
        </p:spPr>
        <p:txBody>
          <a:bodyPr wrap="square" rtlCol="0">
            <a:spAutoFit/>
          </a:bodyPr>
          <a:lstStyle/>
          <a:p>
            <a:pPr algn="r"/>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7851545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aphic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3926970" y="-1101130"/>
            <a:ext cx="4769117" cy="9348776"/>
          </a:xfrm>
          <a:prstGeom prst="rect">
            <a:avLst/>
          </a:prstGeom>
        </p:spPr>
      </p:pic>
      <p:sp>
        <p:nvSpPr>
          <p:cNvPr id="8" name="Text Placeholder 7"/>
          <p:cNvSpPr>
            <a:spLocks noGrp="1"/>
          </p:cNvSpPr>
          <p:nvPr>
            <p:ph type="body" sz="quarter" idx="10"/>
          </p:nvPr>
        </p:nvSpPr>
        <p:spPr>
          <a:xfrm>
            <a:off x="1805470" y="2126807"/>
            <a:ext cx="1622638" cy="1208314"/>
          </a:xfrm>
        </p:spPr>
        <p:txBody>
          <a:bodyPr anchor="b">
            <a:noAutofit/>
          </a:bodyPr>
          <a:lstStyle>
            <a:lvl1pPr marL="0" indent="0" algn="ctr">
              <a:buNone/>
              <a:defRPr sz="2000">
                <a:solidFill>
                  <a:schemeClr val="accent4"/>
                </a:solidFill>
              </a:defRPr>
            </a:lvl1pPr>
          </a:lstStyle>
          <a:p>
            <a:pPr lvl="0"/>
            <a:r>
              <a:rPr lang="en-US"/>
              <a:t>Click to edit Master text styles</a:t>
            </a:r>
          </a:p>
        </p:txBody>
      </p:sp>
      <p:sp>
        <p:nvSpPr>
          <p:cNvPr id="9" name="Title Placeholder 1">
            <a:extLst>
              <a:ext uri="{FF2B5EF4-FFF2-40B4-BE49-F238E27FC236}">
                <a16:creationId xmlns:a16="http://schemas.microsoft.com/office/drawing/2014/main" id="{D2B230F9-F1A2-294E-8C90-93CC0A1E02D2}"/>
              </a:ext>
            </a:extLst>
          </p:cNvPr>
          <p:cNvSpPr>
            <a:spLocks noGrp="1"/>
          </p:cNvSpPr>
          <p:nvPr>
            <p:ph type="title"/>
          </p:nvPr>
        </p:nvSpPr>
        <p:spPr>
          <a:xfrm>
            <a:off x="558655" y="228600"/>
            <a:ext cx="11071516" cy="1208314"/>
          </a:xfrm>
          <a:prstGeom prst="rect">
            <a:avLst/>
          </a:prstGeom>
        </p:spPr>
        <p:txBody>
          <a:bodyPr vert="horz" lIns="91440" tIns="45720" rIns="91440" bIns="45720" rtlCol="0" anchor="ctr">
            <a:normAutofit/>
          </a:bodyPr>
          <a:lstStyle>
            <a:lvl1pPr algn="ctr">
              <a:defRPr>
                <a:solidFill>
                  <a:schemeClr val="accent2"/>
                </a:solidFill>
                <a:latin typeface="Georgia" panose="02040502050405020303" pitchFamily="18" charset="0"/>
              </a:defRPr>
            </a:lvl1pPr>
          </a:lstStyle>
          <a:p>
            <a:r>
              <a:rPr lang="en-US"/>
              <a:t>Click to edit Master title style</a:t>
            </a:r>
          </a:p>
        </p:txBody>
      </p:sp>
      <p:sp>
        <p:nvSpPr>
          <p:cNvPr id="14" name="Text Placeholder 7">
            <a:extLst>
              <a:ext uri="{FF2B5EF4-FFF2-40B4-BE49-F238E27FC236}">
                <a16:creationId xmlns:a16="http://schemas.microsoft.com/office/drawing/2014/main" id="{7BAF5998-E5AF-3D40-A47A-3F8666A21A57}"/>
              </a:ext>
            </a:extLst>
          </p:cNvPr>
          <p:cNvSpPr>
            <a:spLocks noGrp="1"/>
          </p:cNvSpPr>
          <p:nvPr>
            <p:ph type="body" sz="quarter" idx="11"/>
          </p:nvPr>
        </p:nvSpPr>
        <p:spPr>
          <a:xfrm>
            <a:off x="5351656" y="2128178"/>
            <a:ext cx="1622638" cy="1208314"/>
          </a:xfrm>
        </p:spPr>
        <p:txBody>
          <a:bodyPr anchor="b">
            <a:noAutofit/>
          </a:bodyPr>
          <a:lstStyle>
            <a:lvl1pPr marL="0" indent="0" algn="ctr">
              <a:buNone/>
              <a:defRPr sz="2000">
                <a:solidFill>
                  <a:schemeClr val="accent3"/>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B14425BA-DEF6-0144-BD59-C3F0E0DC0580}"/>
              </a:ext>
            </a:extLst>
          </p:cNvPr>
          <p:cNvSpPr>
            <a:spLocks noGrp="1"/>
          </p:cNvSpPr>
          <p:nvPr>
            <p:ph type="body" sz="quarter" idx="12"/>
          </p:nvPr>
        </p:nvSpPr>
        <p:spPr>
          <a:xfrm>
            <a:off x="8910539" y="2126807"/>
            <a:ext cx="1622638" cy="1208314"/>
          </a:xfrm>
        </p:spPr>
        <p:txBody>
          <a:bodyPr anchor="b">
            <a:noAutofit/>
          </a:bodyPr>
          <a:lstStyle>
            <a:lvl1pPr marL="0" indent="0" algn="ctr">
              <a:buNone/>
              <a:defRPr sz="2000">
                <a:solidFill>
                  <a:schemeClr val="accent2"/>
                </a:solidFill>
              </a:defRPr>
            </a:lvl1pPr>
          </a:lstStyle>
          <a:p>
            <a:pPr lvl="0"/>
            <a:r>
              <a:rPr lang="en-US"/>
              <a:t>Click to edit Master text styles</a:t>
            </a:r>
          </a:p>
        </p:txBody>
      </p:sp>
      <p:sp>
        <p:nvSpPr>
          <p:cNvPr id="16" name="Text Placeholder 7">
            <a:extLst>
              <a:ext uri="{FF2B5EF4-FFF2-40B4-BE49-F238E27FC236}">
                <a16:creationId xmlns:a16="http://schemas.microsoft.com/office/drawing/2014/main" id="{4093BCD0-6284-514D-BC72-3D7E92636908}"/>
              </a:ext>
            </a:extLst>
          </p:cNvPr>
          <p:cNvSpPr>
            <a:spLocks noGrp="1"/>
          </p:cNvSpPr>
          <p:nvPr>
            <p:ph type="body" sz="quarter" idx="13"/>
          </p:nvPr>
        </p:nvSpPr>
        <p:spPr>
          <a:xfrm>
            <a:off x="3572849" y="4017697"/>
            <a:ext cx="1622638" cy="1208314"/>
          </a:xfrm>
        </p:spPr>
        <p:txBody>
          <a:bodyPr anchor="t">
            <a:noAutofit/>
          </a:bodyPr>
          <a:lstStyle>
            <a:lvl1pPr marL="0" indent="0" algn="ctr">
              <a:buNone/>
              <a:defRPr sz="2000">
                <a:solidFill>
                  <a:schemeClr val="accent5"/>
                </a:solidFill>
              </a:defRPr>
            </a:lvl1pPr>
          </a:lstStyle>
          <a:p>
            <a:pPr lvl="0"/>
            <a:r>
              <a:rPr lang="en-US"/>
              <a:t>Click to edit Master text styles</a:t>
            </a:r>
          </a:p>
        </p:txBody>
      </p:sp>
      <p:sp>
        <p:nvSpPr>
          <p:cNvPr id="17" name="Text Placeholder 7">
            <a:extLst>
              <a:ext uri="{FF2B5EF4-FFF2-40B4-BE49-F238E27FC236}">
                <a16:creationId xmlns:a16="http://schemas.microsoft.com/office/drawing/2014/main" id="{6782AE8A-0F9C-314A-8733-3D939DC19ED0}"/>
              </a:ext>
            </a:extLst>
          </p:cNvPr>
          <p:cNvSpPr>
            <a:spLocks noGrp="1"/>
          </p:cNvSpPr>
          <p:nvPr>
            <p:ph type="body" sz="quarter" idx="14"/>
          </p:nvPr>
        </p:nvSpPr>
        <p:spPr>
          <a:xfrm>
            <a:off x="7120305" y="4016326"/>
            <a:ext cx="1622638" cy="1208314"/>
          </a:xfrm>
        </p:spPr>
        <p:txBody>
          <a:bodyPr anchor="t">
            <a:noAutofit/>
          </a:bodyPr>
          <a:lstStyle>
            <a:lvl1pPr marL="0" indent="0" algn="ctr">
              <a:buNone/>
              <a:defRPr sz="2000">
                <a:solidFill>
                  <a:schemeClr val="accent6"/>
                </a:solidFill>
              </a:defRPr>
            </a:lvl1pPr>
          </a:lstStyle>
          <a:p>
            <a:pPr lvl="0"/>
            <a:r>
              <a:rPr lang="en-US"/>
              <a:t>Click to edit Master text styles</a:t>
            </a:r>
          </a:p>
        </p:txBody>
      </p:sp>
    </p:spTree>
    <p:extLst>
      <p:ext uri="{BB962C8B-B14F-4D97-AF65-F5344CB8AC3E}">
        <p14:creationId xmlns:p14="http://schemas.microsoft.com/office/powerpoint/2010/main" val="36820219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8238" b="32232"/>
          <a:stretch/>
        </p:blipFill>
        <p:spPr>
          <a:xfrm>
            <a:off x="-1" y="4044614"/>
            <a:ext cx="12188826" cy="2813386"/>
          </a:xfrm>
          <a:prstGeom prst="rect">
            <a:avLst/>
          </a:prstGeom>
        </p:spPr>
      </p:pic>
      <p:sp>
        <p:nvSpPr>
          <p:cNvPr id="5" name="Rectangle 4">
            <a:extLst>
              <a:ext uri="{FF2B5EF4-FFF2-40B4-BE49-F238E27FC236}">
                <a16:creationId xmlns:a16="http://schemas.microsoft.com/office/drawing/2014/main" id="{3DB69308-2F65-2848-AAFA-EE30143CC517}"/>
              </a:ext>
            </a:extLst>
          </p:cNvPr>
          <p:cNvSpPr/>
          <p:nvPr userDrawn="1"/>
        </p:nvSpPr>
        <p:spPr>
          <a:xfrm>
            <a:off x="-1" y="4044614"/>
            <a:ext cx="12188826" cy="2813386"/>
          </a:xfrm>
          <a:prstGeom prst="rect">
            <a:avLst/>
          </a:prstGeom>
          <a:solidFill>
            <a:srgbClr val="1D376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b="30308"/>
          <a:stretch/>
        </p:blipFill>
        <p:spPr>
          <a:xfrm>
            <a:off x="10018681" y="670209"/>
            <a:ext cx="1560707" cy="3374409"/>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228600"/>
            <a:ext cx="9239384"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531919"/>
            <a:ext cx="9239384" cy="234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1833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ody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FBEDD-5ADB-A740-B3B2-D5A40CDC2528}"/>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 name="Rectangle 6"/>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8" name="Rectangle 7"/>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pic>
        <p:nvPicPr>
          <p:cNvPr id="9" name="Picture 8">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9793779">
            <a:off x="488713" y="844883"/>
            <a:ext cx="1032763" cy="3167582"/>
          </a:xfrm>
          <a:prstGeom prst="rect">
            <a:avLst/>
          </a:prstGeom>
        </p:spPr>
      </p:pic>
      <p:sp>
        <p:nvSpPr>
          <p:cNvPr id="10" name="Rectangle 9"/>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1" name="Title Placeholder 1">
            <a:extLst>
              <a:ext uri="{FF2B5EF4-FFF2-40B4-BE49-F238E27FC236}">
                <a16:creationId xmlns:a16="http://schemas.microsoft.com/office/drawing/2014/main" id="{DFC168A4-3138-C941-8827-A85584EFC521}"/>
              </a:ext>
            </a:extLst>
          </p:cNvPr>
          <p:cNvSpPr>
            <a:spLocks noGrp="1"/>
          </p:cNvSpPr>
          <p:nvPr>
            <p:ph type="title"/>
          </p:nvPr>
        </p:nvSpPr>
        <p:spPr>
          <a:xfrm>
            <a:off x="1416951" y="228600"/>
            <a:ext cx="7861792"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81FEF92E-E4AD-2A41-AA96-632665103C97}"/>
              </a:ext>
            </a:extLst>
          </p:cNvPr>
          <p:cNvSpPr>
            <a:spLocks noGrp="1"/>
          </p:cNvSpPr>
          <p:nvPr>
            <p:ph type="body" sz="quarter" idx="10"/>
          </p:nvPr>
        </p:nvSpPr>
        <p:spPr>
          <a:xfrm>
            <a:off x="2091146" y="1531917"/>
            <a:ext cx="7187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0404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8881922" y="1991539"/>
            <a:ext cx="1673653" cy="5315579"/>
          </a:xfrm>
          <a:prstGeom prst="rect">
            <a:avLst/>
          </a:prstGeom>
        </p:spPr>
      </p:pic>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974217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B912BF4F-769C-6D4C-B341-069AE5BAA9AA}"/>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Placeholder 1">
            <a:extLst>
              <a:ext uri="{FF2B5EF4-FFF2-40B4-BE49-F238E27FC236}">
                <a16:creationId xmlns:a16="http://schemas.microsoft.com/office/drawing/2014/main" id="{94276BAE-97DC-3246-8306-C3C3CE6599B9}"/>
              </a:ext>
            </a:extLst>
          </p:cNvPr>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335230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2062706400"/>
              </p:ext>
            </p:extLst>
          </p:nvPr>
        </p:nvGraphicFramePr>
        <p:xfrm>
          <a:off x="2101850" y="1436914"/>
          <a:ext cx="9610725" cy="4430491"/>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40807">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40807">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 name="Rectangle 4">
            <a:extLst>
              <a:ext uri="{FF2B5EF4-FFF2-40B4-BE49-F238E27FC236}">
                <a16:creationId xmlns:a16="http://schemas.microsoft.com/office/drawing/2014/main" id="{CC4C5E06-77C1-1D48-854A-8ABEC6913C06}"/>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6" name="Picture 5">
            <a:extLst>
              <a:ext uri="{FF2B5EF4-FFF2-40B4-BE49-F238E27FC236}">
                <a16:creationId xmlns:a16="http://schemas.microsoft.com/office/drawing/2014/main" id="{3206E48F-2B6D-054C-8148-737292423D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grpSp>
        <p:nvGrpSpPr>
          <p:cNvPr id="7" name="Group 6">
            <a:extLst>
              <a:ext uri="{FF2B5EF4-FFF2-40B4-BE49-F238E27FC236}">
                <a16:creationId xmlns:a16="http://schemas.microsoft.com/office/drawing/2014/main" id="{B7F29C3A-7DCB-334C-B1C2-50F1982ADD84}"/>
              </a:ext>
            </a:extLst>
          </p:cNvPr>
          <p:cNvGrpSpPr/>
          <p:nvPr userDrawn="1"/>
        </p:nvGrpSpPr>
        <p:grpSpPr>
          <a:xfrm>
            <a:off x="8528034" y="6248400"/>
            <a:ext cx="3210027" cy="196444"/>
            <a:chOff x="6927228" y="7552706"/>
            <a:chExt cx="5016271" cy="227062"/>
          </a:xfrm>
        </p:grpSpPr>
        <p:sp>
          <p:nvSpPr>
            <p:cNvPr id="8" name="Oval 7">
              <a:extLst>
                <a:ext uri="{FF2B5EF4-FFF2-40B4-BE49-F238E27FC236}">
                  <a16:creationId xmlns:a16="http://schemas.microsoft.com/office/drawing/2014/main" id="{0D8B9CA5-8FC2-3440-9407-AF6808D52C1B}"/>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a:extLst>
                <a:ext uri="{FF2B5EF4-FFF2-40B4-BE49-F238E27FC236}">
                  <a16:creationId xmlns:a16="http://schemas.microsoft.com/office/drawing/2014/main" id="{012660B0-29A8-9E4B-94E7-F14460A55BA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2F1CA464-AB5A-8248-892A-8EAB82B80AF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B768A3E8-A9C9-A84C-8F60-C8F59B9068BB}"/>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32ACA09C-8FCA-F84F-9CC4-C0BB7B8A7739}"/>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CFE3AD50-64CB-1F43-93CA-C3160FC86E26}"/>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51272044-D585-E14F-978E-E8381708455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C7D0513B-AA18-2C46-8AC9-6CF01842300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0067FD67-A614-EB4A-AECA-3FAB5941D87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05DC8123-3A78-A44D-8F9C-9A9A4EB18B10}"/>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0E2E1D30-1753-5B49-9384-FF36B62B6F1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F292C8D-79E5-554F-BACD-D3F5A3A6D2B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74DE3183-5820-B14A-9289-230C559DB85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373CF6E9-971B-554E-AD33-59934E927EE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7438B6B1-68C4-A943-A787-00FDFA7DCB3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74CC22E3-6E5E-9E42-9504-E51D41CE80D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6F04C8A-792D-FA41-8F7A-C99524C46E27}"/>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3C146378-01EA-2A4E-9CF4-CBC7C3D9F4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BF4ED682-4FBA-1C45-876D-58192A72A43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E5B5EA39-D0D9-C44C-9190-C3C7E7D09443}"/>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3035634A-4BFD-7146-BE27-24AA942D0D9A}"/>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07F37945-D768-9B43-BD0A-0C23D0DC654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83C624CA-8B42-9043-BABC-E1A35636074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5F498719-7E08-6141-A2CE-1975F05708EF}"/>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D62914A4-B188-C547-8900-A142EA35AE4C}"/>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3748F617-F6BE-A949-A5C3-36FACF68BFE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5DCCB5-3D26-0A47-90CD-539F5A9DB75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E7560092-5995-CA4D-9138-0AB74EFFC645}"/>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3C7FB0E-9398-9B47-A26F-3199185865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F3FB5BA2-44E4-E844-98F8-1E9329BB00E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06B119B0-5E6E-4640-832A-CE22E6D8C57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2AE3F71F-0A3D-8B4B-BB8B-4CD74BA62D5E}"/>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20608CE9-520E-B047-8864-1579F237D6E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F25FDE97-687C-2943-89CA-4C746EB63BD9}"/>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2D369CC-3BD3-E64F-A059-D81A6F20FA6E}"/>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792EC22C-A9DC-F547-BC53-E5F6A682F9AF}"/>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773A0493-C6E4-8841-938E-7F1AFD1B51A2}"/>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B528AE4-702A-2B4D-A34C-C9B06AEE792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59E5CA09-230B-214D-8E8E-7910D5D5F1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AE26EF0F-A423-864D-B5B1-92F43ABECE1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34BBE9CC-ADAC-CD45-B504-39C7F0FEC7C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D5BF111-3AFA-8D44-87E6-6909AA9C138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6405ABD9-AF15-4C4C-AB3F-12DB547CB715}"/>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E8D361B1-DC15-7942-9B77-EAEFA11E10B1}"/>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B8751E18-8A47-D04B-8354-D5488653A35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65A6C1D3-3714-C44B-8F30-B5333D2BB1EC}"/>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0752834-26E4-DA4F-8E6D-42AC285E9EE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31466CFB-AC5E-5F47-905C-3C98A76A788D}"/>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7069873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ody Slide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238749" y="1553674"/>
            <a:ext cx="1541170" cy="4726918"/>
          </a:xfrm>
          <a:prstGeom prst="rect">
            <a:avLst/>
          </a:prstGeom>
        </p:spPr>
      </p:pic>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387935"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3815FA77-A08D-7442-AC9A-58E33CA67C68}"/>
              </a:ext>
            </a:extLst>
          </p:cNvPr>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5482842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ody Slide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49F479-6C74-DD43-9159-EDBBBF818650}"/>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9959387" y="2952000"/>
            <a:ext cx="1843036" cy="3936822"/>
          </a:xfrm>
          <a:prstGeom prst="rect">
            <a:avLst/>
          </a:prstGeom>
        </p:spPr>
      </p:pic>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1007355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CA347D3F-9BC5-BF43-B39E-412D803B3982}"/>
              </a:ext>
            </a:extLst>
          </p:cNvPr>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32609246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466783" y="3873332"/>
            <a:ext cx="6574876" cy="1122453"/>
          </a:xfrm>
        </p:spPr>
        <p:txBody>
          <a:bodyPr>
            <a:noAutofit/>
          </a:bodyPr>
          <a:lstStyle>
            <a:lvl1pPr algn="r">
              <a:defRPr sz="4399">
                <a:solidFill>
                  <a:schemeClr val="accent2"/>
                </a:solidFill>
                <a:latin typeface="Georgia" panose="02040502050405020303" pitchFamily="18" charset="0"/>
              </a:defRPr>
            </a:lvl1pPr>
          </a:lstStyle>
          <a:p>
            <a:r>
              <a:rPr lang="en-US"/>
              <a:t>Click to edit Master title style</a:t>
            </a:r>
          </a:p>
        </p:txBody>
      </p:sp>
      <p:sp>
        <p:nvSpPr>
          <p:cNvPr id="3" name="Rectangle 2"/>
          <p:cNvSpPr/>
          <p:nvPr userDrawn="1"/>
        </p:nvSpPr>
        <p:spPr>
          <a:xfrm>
            <a:off x="8258271" y="0"/>
            <a:ext cx="3930554" cy="6858000"/>
          </a:xfrm>
          <a:prstGeom prst="rect">
            <a:avLst/>
          </a:prstGeom>
          <a:solidFill>
            <a:srgbClr val="1D376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8834686" y="2041763"/>
            <a:ext cx="1561113" cy="4785593"/>
          </a:xfrm>
          <a:prstGeom prst="rect">
            <a:avLst/>
          </a:prstGeom>
        </p:spPr>
      </p:pic>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74392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dy Slide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9804290">
            <a:off x="593378" y="1173399"/>
            <a:ext cx="1188599" cy="3645542"/>
          </a:xfrm>
          <a:prstGeom prst="rect">
            <a:avLst/>
          </a:prstGeom>
        </p:spPr>
      </p:pic>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1188412" y="228600"/>
            <a:ext cx="10524289"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1A918A53-C283-1B4D-9640-1599D57C8316}"/>
              </a:ext>
            </a:extLst>
          </p:cNvPr>
          <p:cNvSpPr>
            <a:spLocks noGrp="1"/>
          </p:cNvSpPr>
          <p:nvPr>
            <p:ph type="body" sz="quarter" idx="10"/>
          </p:nvPr>
        </p:nvSpPr>
        <p:spPr>
          <a:xfrm>
            <a:off x="2399675" y="1531917"/>
            <a:ext cx="931302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975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rot="16200000">
            <a:off x="10455008" y="-351295"/>
            <a:ext cx="1106125" cy="2361510"/>
          </a:xfrm>
          <a:prstGeom prst="rect">
            <a:avLst/>
          </a:prstGeom>
        </p:spPr>
      </p:pic>
      <p:sp>
        <p:nvSpPr>
          <p:cNvPr id="7" name="Text Placeholder 4">
            <a:extLst>
              <a:ext uri="{FF2B5EF4-FFF2-40B4-BE49-F238E27FC236}">
                <a16:creationId xmlns:a16="http://schemas.microsoft.com/office/drawing/2014/main" id="{4F8F17A6-18AF-124F-8B50-193FD3DAF1E9}"/>
              </a:ext>
            </a:extLst>
          </p:cNvPr>
          <p:cNvSpPr>
            <a:spLocks noGrp="1"/>
          </p:cNvSpPr>
          <p:nvPr>
            <p:ph type="body" sz="quarter" idx="10"/>
          </p:nvPr>
        </p:nvSpPr>
        <p:spPr>
          <a:xfrm>
            <a:off x="507868" y="1531917"/>
            <a:ext cx="9152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90D63F3C-61E4-8A49-A208-7411E5C2AEA2}"/>
              </a:ext>
            </a:extLst>
          </p:cNvPr>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3218436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5ABE33B-CFFB-DA43-961D-9C2E1DBC0660}"/>
              </a:ext>
            </a:extLst>
          </p:cNvPr>
          <p:cNvSpPr/>
          <p:nvPr userDrawn="1"/>
        </p:nvSpPr>
        <p:spPr>
          <a:xfrm flipV="1">
            <a:off x="1" y="-29624"/>
            <a:ext cx="12188825" cy="5694805"/>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Subtitle 2">
            <a:extLst>
              <a:ext uri="{FF2B5EF4-FFF2-40B4-BE49-F238E27FC236}">
                <a16:creationId xmlns:a16="http://schemas.microsoft.com/office/drawing/2014/main" id="{4AC11419-AA4B-CC4B-8EF3-848458B5AD4A}"/>
              </a:ext>
            </a:extLst>
          </p:cNvPr>
          <p:cNvSpPr>
            <a:spLocks noGrp="1"/>
          </p:cNvSpPr>
          <p:nvPr>
            <p:ph type="subTitle" idx="1" hasCustomPrompt="1"/>
          </p:nvPr>
        </p:nvSpPr>
        <p:spPr>
          <a:xfrm>
            <a:off x="4660729" y="5197871"/>
            <a:ext cx="7252351" cy="473464"/>
          </a:xfrm>
        </p:spPr>
        <p:txBody>
          <a:bodyPr>
            <a:noAutofit/>
          </a:bodyPr>
          <a:lstStyle>
            <a:lvl1pPr marL="0" indent="0" algn="r">
              <a:buNone/>
              <a:defRPr sz="2400" baseline="0">
                <a:solidFill>
                  <a:schemeClr val="tx2"/>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 Job Title</a:t>
            </a:r>
          </a:p>
          <a:p>
            <a:r>
              <a:rPr lang="en-US"/>
              <a:t> </a:t>
            </a:r>
          </a:p>
        </p:txBody>
      </p:sp>
      <p:sp>
        <p:nvSpPr>
          <p:cNvPr id="11" name="Text Placeholder 6">
            <a:extLst>
              <a:ext uri="{FF2B5EF4-FFF2-40B4-BE49-F238E27FC236}">
                <a16:creationId xmlns:a16="http://schemas.microsoft.com/office/drawing/2014/main" id="{E8918EEB-11AB-F046-9C2F-D0FEFFF13FB5}"/>
              </a:ext>
            </a:extLst>
          </p:cNvPr>
          <p:cNvSpPr>
            <a:spLocks noGrp="1"/>
          </p:cNvSpPr>
          <p:nvPr>
            <p:ph type="body" sz="quarter" idx="10" hasCustomPrompt="1"/>
          </p:nvPr>
        </p:nvSpPr>
        <p:spPr>
          <a:xfrm>
            <a:off x="4661275" y="5786340"/>
            <a:ext cx="7251398" cy="500062"/>
          </a:xfrm>
        </p:spPr>
        <p:txBody>
          <a:bodyPr/>
          <a:lstStyle>
            <a:lvl1pPr marL="0" marR="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lvl1pPr>
            <a:lvl2pPr marL="342815" indent="0" algn="r">
              <a:buNone/>
              <a:defRPr/>
            </a:lvl2pPr>
            <a:lvl3pPr marL="685629" indent="0" algn="r">
              <a:buNone/>
              <a:defRPr/>
            </a:lvl3pPr>
            <a:lvl4pPr marL="1028443" indent="0" algn="r">
              <a:buNone/>
              <a:defRPr/>
            </a:lvl4pPr>
            <a:lvl5pPr marL="1371257" indent="0" algn="r">
              <a:buNone/>
              <a:defRPr/>
            </a:lvl5pPr>
          </a:lstStyle>
          <a:p>
            <a:pPr marL="0" marR="0" lvl="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800"/>
              <a:t>Team/Office/Division Name | Date </a:t>
            </a:r>
          </a:p>
        </p:txBody>
      </p:sp>
      <p:grpSp>
        <p:nvGrpSpPr>
          <p:cNvPr id="14" name="Group 13">
            <a:extLst>
              <a:ext uri="{FF2B5EF4-FFF2-40B4-BE49-F238E27FC236}">
                <a16:creationId xmlns:a16="http://schemas.microsoft.com/office/drawing/2014/main" id="{3CBEB3F1-B8AF-DE47-AA0B-DD2FA7D95844}"/>
              </a:ext>
            </a:extLst>
          </p:cNvPr>
          <p:cNvGrpSpPr/>
          <p:nvPr userDrawn="1"/>
        </p:nvGrpSpPr>
        <p:grpSpPr>
          <a:xfrm>
            <a:off x="2942472" y="375185"/>
            <a:ext cx="6303882" cy="3934758"/>
            <a:chOff x="2406962" y="375185"/>
            <a:chExt cx="6305524" cy="3934758"/>
          </a:xfrm>
        </p:grpSpPr>
        <p:pic>
          <p:nvPicPr>
            <p:cNvPr id="15" name="Picture 14">
              <a:extLst>
                <a:ext uri="{FF2B5EF4-FFF2-40B4-BE49-F238E27FC236}">
                  <a16:creationId xmlns:a16="http://schemas.microsoft.com/office/drawing/2014/main" id="{8B5B0452-B6F4-7448-BDA7-A55549C7D8D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06962" y="375185"/>
              <a:ext cx="6305523" cy="3934758"/>
            </a:xfrm>
            <a:prstGeom prst="rect">
              <a:avLst/>
            </a:prstGeom>
          </p:spPr>
        </p:pic>
        <p:sp>
          <p:nvSpPr>
            <p:cNvPr id="16" name="TextBox 15">
              <a:extLst>
                <a:ext uri="{FF2B5EF4-FFF2-40B4-BE49-F238E27FC236}">
                  <a16:creationId xmlns:a16="http://schemas.microsoft.com/office/drawing/2014/main" id="{67F23796-C60D-1D4E-B01C-BE7229EC5A73}"/>
                </a:ext>
              </a:extLst>
            </p:cNvPr>
            <p:cNvSpPr txBox="1"/>
            <p:nvPr userDrawn="1"/>
          </p:nvSpPr>
          <p:spPr>
            <a:xfrm>
              <a:off x="4046500" y="3229009"/>
              <a:ext cx="4665986" cy="338554"/>
            </a:xfrm>
            <a:prstGeom prst="rect">
              <a:avLst/>
            </a:prstGeom>
            <a:noFill/>
          </p:spPr>
          <p:txBody>
            <a:bodyPr wrap="square" rtlCol="0">
              <a:spAutoFit/>
            </a:bodyPr>
            <a:lstStyle/>
            <a:p>
              <a:r>
                <a:rPr lang="en-US" sz="1600">
                  <a:solidFill>
                    <a:srgbClr val="1D376C"/>
                  </a:solidFill>
                </a:rPr>
                <a:t>We</a:t>
              </a:r>
              <a:r>
                <a:rPr lang="en-US" sz="1600" baseline="0">
                  <a:solidFill>
                    <a:srgbClr val="1D376C"/>
                  </a:solidFill>
                </a:rPr>
                <a:t> will set all students on a path to success. </a:t>
              </a:r>
              <a:endParaRPr lang="en-US" sz="1600">
                <a:solidFill>
                  <a:srgbClr val="1D376C"/>
                </a:solidFill>
              </a:endParaRPr>
            </a:p>
          </p:txBody>
        </p:sp>
      </p:grpSp>
    </p:spTree>
    <p:extLst>
      <p:ext uri="{BB962C8B-B14F-4D97-AF65-F5344CB8AC3E}">
        <p14:creationId xmlns:p14="http://schemas.microsoft.com/office/powerpoint/2010/main" val="21404670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6294" y="1295400"/>
            <a:ext cx="1117309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a:t>Level 1 bullet points (default is 24-point font)</a:t>
            </a:r>
          </a:p>
          <a:p>
            <a:pPr lvl="1"/>
            <a:r>
              <a:rPr lang="en-US"/>
              <a:t>Level 2 bullet points (default is 22-point font)</a:t>
            </a:r>
          </a:p>
          <a:p>
            <a:pPr lvl="2"/>
            <a:r>
              <a:rPr lang="en-US"/>
              <a:t>Level 3 bullet points (default is 20-point font)</a:t>
            </a:r>
          </a:p>
          <a:p>
            <a:pPr lvl="3"/>
            <a:r>
              <a:rPr lang="en-US"/>
              <a:t>Level 4 bullet points (default is 18-point font)</a:t>
            </a:r>
          </a:p>
          <a:p>
            <a:pPr lvl="4"/>
            <a:r>
              <a:rPr lang="en-US"/>
              <a:t>Level 5 bullet points (default is 16-point font)</a:t>
            </a:r>
          </a:p>
        </p:txBody>
      </p:sp>
      <p:sp>
        <p:nvSpPr>
          <p:cNvPr id="7" name="Rectangle 6"/>
          <p:cNvSpPr/>
          <p:nvPr userDrawn="1"/>
        </p:nvSpPr>
        <p:spPr>
          <a:xfrm>
            <a:off x="0" y="228600"/>
            <a:ext cx="12188825"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406294" y="228600"/>
            <a:ext cx="11071516" cy="914400"/>
          </a:xfrm>
        </p:spPr>
        <p:txBody>
          <a:bodyPr/>
          <a:lstStyle>
            <a:lvl1pPr>
              <a:defRPr baseline="0">
                <a:latin typeface="Georgia" panose="02040502050405020303" pitchFamily="18" charset="0"/>
              </a:defRPr>
            </a:lvl1pPr>
          </a:lstStyle>
          <a:p>
            <a:r>
              <a:rPr lang="en-US"/>
              <a:t>Insert Slide Heading </a:t>
            </a:r>
          </a:p>
        </p:txBody>
      </p:sp>
      <p:sp>
        <p:nvSpPr>
          <p:cNvPr id="8" name="Rectangle 7"/>
          <p:cNvSpPr/>
          <p:nvPr userDrawn="1"/>
        </p:nvSpPr>
        <p:spPr>
          <a:xfrm>
            <a:off x="0" y="5999379"/>
            <a:ext cx="12188825"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l="1740" t="15954" r="2536" b="13848"/>
          <a:stretch/>
        </p:blipFill>
        <p:spPr>
          <a:xfrm>
            <a:off x="293640" y="6111240"/>
            <a:ext cx="4448921" cy="667512"/>
          </a:xfrm>
          <a:prstGeom prst="rect">
            <a:avLst/>
          </a:prstGeom>
        </p:spPr>
      </p:pic>
      <p:sp>
        <p:nvSpPr>
          <p:cNvPr id="6" name="Slide Number Placeholder 5"/>
          <p:cNvSpPr>
            <a:spLocks noGrp="1"/>
          </p:cNvSpPr>
          <p:nvPr>
            <p:ph type="sldNum" sz="quarter" idx="12"/>
          </p:nvPr>
        </p:nvSpPr>
        <p:spPr>
          <a:xfrm>
            <a:off x="10969943" y="6356354"/>
            <a:ext cx="609441" cy="365125"/>
          </a:xfrm>
          <a:prstGeom prst="rect">
            <a:avLst/>
          </a:prstGeom>
        </p:spPr>
        <p:txBody>
          <a:bodyPr/>
          <a:lstStyle>
            <a:lvl1pPr algn="r">
              <a:defRPr sz="1050">
                <a:solidFill>
                  <a:srgbClr val="6E7073"/>
                </a:solidFill>
                <a:latin typeface="Arial" panose="020B0604020202020204" pitchFamily="34" charset="0"/>
                <a:ea typeface="Open Sans" panose="020B0606030504020204" pitchFamily="34" charset="0"/>
                <a:cs typeface="Arial" panose="020B0604020202020204" pitchFamily="34" charset="0"/>
              </a:defRPr>
            </a:lvl1pPr>
          </a:lstStyle>
          <a:p>
            <a:fld id="{86D2451E-3285-438B-B188-C22B2A012BF6}" type="slidenum">
              <a:rPr lang="en-US" smtClean="0"/>
              <a:pPr/>
              <a:t>‹#›</a:t>
            </a:fld>
            <a:endParaRPr lang="en-US"/>
          </a:p>
        </p:txBody>
      </p:sp>
    </p:spTree>
    <p:extLst>
      <p:ext uri="{BB962C8B-B14F-4D97-AF65-F5344CB8AC3E}">
        <p14:creationId xmlns:p14="http://schemas.microsoft.com/office/powerpoint/2010/main" val="12681809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8E07F-CF71-EA0E-9D5B-EB00E23A6DBB}"/>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2AC13D-87B7-EA15-BA0D-5A04F249B12E}"/>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95422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Body Slide 7">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2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2.xml"/><Relationship Id="rId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41" Type="http://schemas.openxmlformats.org/officeDocument/2006/relationships/slideLayout" Target="../slideLayouts/slideLayout76.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theme" Target="../theme/theme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image" Target="../media/image184.pn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theme" Target="../theme/theme8.xml"/><Relationship Id="rId1"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4030" r:id="rId1"/>
    <p:sldLayoutId id="2147483969" r:id="rId2"/>
    <p:sldLayoutId id="2147483931" r:id="rId3"/>
    <p:sldLayoutId id="2147483918" r:id="rId4"/>
    <p:sldLayoutId id="2147483923" r:id="rId5"/>
    <p:sldLayoutId id="2147483920" r:id="rId6"/>
    <p:sldLayoutId id="2147483921" r:id="rId7"/>
    <p:sldLayoutId id="2147483930" r:id="rId8"/>
    <p:sldLayoutId id="2147484009" r:id="rId9"/>
    <p:sldLayoutId id="2147484033" r:id="rId10"/>
    <p:sldLayoutId id="2147483922" r:id="rId11"/>
    <p:sldLayoutId id="2147484035" r:id="rId12"/>
    <p:sldLayoutId id="2147484010" r:id="rId13"/>
    <p:sldLayoutId id="2147484008" r:id="rId14"/>
    <p:sldLayoutId id="2147484036" r:id="rId15"/>
    <p:sldLayoutId id="2147483962" r:id="rId16"/>
    <p:sldLayoutId id="2147484037" r:id="rId17"/>
    <p:sldLayoutId id="2147483964" r:id="rId18"/>
    <p:sldLayoutId id="2147483965" r:id="rId19"/>
    <p:sldLayoutId id="2147484034" r:id="rId20"/>
    <p:sldLayoutId id="2147484032" r:id="rId21"/>
    <p:sldLayoutId id="2147484031" r:id="rId22"/>
    <p:sldLayoutId id="2147483942" r:id="rId23"/>
    <p:sldLayoutId id="2147483943" r:id="rId24"/>
    <p:sldLayoutId id="2147483966" r:id="rId25"/>
    <p:sldLayoutId id="2147483945" r:id="rId26"/>
    <p:sldLayoutId id="2147483967" r:id="rId27"/>
    <p:sldLayoutId id="2147484038" r:id="rId28"/>
    <p:sldLayoutId id="2147483960" r:id="rId29"/>
    <p:sldLayoutId id="2147483961" r:id="rId30"/>
    <p:sldLayoutId id="2147483959" r:id="rId3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23"/>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4006" r:id="rId1"/>
    <p:sldLayoutId id="2147483986" r:id="rId2"/>
    <p:sldLayoutId id="2147483985" r:id="rId3"/>
    <p:sldLayoutId id="2147483984" r:id="rId4"/>
  </p:sldLayoutIdLst>
  <p:txStyles>
    <p:titleStyle>
      <a:lvl1pPr algn="l" defTabSz="514359" rtl="0" eaLnBrk="1" latinLnBrk="0" hangingPunct="1">
        <a:spcBef>
          <a:spcPct val="0"/>
        </a:spcBef>
        <a:buNone/>
        <a:defRPr sz="2700" b="1" kern="1200">
          <a:solidFill>
            <a:schemeClr val="accent2"/>
          </a:solidFill>
          <a:latin typeface="Georgia" panose="02040502050405020303" pitchFamily="18" charset="0"/>
          <a:ea typeface="+mj-ea"/>
          <a:cs typeface="+mj-cs"/>
        </a:defRPr>
      </a:lvl1pPr>
    </p:titleStyle>
    <p:bodyStyle>
      <a:lvl1pPr marL="192885" indent="-192885" algn="l" defTabSz="514359" rtl="0" eaLnBrk="1" latinLnBrk="0" hangingPunct="1">
        <a:spcBef>
          <a:spcPct val="20000"/>
        </a:spcBef>
        <a:buClr>
          <a:schemeClr val="tx1"/>
        </a:buClr>
        <a:buFont typeface="Wingdings" panose="05000000000000000000" pitchFamily="2" charset="2"/>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17917" indent="-160738" algn="l" defTabSz="514359" rtl="0" eaLnBrk="1" latinLnBrk="0" hangingPunct="1">
        <a:spcBef>
          <a:spcPct val="20000"/>
        </a:spcBef>
        <a:buClr>
          <a:schemeClr val="tx1"/>
        </a:buClr>
        <a:buFont typeface="Arial" panose="020B0604020202020204" pitchFamily="34" charset="0"/>
        <a:buChar char="–"/>
        <a:defRPr sz="15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642948" indent="-128590" algn="l" defTabSz="514359" rtl="0" eaLnBrk="1" latinLnBrk="0" hangingPunct="1">
        <a:spcBef>
          <a:spcPct val="20000"/>
        </a:spcBef>
        <a:buClr>
          <a:schemeClr val="tx1"/>
        </a:buClr>
        <a:buFont typeface="Arial" panose="020B0604020202020204" pitchFamily="34" charset="0"/>
        <a:buChar char="•"/>
        <a:defRPr sz="135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900127" indent="-128590" algn="l" defTabSz="514359" rtl="0" eaLnBrk="1" latinLnBrk="0" hangingPunct="1">
        <a:spcBef>
          <a:spcPct val="20000"/>
        </a:spcBef>
        <a:buClr>
          <a:schemeClr val="tx1"/>
        </a:buClr>
        <a:buFont typeface="Courier New" panose="02070309020205020404" pitchFamily="49" charset="0"/>
        <a:buChar char="o"/>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157307" indent="-128590" algn="l" defTabSz="514359" rtl="0" eaLnBrk="1" latinLnBrk="0" hangingPunct="1">
        <a:spcBef>
          <a:spcPct val="20000"/>
        </a:spcBef>
        <a:buClr>
          <a:schemeClr val="tx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1414486"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65"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4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02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9" rtl="0" eaLnBrk="1" latinLnBrk="0" hangingPunct="1">
        <a:defRPr sz="1013" kern="1200">
          <a:solidFill>
            <a:schemeClr val="tx1"/>
          </a:solidFill>
          <a:latin typeface="+mn-lt"/>
          <a:ea typeface="+mn-ea"/>
          <a:cs typeface="+mn-cs"/>
        </a:defRPr>
      </a:lvl1pPr>
      <a:lvl2pPr marL="257180" algn="l" defTabSz="514359" rtl="0" eaLnBrk="1" latinLnBrk="0" hangingPunct="1">
        <a:defRPr sz="1013" kern="1200">
          <a:solidFill>
            <a:schemeClr val="tx1"/>
          </a:solidFill>
          <a:latin typeface="+mn-lt"/>
          <a:ea typeface="+mn-ea"/>
          <a:cs typeface="+mn-cs"/>
        </a:defRPr>
      </a:lvl2pPr>
      <a:lvl3pPr marL="514359" algn="l" defTabSz="514359" rtl="0" eaLnBrk="1" latinLnBrk="0" hangingPunct="1">
        <a:defRPr sz="1013" kern="1200">
          <a:solidFill>
            <a:schemeClr val="tx1"/>
          </a:solidFill>
          <a:latin typeface="+mn-lt"/>
          <a:ea typeface="+mn-ea"/>
          <a:cs typeface="+mn-cs"/>
        </a:defRPr>
      </a:lvl3pPr>
      <a:lvl4pPr marL="771538" algn="l" defTabSz="514359" rtl="0" eaLnBrk="1" latinLnBrk="0" hangingPunct="1">
        <a:defRPr sz="1013" kern="1200">
          <a:solidFill>
            <a:schemeClr val="tx1"/>
          </a:solidFill>
          <a:latin typeface="+mn-lt"/>
          <a:ea typeface="+mn-ea"/>
          <a:cs typeface="+mn-cs"/>
        </a:defRPr>
      </a:lvl4pPr>
      <a:lvl5pPr marL="1028717" algn="l" defTabSz="514359" rtl="0" eaLnBrk="1" latinLnBrk="0" hangingPunct="1">
        <a:defRPr sz="1013" kern="1200">
          <a:solidFill>
            <a:schemeClr val="tx1"/>
          </a:solidFill>
          <a:latin typeface="+mn-lt"/>
          <a:ea typeface="+mn-ea"/>
          <a:cs typeface="+mn-cs"/>
        </a:defRPr>
      </a:lvl5pPr>
      <a:lvl6pPr marL="1285897" algn="l" defTabSz="514359" rtl="0" eaLnBrk="1" latinLnBrk="0" hangingPunct="1">
        <a:defRPr sz="1013" kern="1200">
          <a:solidFill>
            <a:schemeClr val="tx1"/>
          </a:solidFill>
          <a:latin typeface="+mn-lt"/>
          <a:ea typeface="+mn-ea"/>
          <a:cs typeface="+mn-cs"/>
        </a:defRPr>
      </a:lvl6pPr>
      <a:lvl7pPr marL="1543076" algn="l" defTabSz="514359" rtl="0" eaLnBrk="1" latinLnBrk="0" hangingPunct="1">
        <a:defRPr sz="1013" kern="1200">
          <a:solidFill>
            <a:schemeClr val="tx1"/>
          </a:solidFill>
          <a:latin typeface="+mn-lt"/>
          <a:ea typeface="+mn-ea"/>
          <a:cs typeface="+mn-cs"/>
        </a:defRPr>
      </a:lvl7pPr>
      <a:lvl8pPr marL="1800255" algn="l" defTabSz="514359" rtl="0" eaLnBrk="1" latinLnBrk="0" hangingPunct="1">
        <a:defRPr sz="1013" kern="1200">
          <a:solidFill>
            <a:schemeClr val="tx1"/>
          </a:solidFill>
          <a:latin typeface="+mn-lt"/>
          <a:ea typeface="+mn-ea"/>
          <a:cs typeface="+mn-cs"/>
        </a:defRPr>
      </a:lvl8pPr>
      <a:lvl9pPr marL="2057434" algn="l" defTabSz="514359"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16" r:id="rId1"/>
    <p:sldLayoutId id="2147483958" r:id="rId2"/>
    <p:sldLayoutId id="2147484012" r:id="rId3"/>
    <p:sldLayoutId id="2147483957" r:id="rId4"/>
    <p:sldLayoutId id="2147484013" r:id="rId5"/>
    <p:sldLayoutId id="2147484014" r:id="rId6"/>
    <p:sldLayoutId id="2147484015" r:id="rId7"/>
    <p:sldLayoutId id="2147484016" r:id="rId8"/>
    <p:sldLayoutId id="2147483924" r:id="rId9"/>
    <p:sldLayoutId id="2147483919" r:id="rId10"/>
    <p:sldLayoutId id="2147484017" r:id="rId11"/>
    <p:sldLayoutId id="2147484018" r:id="rId12"/>
    <p:sldLayoutId id="2147483925" r:id="rId13"/>
    <p:sldLayoutId id="2147483926" r:id="rId14"/>
    <p:sldLayoutId id="2147483927" r:id="rId15"/>
    <p:sldLayoutId id="2147483928" r:id="rId16"/>
    <p:sldLayoutId id="2147483929" r:id="rId17"/>
    <p:sldLayoutId id="2147483963" r:id="rId18"/>
    <p:sldLayoutId id="2147484019" r:id="rId19"/>
    <p:sldLayoutId id="2147484020" r:id="rId20"/>
    <p:sldLayoutId id="2147484021" r:id="rId21"/>
    <p:sldLayoutId id="2147484022"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 id="2147483940" r:id="rId31"/>
    <p:sldLayoutId id="2147483941" r:id="rId32"/>
    <p:sldLayoutId id="2147484023" r:id="rId33"/>
    <p:sldLayoutId id="2147484024" r:id="rId34"/>
    <p:sldLayoutId id="2147483944" r:id="rId35"/>
    <p:sldLayoutId id="2147484025" r:id="rId36"/>
    <p:sldLayoutId id="2147484026" r:id="rId37"/>
    <p:sldLayoutId id="2147484027" r:id="rId38"/>
    <p:sldLayoutId id="2147483968" r:id="rId39"/>
    <p:sldLayoutId id="2147484028" r:id="rId40"/>
    <p:sldLayoutId id="2147484029" r:id="rId41"/>
    <p:sldLayoutId id="2147483973" r:id="rId42"/>
    <p:sldLayoutId id="2147484005" r:id="rId43"/>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21"/>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747570528"/>
      </p:ext>
    </p:extLst>
  </p:cSld>
  <p:clrMap bg1="lt1" tx1="dk1" bg2="lt2" tx2="dk2" accent1="accent1" accent2="accent2" accent3="accent3" accent4="accent4" accent5="accent5" accent6="accent6" hlink="hlink" folHlink="folHlink"/>
  <p:sldLayoutIdLst>
    <p:sldLayoutId id="2147483982" r:id="rId1"/>
    <p:sldLayoutId id="2147483980" r:id="rId2"/>
    <p:sldLayoutId id="2147483978" r:id="rId3"/>
    <p:sldLayoutId id="2147484002" r:id="rId4"/>
    <p:sldLayoutId id="2147483979" r:id="rId5"/>
    <p:sldLayoutId id="2147483981" r:id="rId6"/>
  </p:sldLayoutIdLst>
  <p:txStyles>
    <p:titleStyle>
      <a:lvl1pPr algn="l" defTabSz="514359" rtl="0" eaLnBrk="1" latinLnBrk="0" hangingPunct="1">
        <a:spcBef>
          <a:spcPct val="0"/>
        </a:spcBef>
        <a:buNone/>
        <a:defRPr sz="2700" b="1" kern="1200">
          <a:solidFill>
            <a:schemeClr val="accent2"/>
          </a:solidFill>
          <a:latin typeface="Georgia" panose="02040502050405020303" pitchFamily="18" charset="0"/>
          <a:ea typeface="+mj-ea"/>
          <a:cs typeface="+mj-cs"/>
        </a:defRPr>
      </a:lvl1pPr>
    </p:titleStyle>
    <p:bodyStyle>
      <a:lvl1pPr marL="192885" indent="-192885" algn="l" defTabSz="514359" rtl="0" eaLnBrk="1" latinLnBrk="0" hangingPunct="1">
        <a:spcBef>
          <a:spcPct val="20000"/>
        </a:spcBef>
        <a:buClr>
          <a:schemeClr val="tx1"/>
        </a:buClr>
        <a:buFont typeface="Wingdings" panose="05000000000000000000" pitchFamily="2" charset="2"/>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417917" indent="-160738" algn="l" defTabSz="514359" rtl="0" eaLnBrk="1" latinLnBrk="0" hangingPunct="1">
        <a:spcBef>
          <a:spcPct val="20000"/>
        </a:spcBef>
        <a:buClr>
          <a:schemeClr val="tx1"/>
        </a:buClr>
        <a:buFont typeface="Arial" panose="020B0604020202020204" pitchFamily="34" charset="0"/>
        <a:buChar char="–"/>
        <a:defRPr sz="15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642948" indent="-128590" algn="l" defTabSz="514359" rtl="0" eaLnBrk="1" latinLnBrk="0" hangingPunct="1">
        <a:spcBef>
          <a:spcPct val="20000"/>
        </a:spcBef>
        <a:buClr>
          <a:schemeClr val="tx1"/>
        </a:buClr>
        <a:buFont typeface="Arial" panose="020B0604020202020204" pitchFamily="34" charset="0"/>
        <a:buChar char="•"/>
        <a:defRPr sz="135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900127" indent="-128590" algn="l" defTabSz="514359" rtl="0" eaLnBrk="1" latinLnBrk="0" hangingPunct="1">
        <a:spcBef>
          <a:spcPct val="20000"/>
        </a:spcBef>
        <a:buClr>
          <a:schemeClr val="tx1"/>
        </a:buClr>
        <a:buFont typeface="Courier New" panose="02070309020205020404" pitchFamily="49" charset="0"/>
        <a:buChar char="o"/>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157307" indent="-128590" algn="l" defTabSz="514359" rtl="0" eaLnBrk="1" latinLnBrk="0" hangingPunct="1">
        <a:spcBef>
          <a:spcPct val="20000"/>
        </a:spcBef>
        <a:buClr>
          <a:schemeClr val="tx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1414486"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65"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4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02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9" rtl="0" eaLnBrk="1" latinLnBrk="0" hangingPunct="1">
        <a:defRPr sz="1013" kern="1200">
          <a:solidFill>
            <a:schemeClr val="tx1"/>
          </a:solidFill>
          <a:latin typeface="+mn-lt"/>
          <a:ea typeface="+mn-ea"/>
          <a:cs typeface="+mn-cs"/>
        </a:defRPr>
      </a:lvl1pPr>
      <a:lvl2pPr marL="257180" algn="l" defTabSz="514359" rtl="0" eaLnBrk="1" latinLnBrk="0" hangingPunct="1">
        <a:defRPr sz="1013" kern="1200">
          <a:solidFill>
            <a:schemeClr val="tx1"/>
          </a:solidFill>
          <a:latin typeface="+mn-lt"/>
          <a:ea typeface="+mn-ea"/>
          <a:cs typeface="+mn-cs"/>
        </a:defRPr>
      </a:lvl2pPr>
      <a:lvl3pPr marL="514359" algn="l" defTabSz="514359" rtl="0" eaLnBrk="1" latinLnBrk="0" hangingPunct="1">
        <a:defRPr sz="1013" kern="1200">
          <a:solidFill>
            <a:schemeClr val="tx1"/>
          </a:solidFill>
          <a:latin typeface="+mn-lt"/>
          <a:ea typeface="+mn-ea"/>
          <a:cs typeface="+mn-cs"/>
        </a:defRPr>
      </a:lvl3pPr>
      <a:lvl4pPr marL="771538" algn="l" defTabSz="514359" rtl="0" eaLnBrk="1" latinLnBrk="0" hangingPunct="1">
        <a:defRPr sz="1013" kern="1200">
          <a:solidFill>
            <a:schemeClr val="tx1"/>
          </a:solidFill>
          <a:latin typeface="+mn-lt"/>
          <a:ea typeface="+mn-ea"/>
          <a:cs typeface="+mn-cs"/>
        </a:defRPr>
      </a:lvl4pPr>
      <a:lvl5pPr marL="1028717" algn="l" defTabSz="514359" rtl="0" eaLnBrk="1" latinLnBrk="0" hangingPunct="1">
        <a:defRPr sz="1013" kern="1200">
          <a:solidFill>
            <a:schemeClr val="tx1"/>
          </a:solidFill>
          <a:latin typeface="+mn-lt"/>
          <a:ea typeface="+mn-ea"/>
          <a:cs typeface="+mn-cs"/>
        </a:defRPr>
      </a:lvl5pPr>
      <a:lvl6pPr marL="1285897" algn="l" defTabSz="514359" rtl="0" eaLnBrk="1" latinLnBrk="0" hangingPunct="1">
        <a:defRPr sz="1013" kern="1200">
          <a:solidFill>
            <a:schemeClr val="tx1"/>
          </a:solidFill>
          <a:latin typeface="+mn-lt"/>
          <a:ea typeface="+mn-ea"/>
          <a:cs typeface="+mn-cs"/>
        </a:defRPr>
      </a:lvl6pPr>
      <a:lvl7pPr marL="1543076" algn="l" defTabSz="514359" rtl="0" eaLnBrk="1" latinLnBrk="0" hangingPunct="1">
        <a:defRPr sz="1013" kern="1200">
          <a:solidFill>
            <a:schemeClr val="tx1"/>
          </a:solidFill>
          <a:latin typeface="+mn-lt"/>
          <a:ea typeface="+mn-ea"/>
          <a:cs typeface="+mn-cs"/>
        </a:defRPr>
      </a:lvl7pPr>
      <a:lvl8pPr marL="1800255" algn="l" defTabSz="514359" rtl="0" eaLnBrk="1" latinLnBrk="0" hangingPunct="1">
        <a:defRPr sz="1013" kern="1200">
          <a:solidFill>
            <a:schemeClr val="tx1"/>
          </a:solidFill>
          <a:latin typeface="+mn-lt"/>
          <a:ea typeface="+mn-ea"/>
          <a:cs typeface="+mn-cs"/>
        </a:defRPr>
      </a:lvl8pPr>
      <a:lvl9pPr marL="2057434" algn="l" defTabSz="514359"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745816164"/>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pic>
        <p:nvPicPr>
          <p:cNvPr id="5" name="Picture 4">
            <a:extLst>
              <a:ext uri="{FF2B5EF4-FFF2-40B4-BE49-F238E27FC236}">
                <a16:creationId xmlns:a16="http://schemas.microsoft.com/office/drawing/2014/main" id="{2A94C78C-4F6E-C84A-9EB5-1C075E2309F2}"/>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67706" y="6065841"/>
            <a:ext cx="1586983" cy="627866"/>
          </a:xfrm>
          <a:prstGeom prst="rect">
            <a:avLst/>
          </a:prstGeom>
        </p:spPr>
      </p:pic>
      <p:sp>
        <p:nvSpPr>
          <p:cNvPr id="6" name="Rectangle 5">
            <a:extLst>
              <a:ext uri="{FF2B5EF4-FFF2-40B4-BE49-F238E27FC236}">
                <a16:creationId xmlns:a16="http://schemas.microsoft.com/office/drawing/2014/main" id="{BBDFB7DA-84FC-AD4D-9684-D0C052A5C846}"/>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88" r:id="rId1"/>
    <p:sldLayoutId id="2147484004" r:id="rId2"/>
    <p:sldLayoutId id="2147483989" r:id="rId3"/>
    <p:sldLayoutId id="2147484003" r:id="rId4"/>
    <p:sldLayoutId id="2147483977" r:id="rId5"/>
    <p:sldLayoutId id="2147483976" r:id="rId6"/>
    <p:sldLayoutId id="2147483975" r:id="rId7"/>
    <p:sldLayoutId id="2147483974" r:id="rId8"/>
    <p:sldLayoutId id="2147483972" r:id="rId9"/>
    <p:sldLayoutId id="2147483987" r:id="rId10"/>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6/27/2023</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352802423"/>
      </p:ext>
    </p:extLst>
  </p:cSld>
  <p:clrMap bg1="lt1" tx1="dk1" bg2="lt2" tx2="dk2" accent1="accent1" accent2="accent2" accent3="accent3" accent4="accent4" accent5="accent5" accent6="accent6" hlink="hlink" folHlink="folHlink"/>
  <p:sldLayoutIdLst>
    <p:sldLayoutId id="21474838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pic>
        <p:nvPicPr>
          <p:cNvPr id="5" name="Picture 4">
            <a:extLst>
              <a:ext uri="{FF2B5EF4-FFF2-40B4-BE49-F238E27FC236}">
                <a16:creationId xmlns:a16="http://schemas.microsoft.com/office/drawing/2014/main" id="{2A94C78C-4F6E-C84A-9EB5-1C075E2309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67706" y="6065841"/>
            <a:ext cx="1586983" cy="627866"/>
          </a:xfrm>
          <a:prstGeom prst="rect">
            <a:avLst/>
          </a:prstGeom>
        </p:spPr>
      </p:pic>
      <p:sp>
        <p:nvSpPr>
          <p:cNvPr id="6" name="Rectangle 5">
            <a:extLst>
              <a:ext uri="{FF2B5EF4-FFF2-40B4-BE49-F238E27FC236}">
                <a16:creationId xmlns:a16="http://schemas.microsoft.com/office/drawing/2014/main" id="{BBDFB7DA-84FC-AD4D-9684-D0C052A5C846}"/>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2020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4040" r:id="rId1"/>
  </p:sldLayoutIdLst>
  <p:txStyles>
    <p:titleStyle>
      <a:lvl1pPr algn="l" defTabSz="685629" rtl="0" eaLnBrk="1" latinLnBrk="0" hangingPunct="1">
        <a:spcBef>
          <a:spcPct val="0"/>
        </a:spcBef>
        <a:buNone/>
        <a:defRPr sz="3599" b="1" kern="1200">
          <a:solidFill>
            <a:schemeClr val="accent6"/>
          </a:solidFill>
          <a:latin typeface="Georgia" panose="02040502050405020303" pitchFamily="18" charset="0"/>
          <a:ea typeface="+mj-ea"/>
          <a:cs typeface="+mj-cs"/>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7"/>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924883"/>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b="1" i="0" kern="1200">
          <a:solidFill>
            <a:schemeClr val="accent2"/>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svg"/><Relationship Id="rId7" Type="http://schemas.openxmlformats.org/officeDocument/2006/relationships/image" Target="../media/image209.svg"/><Relationship Id="rId2" Type="http://schemas.openxmlformats.org/officeDocument/2006/relationships/image" Target="../media/image204.png"/><Relationship Id="rId1" Type="http://schemas.openxmlformats.org/officeDocument/2006/relationships/slideLayout" Target="../slideLayouts/slideLayout25.xml"/><Relationship Id="rId6" Type="http://schemas.openxmlformats.org/officeDocument/2006/relationships/image" Target="../media/image208.png"/><Relationship Id="rId5" Type="http://schemas.openxmlformats.org/officeDocument/2006/relationships/image" Target="../media/image207.svg"/><Relationship Id="rId4" Type="http://schemas.openxmlformats.org/officeDocument/2006/relationships/image" Target="../media/image206.png"/><Relationship Id="rId9" Type="http://schemas.openxmlformats.org/officeDocument/2006/relationships/image" Target="../media/image211.svg"/></Relationships>
</file>

<file path=ppt/slides/_rels/slide24.xml.rels><?xml version="1.0" encoding="UTF-8" standalone="yes"?>
<Relationships xmlns="http://schemas.openxmlformats.org/package/2006/relationships"><Relationship Id="rId3" Type="http://schemas.openxmlformats.org/officeDocument/2006/relationships/image" Target="../media/image213.svg"/><Relationship Id="rId2" Type="http://schemas.openxmlformats.org/officeDocument/2006/relationships/image" Target="../media/image21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15.svg"/><Relationship Id="rId2" Type="http://schemas.openxmlformats.org/officeDocument/2006/relationships/image" Target="../media/image21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7.svg"/></Relationships>
</file>

<file path=ppt/slides/_rels/slide2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7.svg"/></Relationships>
</file>

<file path=ppt/slides/_rels/slide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9.svg"/><Relationship Id="rId2" Type="http://schemas.openxmlformats.org/officeDocument/2006/relationships/image" Target="../media/image21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hyperlink" Target="https://www.ncld.org/#content" TargetMode="External"/><Relationship Id="rId5" Type="http://schemas.openxmlformats.org/officeDocument/2006/relationships/hyperlink" Target="https://nceo.info/#content" TargetMode="External"/><Relationship Id="rId4" Type="http://schemas.openxmlformats.org/officeDocument/2006/relationships/image" Target="../media/image221.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3.svg"/><Relationship Id="rId2" Type="http://schemas.openxmlformats.org/officeDocument/2006/relationships/image" Target="../media/image22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hyperlink" Target="mailto:Anika.Chambers@tn.gov" TargetMode="Externa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2AEC2584-0C18-3E4D-AE75-121B7FCE6379}"/>
              </a:ext>
            </a:extLst>
          </p:cNvPr>
          <p:cNvSpPr>
            <a:spLocks noGrp="1"/>
          </p:cNvSpPr>
          <p:nvPr>
            <p:ph type="subTitle" idx="1"/>
          </p:nvPr>
        </p:nvSpPr>
        <p:spPr/>
        <p:txBody>
          <a:bodyPr/>
          <a:lstStyle/>
          <a:p>
            <a:r>
              <a:rPr lang="en-US" dirty="0"/>
              <a:t>Anika Chambers</a:t>
            </a:r>
          </a:p>
        </p:txBody>
      </p:sp>
      <p:sp>
        <p:nvSpPr>
          <p:cNvPr id="16" name="Title 15">
            <a:extLst>
              <a:ext uri="{FF2B5EF4-FFF2-40B4-BE49-F238E27FC236}">
                <a16:creationId xmlns:a16="http://schemas.microsoft.com/office/drawing/2014/main" id="{9C4FD8A8-DF98-E84D-B03B-E3A437647B57}"/>
              </a:ext>
            </a:extLst>
          </p:cNvPr>
          <p:cNvSpPr>
            <a:spLocks noGrp="1"/>
          </p:cNvSpPr>
          <p:nvPr>
            <p:ph type="title"/>
          </p:nvPr>
        </p:nvSpPr>
        <p:spPr/>
        <p:txBody>
          <a:bodyPr/>
          <a:lstStyle/>
          <a:p>
            <a:r>
              <a:rPr lang="en-US" dirty="0"/>
              <a:t>Access to Core Instruction with Accommodations</a:t>
            </a:r>
          </a:p>
        </p:txBody>
      </p:sp>
      <p:sp>
        <p:nvSpPr>
          <p:cNvPr id="19" name="Text Placeholder 18">
            <a:extLst>
              <a:ext uri="{FF2B5EF4-FFF2-40B4-BE49-F238E27FC236}">
                <a16:creationId xmlns:a16="http://schemas.microsoft.com/office/drawing/2014/main" id="{6AB4E2B9-374F-BB42-BA96-E9A55FE3735B}"/>
              </a:ext>
            </a:extLst>
          </p:cNvPr>
          <p:cNvSpPr>
            <a:spLocks noGrp="1"/>
          </p:cNvSpPr>
          <p:nvPr>
            <p:ph type="body" sz="quarter" idx="10"/>
          </p:nvPr>
        </p:nvSpPr>
        <p:spPr/>
        <p:txBody>
          <a:bodyPr/>
          <a:lstStyle/>
          <a:p>
            <a:r>
              <a:rPr lang="en-US"/>
              <a:t>TDOE Special Education Programs</a:t>
            </a:r>
          </a:p>
        </p:txBody>
      </p:sp>
      <p:pic>
        <p:nvPicPr>
          <p:cNvPr id="3" name="Picture Placeholder 2" descr="A picture containing text, person, table&#10;&#10;Description automatically generated">
            <a:extLst>
              <a:ext uri="{FF2B5EF4-FFF2-40B4-BE49-F238E27FC236}">
                <a16:creationId xmlns:a16="http://schemas.microsoft.com/office/drawing/2014/main" id="{0D3C4BE5-BC97-4B99-9DB6-5ECEE1D46247}"/>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694" r="35722"/>
          <a:stretch/>
        </p:blipFill>
        <p:spPr>
          <a:xfrm>
            <a:off x="5409978" y="0"/>
            <a:ext cx="6778845" cy="6858000"/>
          </a:xfrm>
        </p:spPr>
      </p:pic>
      <p:sp>
        <p:nvSpPr>
          <p:cNvPr id="14" name="Text Placeholder 13">
            <a:extLst>
              <a:ext uri="{FF2B5EF4-FFF2-40B4-BE49-F238E27FC236}">
                <a16:creationId xmlns:a16="http://schemas.microsoft.com/office/drawing/2014/main" id="{8438AFB5-6CC1-0D44-A639-44907C2232C7}"/>
              </a:ext>
            </a:extLst>
          </p:cNvPr>
          <p:cNvSpPr>
            <a:spLocks noGrp="1"/>
          </p:cNvSpPr>
          <p:nvPr>
            <p:ph type="body" sz="quarter" idx="13"/>
          </p:nvPr>
        </p:nvSpPr>
        <p:spPr/>
        <p:txBody>
          <a:bodyPr>
            <a:normAutofit lnSpcReduction="10000"/>
          </a:bodyPr>
          <a:lstStyle/>
          <a:p>
            <a:pPr lvl="0">
              <a:defRPr/>
            </a:pPr>
            <a:r>
              <a:rPr lang="en-US">
                <a:solidFill>
                  <a:schemeClr val="bg1"/>
                </a:solidFill>
              </a:rPr>
              <a:t>© 2022 Tennessee Department of Education</a:t>
            </a:r>
            <a:endParaRPr lang="id-ID">
              <a:solidFill>
                <a:schemeClr val="bg1"/>
              </a:solidFill>
            </a:endParaRPr>
          </a:p>
        </p:txBody>
      </p:sp>
    </p:spTree>
    <p:extLst>
      <p:ext uri="{BB962C8B-B14F-4D97-AF65-F5344CB8AC3E}">
        <p14:creationId xmlns:p14="http://schemas.microsoft.com/office/powerpoint/2010/main" val="1618297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1"/>
          <p:cNvSpPr txBox="1">
            <a:spLocks noGrp="1"/>
          </p:cNvSpPr>
          <p:nvPr>
            <p:ph type="title"/>
          </p:nvPr>
        </p:nvSpPr>
        <p:spPr>
          <a:xfrm>
            <a:off x="507868" y="126467"/>
            <a:ext cx="11071516" cy="120831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6"/>
              </a:buClr>
              <a:buSzPts val="1800"/>
              <a:buFont typeface="Georgia"/>
              <a:buNone/>
            </a:pPr>
            <a:r>
              <a:rPr lang="en-US" sz="3600"/>
              <a:t>Instructional Scaffolding</a:t>
            </a:r>
            <a:endParaRPr sz="3600"/>
          </a:p>
        </p:txBody>
      </p:sp>
      <p:graphicFrame>
        <p:nvGraphicFramePr>
          <p:cNvPr id="768" name="Google Shape;768;p11"/>
          <p:cNvGraphicFramePr/>
          <p:nvPr>
            <p:extLst>
              <p:ext uri="{D42A27DB-BD31-4B8C-83A1-F6EECF244321}">
                <p14:modId xmlns:p14="http://schemas.microsoft.com/office/powerpoint/2010/main" val="2537535899"/>
              </p:ext>
            </p:extLst>
          </p:nvPr>
        </p:nvGraphicFramePr>
        <p:xfrm>
          <a:off x="609444" y="1008113"/>
          <a:ext cx="10969940" cy="1185144"/>
        </p:xfrm>
        <a:graphic>
          <a:graphicData uri="http://schemas.openxmlformats.org/drawingml/2006/table">
            <a:tbl>
              <a:tblPr firstRow="1" firstCol="1" bandRow="1">
                <a:noFill/>
              </a:tblPr>
              <a:tblGrid>
                <a:gridCol w="10969940">
                  <a:extLst>
                    <a:ext uri="{9D8B030D-6E8A-4147-A177-3AD203B41FA5}">
                      <a16:colId xmlns:a16="http://schemas.microsoft.com/office/drawing/2014/main" val="20000"/>
                    </a:ext>
                  </a:extLst>
                </a:gridCol>
              </a:tblGrid>
              <a:tr h="1185144">
                <a:tc>
                  <a:txBody>
                    <a:bodyPr/>
                    <a:lstStyle/>
                    <a:p>
                      <a:pPr marL="28575" marR="0" lvl="0" indent="-28575" algn="l" rtl="0">
                        <a:lnSpc>
                          <a:spcPct val="100000"/>
                        </a:lnSpc>
                        <a:spcBef>
                          <a:spcPts val="0"/>
                        </a:spcBef>
                        <a:spcAft>
                          <a:spcPts val="0"/>
                        </a:spcAft>
                        <a:buClr>
                          <a:srgbClr val="000000"/>
                        </a:buClr>
                        <a:buSzPts val="2400"/>
                        <a:buFont typeface="Arial"/>
                        <a:buNone/>
                      </a:pPr>
                      <a:r>
                        <a:rPr lang="en-US" sz="2400" b="1" u="none" strike="noStrike" cap="none">
                          <a:solidFill>
                            <a:schemeClr val="lt1"/>
                          </a:solidFill>
                          <a:latin typeface="+mn-lt"/>
                          <a:ea typeface="Quattrocento Sans"/>
                          <a:cs typeface="Quattrocento Sans"/>
                          <a:sym typeface="Quattrocento Sans"/>
                        </a:rPr>
                        <a:t>Instructional Scaffolding </a:t>
                      </a:r>
                      <a:endParaRPr sz="1400" u="none" strike="noStrike" cap="none">
                        <a:latin typeface="+mn-lt"/>
                      </a:endParaRPr>
                    </a:p>
                    <a:p>
                      <a:pPr marL="28575" marR="0" lvl="0" indent="-28575" algn="l" rtl="0">
                        <a:lnSpc>
                          <a:spcPct val="100000"/>
                        </a:lnSpc>
                        <a:spcBef>
                          <a:spcPts val="0"/>
                        </a:spcBef>
                        <a:spcAft>
                          <a:spcPts val="0"/>
                        </a:spcAft>
                        <a:buClr>
                          <a:srgbClr val="000000"/>
                        </a:buClr>
                        <a:buSzPts val="1400"/>
                        <a:buFont typeface="Arial"/>
                        <a:buNone/>
                      </a:pPr>
                      <a:endParaRPr sz="1000" u="none" strike="noStrike" cap="none">
                        <a:solidFill>
                          <a:schemeClr val="lt1"/>
                        </a:solidFill>
                        <a:latin typeface="+mn-lt"/>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n-lt"/>
                          <a:ea typeface="Quattrocento Sans"/>
                          <a:cs typeface="Quattrocento Sans"/>
                          <a:sym typeface="Quattrocento Sans"/>
                        </a:rPr>
                        <a:t>A </a:t>
                      </a:r>
                      <a:r>
                        <a:rPr lang="en-US" sz="1800" b="1" u="none" strike="noStrike" cap="none">
                          <a:solidFill>
                            <a:schemeClr val="lt1"/>
                          </a:solidFill>
                          <a:latin typeface="+mn-lt"/>
                          <a:ea typeface="Quattrocento Sans"/>
                          <a:cs typeface="Quattrocento Sans"/>
                          <a:sym typeface="Quattrocento Sans"/>
                        </a:rPr>
                        <a:t>temporary, student-specific </a:t>
                      </a:r>
                      <a:r>
                        <a:rPr lang="en-US" sz="1800" u="none" strike="noStrike" cap="none">
                          <a:solidFill>
                            <a:schemeClr val="lt1"/>
                          </a:solidFill>
                          <a:latin typeface="+mn-lt"/>
                          <a:ea typeface="Quattrocento Sans"/>
                          <a:cs typeface="Quattrocento Sans"/>
                          <a:sym typeface="Quattrocento Sans"/>
                        </a:rPr>
                        <a:t>support </a:t>
                      </a:r>
                      <a:r>
                        <a:rPr lang="en-US" sz="1800" b="1" u="none" strike="noStrike" cap="none">
                          <a:solidFill>
                            <a:schemeClr val="lt1"/>
                          </a:solidFill>
                          <a:latin typeface="+mn-lt"/>
                          <a:ea typeface="Quattrocento Sans"/>
                          <a:cs typeface="Quattrocento Sans"/>
                          <a:sym typeface="Quattrocento Sans"/>
                        </a:rPr>
                        <a:t>structure</a:t>
                      </a:r>
                      <a:r>
                        <a:rPr lang="en-US" sz="1800" u="none" strike="noStrike" cap="none">
                          <a:solidFill>
                            <a:schemeClr val="lt1"/>
                          </a:solidFill>
                          <a:latin typeface="+mn-lt"/>
                          <a:ea typeface="Quattrocento Sans"/>
                          <a:cs typeface="Quattrocento Sans"/>
                          <a:sym typeface="Quattrocento Sans"/>
                        </a:rPr>
                        <a:t> designed to </a:t>
                      </a:r>
                      <a:r>
                        <a:rPr lang="en-US" sz="1800" b="1" u="none" strike="noStrike" cap="none">
                          <a:solidFill>
                            <a:schemeClr val="lt1"/>
                          </a:solidFill>
                          <a:latin typeface="+mn-lt"/>
                          <a:ea typeface="Quattrocento Sans"/>
                          <a:cs typeface="Quattrocento Sans"/>
                          <a:sym typeface="Quattrocento Sans"/>
                        </a:rPr>
                        <a:t>maximize access </a:t>
                      </a:r>
                      <a:r>
                        <a:rPr lang="en-US" sz="1800" u="none" strike="noStrike" cap="none">
                          <a:solidFill>
                            <a:schemeClr val="lt1"/>
                          </a:solidFill>
                          <a:latin typeface="+mn-lt"/>
                          <a:ea typeface="Quattrocento Sans"/>
                          <a:cs typeface="Quattrocento Sans"/>
                          <a:sym typeface="Quattrocento Sans"/>
                        </a:rPr>
                        <a:t>to </a:t>
                      </a:r>
                      <a:r>
                        <a:rPr lang="en-US" sz="1800" b="1" u="none" strike="noStrike" cap="none">
                          <a:solidFill>
                            <a:schemeClr val="lt1"/>
                          </a:solidFill>
                          <a:latin typeface="+mn-lt"/>
                          <a:ea typeface="Quattrocento Sans"/>
                          <a:cs typeface="Quattrocento Sans"/>
                          <a:sym typeface="Quattrocento Sans"/>
                        </a:rPr>
                        <a:t>grade-level</a:t>
                      </a:r>
                      <a:r>
                        <a:rPr lang="en-US" sz="1800" u="none" strike="noStrike" cap="none">
                          <a:solidFill>
                            <a:schemeClr val="lt1"/>
                          </a:solidFill>
                          <a:latin typeface="+mn-lt"/>
                          <a:ea typeface="Quattrocento Sans"/>
                          <a:cs typeface="Quattrocento Sans"/>
                          <a:sym typeface="Quattrocento Sans"/>
                        </a:rPr>
                        <a:t> concepts and tasks. </a:t>
                      </a:r>
                      <a:endParaRPr sz="1800" u="none" strike="noStrike" cap="none">
                        <a:solidFill>
                          <a:schemeClr val="lt1"/>
                        </a:solidFill>
                        <a:latin typeface="+mn-lt"/>
                        <a:ea typeface="Quattrocento Sans"/>
                        <a:cs typeface="Quattrocento Sans"/>
                        <a:sym typeface="Quattrocento Sans"/>
                      </a:endParaRPr>
                    </a:p>
                  </a:txBody>
                  <a:tcPr marL="58650" marR="58650" marT="0" marB="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bl>
          </a:graphicData>
        </a:graphic>
      </p:graphicFrame>
      <p:sp>
        <p:nvSpPr>
          <p:cNvPr id="769" name="Google Shape;769;p11"/>
          <p:cNvSpPr/>
          <p:nvPr/>
        </p:nvSpPr>
        <p:spPr>
          <a:xfrm>
            <a:off x="2558670" y="807099"/>
            <a:ext cx="237891" cy="646163"/>
          </a:xfrm>
          <a:prstGeom prst="rect">
            <a:avLst/>
          </a:prstGeom>
          <a:no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br>
              <a:rPr lang="en-US" sz="1799" b="0" i="0" u="none" strike="noStrike" cap="none">
                <a:solidFill>
                  <a:schemeClr val="dk1"/>
                </a:solidFill>
                <a:latin typeface="Open Sans"/>
                <a:ea typeface="Open Sans"/>
                <a:cs typeface="Open Sans"/>
                <a:sym typeface="Open Sans"/>
              </a:rPr>
            </a:br>
            <a:endParaRPr sz="1799" b="0" i="0" u="none" strike="noStrike" cap="none">
              <a:solidFill>
                <a:schemeClr val="dk1"/>
              </a:solidFill>
              <a:latin typeface="Open Sans"/>
              <a:ea typeface="Open Sans"/>
              <a:cs typeface="Open Sans"/>
              <a:sym typeface="Open Sans"/>
            </a:endParaRPr>
          </a:p>
        </p:txBody>
      </p:sp>
      <p:graphicFrame>
        <p:nvGraphicFramePr>
          <p:cNvPr id="770" name="Google Shape;770;p11"/>
          <p:cNvGraphicFramePr/>
          <p:nvPr>
            <p:extLst>
              <p:ext uri="{D42A27DB-BD31-4B8C-83A1-F6EECF244321}">
                <p14:modId xmlns:p14="http://schemas.microsoft.com/office/powerpoint/2010/main" val="3885229119"/>
              </p:ext>
            </p:extLst>
          </p:nvPr>
        </p:nvGraphicFramePr>
        <p:xfrm>
          <a:off x="609444" y="2214921"/>
          <a:ext cx="10969940" cy="1405125"/>
        </p:xfrm>
        <a:graphic>
          <a:graphicData uri="http://schemas.openxmlformats.org/drawingml/2006/table">
            <a:tbl>
              <a:tblPr firstRow="1" firstCol="1" bandRow="1">
                <a:noFill/>
              </a:tblPr>
              <a:tblGrid>
                <a:gridCol w="1926906">
                  <a:extLst>
                    <a:ext uri="{9D8B030D-6E8A-4147-A177-3AD203B41FA5}">
                      <a16:colId xmlns:a16="http://schemas.microsoft.com/office/drawing/2014/main" val="20000"/>
                    </a:ext>
                  </a:extLst>
                </a:gridCol>
                <a:gridCol w="9043034">
                  <a:extLst>
                    <a:ext uri="{9D8B030D-6E8A-4147-A177-3AD203B41FA5}">
                      <a16:colId xmlns:a16="http://schemas.microsoft.com/office/drawing/2014/main" val="20001"/>
                    </a:ext>
                  </a:extLst>
                </a:gridCol>
              </a:tblGrid>
              <a:tr h="1405125">
                <a:tc>
                  <a:txBody>
                    <a:bodyPr/>
                    <a:lstStyle/>
                    <a:p>
                      <a:pPr marL="28575" marR="0" lvl="0" indent="-28575" algn="ctr" rtl="0">
                        <a:lnSpc>
                          <a:spcPct val="100000"/>
                        </a:lnSpc>
                        <a:spcBef>
                          <a:spcPts val="0"/>
                        </a:spcBef>
                        <a:spcAft>
                          <a:spcPts val="0"/>
                        </a:spcAft>
                        <a:buClr>
                          <a:srgbClr val="000000"/>
                        </a:buClr>
                        <a:buSzPts val="1400"/>
                        <a:buFont typeface="Arial"/>
                        <a:buNone/>
                      </a:pPr>
                      <a:r>
                        <a:rPr lang="en-US" sz="1400" b="1" u="none" strike="noStrike" cap="none">
                          <a:solidFill>
                            <a:schemeClr val="tx1"/>
                          </a:solidFill>
                          <a:latin typeface="+mn-lt"/>
                          <a:ea typeface="Quattrocento Sans"/>
                          <a:cs typeface="Quattrocento Sans"/>
                          <a:sym typeface="Quattrocento Sans"/>
                        </a:rPr>
                        <a:t>Structure</a:t>
                      </a:r>
                      <a:endParaRPr sz="1400" b="1" u="none" strike="noStrike" cap="none">
                        <a:solidFill>
                          <a:schemeClr val="tx1"/>
                        </a:solidFill>
                        <a:latin typeface="+mn-lt"/>
                        <a:ea typeface="Quattrocento Sans"/>
                        <a:cs typeface="Quattrocento Sans"/>
                        <a:sym typeface="Quattrocento Sans"/>
                      </a:endParaRPr>
                    </a:p>
                  </a:txBody>
                  <a:tcPr marL="58650" marR="586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F7DB"/>
                    </a:solidFill>
                  </a:tcPr>
                </a:tc>
                <a:tc>
                  <a:txBody>
                    <a:bodyPr/>
                    <a:lstStyle/>
                    <a:p>
                      <a:pPr marL="28575" marR="0" lvl="0" indent="-28575" algn="l" rtl="0">
                        <a:lnSpc>
                          <a:spcPct val="100000"/>
                        </a:lnSpc>
                        <a:spcBef>
                          <a:spcPts val="0"/>
                        </a:spcBef>
                        <a:spcAft>
                          <a:spcPts val="0"/>
                        </a:spcAft>
                        <a:buClr>
                          <a:srgbClr val="000000"/>
                        </a:buClr>
                        <a:buSzPts val="1400"/>
                        <a:buFont typeface="Arial"/>
                        <a:buNone/>
                      </a:pPr>
                      <a:endParaRPr sz="1400" u="none" strike="noStrike" cap="none">
                        <a:solidFill>
                          <a:schemeClr val="accent6"/>
                        </a:solidFill>
                        <a:latin typeface="+mn-lt"/>
                        <a:ea typeface="Quattrocento Sans"/>
                        <a:cs typeface="Quattrocento Sans"/>
                        <a:sym typeface="Quattrocento Sans"/>
                      </a:endParaRPr>
                    </a:p>
                  </a:txBody>
                  <a:tcPr marL="58650" marR="586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71" name="Google Shape;771;p11"/>
          <p:cNvGraphicFramePr/>
          <p:nvPr>
            <p:extLst>
              <p:ext uri="{D42A27DB-BD31-4B8C-83A1-F6EECF244321}">
                <p14:modId xmlns:p14="http://schemas.microsoft.com/office/powerpoint/2010/main" val="522929752"/>
              </p:ext>
            </p:extLst>
          </p:nvPr>
        </p:nvGraphicFramePr>
        <p:xfrm>
          <a:off x="609444" y="3654073"/>
          <a:ext cx="10969940" cy="904775"/>
        </p:xfrm>
        <a:graphic>
          <a:graphicData uri="http://schemas.openxmlformats.org/drawingml/2006/table">
            <a:tbl>
              <a:tblPr firstRow="1" firstCol="1" bandRow="1">
                <a:noFill/>
              </a:tblPr>
              <a:tblGrid>
                <a:gridCol w="1926906">
                  <a:extLst>
                    <a:ext uri="{9D8B030D-6E8A-4147-A177-3AD203B41FA5}">
                      <a16:colId xmlns:a16="http://schemas.microsoft.com/office/drawing/2014/main" val="20000"/>
                    </a:ext>
                  </a:extLst>
                </a:gridCol>
                <a:gridCol w="9043034">
                  <a:extLst>
                    <a:ext uri="{9D8B030D-6E8A-4147-A177-3AD203B41FA5}">
                      <a16:colId xmlns:a16="http://schemas.microsoft.com/office/drawing/2014/main" val="20001"/>
                    </a:ext>
                  </a:extLst>
                </a:gridCol>
              </a:tblGrid>
              <a:tr h="904775">
                <a:tc>
                  <a:txBody>
                    <a:bodyPr/>
                    <a:lstStyle/>
                    <a:p>
                      <a:pPr marL="28575" marR="0" lvl="0" indent="-28575" algn="ctr" rtl="0">
                        <a:lnSpc>
                          <a:spcPct val="100000"/>
                        </a:lnSpc>
                        <a:spcBef>
                          <a:spcPts val="0"/>
                        </a:spcBef>
                        <a:spcAft>
                          <a:spcPts val="0"/>
                        </a:spcAft>
                        <a:buClr>
                          <a:srgbClr val="000000"/>
                        </a:buClr>
                        <a:buSzPts val="1400"/>
                        <a:buFont typeface="Arial"/>
                        <a:buNone/>
                      </a:pPr>
                      <a:r>
                        <a:rPr lang="en-US" sz="1400" b="1" u="none" strike="noStrike" cap="none">
                          <a:solidFill>
                            <a:schemeClr val="tx1"/>
                          </a:solidFill>
                          <a:latin typeface="+mn-lt"/>
                          <a:ea typeface="Quattrocento Sans"/>
                          <a:cs typeface="Quattrocento Sans"/>
                          <a:sym typeface="Quattrocento Sans"/>
                        </a:rPr>
                        <a:t>Student-specific</a:t>
                      </a:r>
                      <a:endParaRPr sz="1400" b="1" u="none" strike="noStrike" cap="none">
                        <a:solidFill>
                          <a:schemeClr val="tx1"/>
                        </a:solidFill>
                        <a:latin typeface="+mn-lt"/>
                        <a:ea typeface="Quattrocento Sans"/>
                        <a:cs typeface="Quattrocento Sans"/>
                        <a:sym typeface="Quattrocento Sans"/>
                      </a:endParaRPr>
                    </a:p>
                  </a:txBody>
                  <a:tcPr marL="58650" marR="586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F7DB"/>
                    </a:solidFill>
                  </a:tcPr>
                </a:tc>
                <a:tc>
                  <a:txBody>
                    <a:bodyPr/>
                    <a:lstStyle/>
                    <a:p>
                      <a:pPr marL="0" marR="0" lvl="0" indent="9525" algn="l" rtl="0">
                        <a:lnSpc>
                          <a:spcPct val="100000"/>
                        </a:lnSpc>
                        <a:spcBef>
                          <a:spcPts val="0"/>
                        </a:spcBef>
                        <a:spcAft>
                          <a:spcPts val="0"/>
                        </a:spcAft>
                        <a:buClr>
                          <a:srgbClr val="000000"/>
                        </a:buClr>
                        <a:buSzPts val="1400"/>
                        <a:buFont typeface="Arial"/>
                        <a:buNone/>
                      </a:pPr>
                      <a:endParaRPr sz="1400" u="none" strike="noStrike" cap="none">
                        <a:solidFill>
                          <a:schemeClr val="accent6"/>
                        </a:solidFill>
                        <a:latin typeface="+mn-lt"/>
                        <a:ea typeface="Quattrocento Sans"/>
                        <a:cs typeface="Quattrocento Sans"/>
                        <a:sym typeface="Quattrocento Sans"/>
                      </a:endParaRPr>
                    </a:p>
                  </a:txBody>
                  <a:tcPr marL="58650" marR="586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72" name="Google Shape;772;p11"/>
          <p:cNvGraphicFramePr/>
          <p:nvPr>
            <p:extLst>
              <p:ext uri="{D42A27DB-BD31-4B8C-83A1-F6EECF244321}">
                <p14:modId xmlns:p14="http://schemas.microsoft.com/office/powerpoint/2010/main" val="3351270807"/>
              </p:ext>
            </p:extLst>
          </p:nvPr>
        </p:nvGraphicFramePr>
        <p:xfrm>
          <a:off x="609441" y="5665085"/>
          <a:ext cx="10969940" cy="904775"/>
        </p:xfrm>
        <a:graphic>
          <a:graphicData uri="http://schemas.openxmlformats.org/drawingml/2006/table">
            <a:tbl>
              <a:tblPr firstRow="1" firstCol="1" bandRow="1">
                <a:noFill/>
              </a:tblPr>
              <a:tblGrid>
                <a:gridCol w="1926906">
                  <a:extLst>
                    <a:ext uri="{9D8B030D-6E8A-4147-A177-3AD203B41FA5}">
                      <a16:colId xmlns:a16="http://schemas.microsoft.com/office/drawing/2014/main" val="20000"/>
                    </a:ext>
                  </a:extLst>
                </a:gridCol>
                <a:gridCol w="9043034">
                  <a:extLst>
                    <a:ext uri="{9D8B030D-6E8A-4147-A177-3AD203B41FA5}">
                      <a16:colId xmlns:a16="http://schemas.microsoft.com/office/drawing/2014/main" val="20001"/>
                    </a:ext>
                  </a:extLst>
                </a:gridCol>
              </a:tblGrid>
              <a:tr h="904775">
                <a:tc>
                  <a:txBody>
                    <a:bodyPr/>
                    <a:lstStyle/>
                    <a:p>
                      <a:pPr marL="28575" marR="0" lvl="0" indent="-28575" algn="ctr" rtl="0">
                        <a:lnSpc>
                          <a:spcPct val="100000"/>
                        </a:lnSpc>
                        <a:spcBef>
                          <a:spcPts val="0"/>
                        </a:spcBef>
                        <a:spcAft>
                          <a:spcPts val="0"/>
                        </a:spcAft>
                        <a:buClr>
                          <a:srgbClr val="000000"/>
                        </a:buClr>
                        <a:buSzPts val="1400"/>
                        <a:buFont typeface="Arial"/>
                        <a:buNone/>
                      </a:pPr>
                      <a:r>
                        <a:rPr lang="en-US" sz="1400" b="1" u="none" strike="noStrike" cap="none">
                          <a:solidFill>
                            <a:schemeClr val="tx1"/>
                          </a:solidFill>
                          <a:latin typeface="+mn-lt"/>
                          <a:ea typeface="Quattrocento Sans"/>
                          <a:cs typeface="Quattrocento Sans"/>
                          <a:sym typeface="Quattrocento Sans"/>
                        </a:rPr>
                        <a:t>Maximize access</a:t>
                      </a:r>
                      <a:endParaRPr sz="1400" b="1" u="none" strike="noStrike" cap="none">
                        <a:solidFill>
                          <a:schemeClr val="tx1"/>
                        </a:solidFill>
                        <a:latin typeface="+mn-lt"/>
                        <a:ea typeface="Quattrocento Sans"/>
                        <a:cs typeface="Quattrocento Sans"/>
                        <a:sym typeface="Quattrocento Sans"/>
                      </a:endParaRPr>
                    </a:p>
                  </a:txBody>
                  <a:tcPr marL="58650" marR="586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F7DB"/>
                    </a:solidFill>
                  </a:tcPr>
                </a:tc>
                <a:tc>
                  <a:txBody>
                    <a:bodyPr/>
                    <a:lstStyle/>
                    <a:p>
                      <a:pPr marL="0" marR="0" lvl="0" indent="9525"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mn-lt"/>
                        <a:ea typeface="Quattrocento Sans"/>
                        <a:cs typeface="Quattrocento Sans"/>
                        <a:sym typeface="Quattrocento Sans"/>
                      </a:endParaRPr>
                    </a:p>
                  </a:txBody>
                  <a:tcPr marL="58650" marR="586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73" name="Google Shape;773;p11"/>
          <p:cNvGraphicFramePr/>
          <p:nvPr>
            <p:extLst>
              <p:ext uri="{D42A27DB-BD31-4B8C-83A1-F6EECF244321}">
                <p14:modId xmlns:p14="http://schemas.microsoft.com/office/powerpoint/2010/main" val="2969732340"/>
              </p:ext>
            </p:extLst>
          </p:nvPr>
        </p:nvGraphicFramePr>
        <p:xfrm>
          <a:off x="609444" y="4615447"/>
          <a:ext cx="10969940" cy="452400"/>
        </p:xfrm>
        <a:graphic>
          <a:graphicData uri="http://schemas.openxmlformats.org/drawingml/2006/table">
            <a:tbl>
              <a:tblPr firstRow="1" firstCol="1" bandRow="1">
                <a:noFill/>
              </a:tblPr>
              <a:tblGrid>
                <a:gridCol w="1926906">
                  <a:extLst>
                    <a:ext uri="{9D8B030D-6E8A-4147-A177-3AD203B41FA5}">
                      <a16:colId xmlns:a16="http://schemas.microsoft.com/office/drawing/2014/main" val="20000"/>
                    </a:ext>
                  </a:extLst>
                </a:gridCol>
                <a:gridCol w="9043034">
                  <a:extLst>
                    <a:ext uri="{9D8B030D-6E8A-4147-A177-3AD203B41FA5}">
                      <a16:colId xmlns:a16="http://schemas.microsoft.com/office/drawing/2014/main" val="20001"/>
                    </a:ext>
                  </a:extLst>
                </a:gridCol>
              </a:tblGrid>
              <a:tr h="452400">
                <a:tc>
                  <a:txBody>
                    <a:bodyPr/>
                    <a:lstStyle/>
                    <a:p>
                      <a:pPr marL="28575" marR="0" lvl="0" indent="-28575" algn="ctr" rtl="0">
                        <a:lnSpc>
                          <a:spcPct val="100000"/>
                        </a:lnSpc>
                        <a:spcBef>
                          <a:spcPts val="0"/>
                        </a:spcBef>
                        <a:spcAft>
                          <a:spcPts val="0"/>
                        </a:spcAft>
                        <a:buClr>
                          <a:srgbClr val="000000"/>
                        </a:buClr>
                        <a:buSzPts val="1400"/>
                        <a:buFont typeface="Arial"/>
                        <a:buNone/>
                      </a:pPr>
                      <a:r>
                        <a:rPr lang="en-US" sz="1400" b="1" u="none" strike="noStrike" cap="none">
                          <a:solidFill>
                            <a:schemeClr val="tx1"/>
                          </a:solidFill>
                          <a:latin typeface="+mn-lt"/>
                          <a:ea typeface="Quattrocento Sans"/>
                          <a:cs typeface="Quattrocento Sans"/>
                          <a:sym typeface="Quattrocento Sans"/>
                        </a:rPr>
                        <a:t>Temporary</a:t>
                      </a:r>
                      <a:endParaRPr sz="1400" b="1" u="none" strike="noStrike" cap="none">
                        <a:solidFill>
                          <a:schemeClr val="tx1"/>
                        </a:solidFill>
                        <a:latin typeface="+mn-lt"/>
                        <a:ea typeface="Quattrocento Sans"/>
                        <a:cs typeface="Quattrocento Sans"/>
                        <a:sym typeface="Quattrocento Sans"/>
                      </a:endParaRPr>
                    </a:p>
                  </a:txBody>
                  <a:tcPr marL="58650" marR="586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F7DB"/>
                    </a:solidFill>
                  </a:tcPr>
                </a:tc>
                <a:tc>
                  <a:txBody>
                    <a:bodyPr/>
                    <a:lstStyle/>
                    <a:p>
                      <a:pPr marL="0" marR="0" lvl="0" indent="9525" algn="l" rtl="0">
                        <a:lnSpc>
                          <a:spcPct val="100000"/>
                        </a:lnSpc>
                        <a:spcBef>
                          <a:spcPts val="0"/>
                        </a:spcBef>
                        <a:spcAft>
                          <a:spcPts val="0"/>
                        </a:spcAft>
                        <a:buClr>
                          <a:srgbClr val="000000"/>
                        </a:buClr>
                        <a:buSzPts val="1400"/>
                        <a:buFont typeface="Arial"/>
                        <a:buNone/>
                      </a:pPr>
                      <a:endParaRPr sz="1400" u="none" strike="noStrike" cap="none">
                        <a:solidFill>
                          <a:schemeClr val="accent6"/>
                        </a:solidFill>
                        <a:latin typeface="+mn-lt"/>
                        <a:ea typeface="Quattrocento Sans"/>
                        <a:cs typeface="Quattrocento Sans"/>
                        <a:sym typeface="Quattrocento Sans"/>
                      </a:endParaRPr>
                    </a:p>
                  </a:txBody>
                  <a:tcPr marL="58650" marR="586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74" name="Google Shape;774;p11"/>
          <p:cNvGraphicFramePr/>
          <p:nvPr>
            <p:extLst>
              <p:ext uri="{D42A27DB-BD31-4B8C-83A1-F6EECF244321}">
                <p14:modId xmlns:p14="http://schemas.microsoft.com/office/powerpoint/2010/main" val="3301811713"/>
              </p:ext>
            </p:extLst>
          </p:nvPr>
        </p:nvGraphicFramePr>
        <p:xfrm>
          <a:off x="609444" y="5146517"/>
          <a:ext cx="10969940" cy="452400"/>
        </p:xfrm>
        <a:graphic>
          <a:graphicData uri="http://schemas.openxmlformats.org/drawingml/2006/table">
            <a:tbl>
              <a:tblPr firstRow="1" firstCol="1" bandRow="1">
                <a:noFill/>
              </a:tblPr>
              <a:tblGrid>
                <a:gridCol w="1926906">
                  <a:extLst>
                    <a:ext uri="{9D8B030D-6E8A-4147-A177-3AD203B41FA5}">
                      <a16:colId xmlns:a16="http://schemas.microsoft.com/office/drawing/2014/main" val="20000"/>
                    </a:ext>
                  </a:extLst>
                </a:gridCol>
                <a:gridCol w="9043034">
                  <a:extLst>
                    <a:ext uri="{9D8B030D-6E8A-4147-A177-3AD203B41FA5}">
                      <a16:colId xmlns:a16="http://schemas.microsoft.com/office/drawing/2014/main" val="20001"/>
                    </a:ext>
                  </a:extLst>
                </a:gridCol>
              </a:tblGrid>
              <a:tr h="452400">
                <a:tc>
                  <a:txBody>
                    <a:bodyPr/>
                    <a:lstStyle/>
                    <a:p>
                      <a:pPr marL="28575" marR="0" lvl="0" indent="-28575" algn="ctr" rtl="0">
                        <a:lnSpc>
                          <a:spcPct val="100000"/>
                        </a:lnSpc>
                        <a:spcBef>
                          <a:spcPts val="0"/>
                        </a:spcBef>
                        <a:spcAft>
                          <a:spcPts val="0"/>
                        </a:spcAft>
                        <a:buClr>
                          <a:srgbClr val="000000"/>
                        </a:buClr>
                        <a:buSzPts val="1400"/>
                        <a:buFont typeface="Arial"/>
                        <a:buNone/>
                      </a:pPr>
                      <a:r>
                        <a:rPr lang="en-US" sz="1400" b="1" u="none" strike="noStrike" cap="none">
                          <a:solidFill>
                            <a:schemeClr val="tx1"/>
                          </a:solidFill>
                          <a:latin typeface="+mn-lt"/>
                          <a:ea typeface="Quattrocento Sans"/>
                          <a:cs typeface="Quattrocento Sans"/>
                          <a:sym typeface="Quattrocento Sans"/>
                        </a:rPr>
                        <a:t>Grade-level </a:t>
                      </a:r>
                      <a:endParaRPr sz="1400" b="1" u="none" strike="noStrike" cap="none">
                        <a:solidFill>
                          <a:schemeClr val="tx1"/>
                        </a:solidFill>
                        <a:latin typeface="+mn-lt"/>
                        <a:ea typeface="Quattrocento Sans"/>
                        <a:cs typeface="Quattrocento Sans"/>
                        <a:sym typeface="Quattrocento Sans"/>
                      </a:endParaRPr>
                    </a:p>
                  </a:txBody>
                  <a:tcPr marL="58650" marR="586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F7DB"/>
                    </a:solidFill>
                  </a:tcPr>
                </a:tc>
                <a:tc>
                  <a:txBody>
                    <a:bodyPr/>
                    <a:lstStyle/>
                    <a:p>
                      <a:pPr marL="0" marR="0" lvl="0" indent="9525"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mn-lt"/>
                        <a:ea typeface="Quattrocento Sans"/>
                        <a:cs typeface="Quattrocento Sans"/>
                        <a:sym typeface="Quattrocento Sans"/>
                      </a:endParaRPr>
                    </a:p>
                  </a:txBody>
                  <a:tcPr marL="58650" marR="5865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75" name="Google Shape;775;p11"/>
          <p:cNvSpPr txBox="1"/>
          <p:nvPr/>
        </p:nvSpPr>
        <p:spPr>
          <a:xfrm>
            <a:off x="2677615" y="2298583"/>
            <a:ext cx="9002853" cy="1169511"/>
          </a:xfrm>
          <a:prstGeom prst="rect">
            <a:avLst/>
          </a:prstGeom>
          <a:noFill/>
          <a:ln>
            <a:noFill/>
          </a:ln>
        </p:spPr>
        <p:txBody>
          <a:bodyPr spcFirstLastPara="1" wrap="square" lIns="91425" tIns="45700" rIns="91425" bIns="45700" anchor="t" anchorCtr="0">
            <a:spAutoFit/>
          </a:bodyPr>
          <a:lstStyle/>
          <a:p>
            <a:pPr marL="28566" marR="0" lvl="0" indent="-28566" algn="l" rtl="0">
              <a:lnSpc>
                <a:spcPct val="100000"/>
              </a:lnSpc>
              <a:spcBef>
                <a:spcPts val="0"/>
              </a:spcBef>
              <a:spcAft>
                <a:spcPts val="0"/>
              </a:spcAft>
              <a:buClr>
                <a:srgbClr val="000000"/>
              </a:buClr>
              <a:buSzPts val="1200"/>
              <a:buFont typeface="Arial"/>
              <a:buNone/>
            </a:pPr>
            <a:r>
              <a:rPr lang="en-US" sz="1400" b="0" i="0" u="none" strike="noStrike" cap="none">
                <a:ea typeface="Open Sans"/>
                <a:cs typeface="Open Sans"/>
                <a:sym typeface="Open Sans"/>
              </a:rPr>
              <a:t>The support structure may take one of many forms:</a:t>
            </a:r>
            <a:endParaRPr sz="1400" b="0" i="0" u="none" strike="noStrike" cap="none">
              <a:ea typeface="Open Sans"/>
              <a:cs typeface="Open Sans"/>
              <a:sym typeface="Open Sans"/>
            </a:endParaRPr>
          </a:p>
          <a:p>
            <a:pPr marL="342797" marR="0" lvl="0" indent="-342797" algn="l" rtl="0">
              <a:lnSpc>
                <a:spcPct val="100000"/>
              </a:lnSpc>
              <a:spcBef>
                <a:spcPts val="0"/>
              </a:spcBef>
              <a:spcAft>
                <a:spcPts val="0"/>
              </a:spcAft>
              <a:buClr>
                <a:schemeClr val="dk1"/>
              </a:buClr>
              <a:buSzPts val="1400"/>
              <a:buFont typeface="Noto Sans Symbols"/>
              <a:buChar char="∙"/>
            </a:pPr>
            <a:r>
              <a:rPr lang="en-US" sz="1400" b="1" i="0" u="none" strike="noStrike" cap="none">
                <a:ea typeface="Open Sans"/>
                <a:cs typeface="Open Sans"/>
                <a:sym typeface="Open Sans"/>
              </a:rPr>
              <a:t>Tools</a:t>
            </a:r>
            <a:r>
              <a:rPr lang="en-US" sz="1400" b="0" i="0" u="none" strike="noStrike" cap="none">
                <a:ea typeface="Open Sans"/>
                <a:cs typeface="Open Sans"/>
                <a:sym typeface="Open Sans"/>
              </a:rPr>
              <a:t> - graphic organizers, sentence frames, bookmarks, concept maps, realia, visuals, etc.</a:t>
            </a:r>
            <a:endParaRPr sz="1400" b="0" i="0" u="none" strike="noStrike" cap="none">
              <a:ea typeface="Open Sans"/>
              <a:cs typeface="Open Sans"/>
              <a:sym typeface="Open Sans"/>
            </a:endParaRPr>
          </a:p>
          <a:p>
            <a:pPr marL="342797" marR="0" lvl="0" indent="-342797" algn="l" rtl="0">
              <a:lnSpc>
                <a:spcPct val="100000"/>
              </a:lnSpc>
              <a:spcBef>
                <a:spcPts val="0"/>
              </a:spcBef>
              <a:spcAft>
                <a:spcPts val="0"/>
              </a:spcAft>
              <a:buClr>
                <a:schemeClr val="dk1"/>
              </a:buClr>
              <a:buSzPts val="1400"/>
              <a:buFont typeface="Noto Sans Symbols"/>
              <a:buChar char="∙"/>
            </a:pPr>
            <a:r>
              <a:rPr lang="en-US" sz="1400" b="1" i="0" u="none" strike="noStrike" cap="none">
                <a:ea typeface="Open Sans"/>
                <a:cs typeface="Open Sans"/>
                <a:sym typeface="Open Sans"/>
              </a:rPr>
              <a:t>Peer Interactions </a:t>
            </a:r>
            <a:r>
              <a:rPr lang="en-US" sz="1400" b="0" i="0" u="none" strike="noStrike" cap="none">
                <a:ea typeface="Open Sans"/>
                <a:cs typeface="Open Sans"/>
                <a:sym typeface="Open Sans"/>
              </a:rPr>
              <a:t>– pair share, peer tutoring/feedback, etc.</a:t>
            </a:r>
            <a:endParaRPr sz="1400" b="0" i="0" u="none" strike="noStrike" cap="none">
              <a:ea typeface="Open Sans"/>
              <a:cs typeface="Open Sans"/>
              <a:sym typeface="Open Sans"/>
            </a:endParaRPr>
          </a:p>
          <a:p>
            <a:pPr marL="342797" marR="0" lvl="0" indent="-342797" algn="l" rtl="0">
              <a:lnSpc>
                <a:spcPct val="100000"/>
              </a:lnSpc>
              <a:spcBef>
                <a:spcPts val="0"/>
              </a:spcBef>
              <a:spcAft>
                <a:spcPts val="0"/>
              </a:spcAft>
              <a:buClr>
                <a:schemeClr val="dk1"/>
              </a:buClr>
              <a:buSzPts val="1400"/>
              <a:buFont typeface="Noto Sans Symbols"/>
              <a:buChar char="∙"/>
            </a:pPr>
            <a:r>
              <a:rPr lang="en-US" sz="1400" b="1" i="0" u="none" strike="noStrike" cap="none">
                <a:ea typeface="Open Sans"/>
                <a:cs typeface="Open Sans"/>
                <a:sym typeface="Open Sans"/>
              </a:rPr>
              <a:t>Teacher interactions </a:t>
            </a:r>
            <a:r>
              <a:rPr lang="en-US" sz="1400" b="0" i="0" u="none" strike="noStrike" cap="none">
                <a:ea typeface="Open Sans"/>
                <a:cs typeface="Open Sans"/>
                <a:sym typeface="Open Sans"/>
              </a:rPr>
              <a:t>– assessing and advancing questions, wise feedback, etc.</a:t>
            </a:r>
            <a:endParaRPr sz="1400" b="0" i="0" u="none" strike="noStrike" cap="none">
              <a:ea typeface="Open Sans"/>
              <a:cs typeface="Open Sans"/>
              <a:sym typeface="Open Sans"/>
            </a:endParaRPr>
          </a:p>
          <a:p>
            <a:pPr marL="342797" marR="0" lvl="0" indent="-342797" algn="l" rtl="0">
              <a:lnSpc>
                <a:spcPct val="100000"/>
              </a:lnSpc>
              <a:spcBef>
                <a:spcPts val="0"/>
              </a:spcBef>
              <a:spcAft>
                <a:spcPts val="0"/>
              </a:spcAft>
              <a:buClr>
                <a:schemeClr val="dk1"/>
              </a:buClr>
              <a:buSzPts val="1400"/>
              <a:buFont typeface="Noto Sans Symbols"/>
              <a:buChar char="∙"/>
            </a:pPr>
            <a:r>
              <a:rPr lang="en-US" sz="1400" b="1" i="0" u="none" strike="noStrike" cap="none">
                <a:ea typeface="Open Sans"/>
                <a:cs typeface="Open Sans"/>
                <a:sym typeface="Open Sans"/>
              </a:rPr>
              <a:t>Exercises</a:t>
            </a:r>
            <a:r>
              <a:rPr lang="en-US" sz="1400" b="0" i="0" u="none" strike="noStrike" cap="none">
                <a:ea typeface="Open Sans"/>
                <a:cs typeface="Open Sans"/>
                <a:sym typeface="Open Sans"/>
              </a:rPr>
              <a:t> – routines, self-evaluation or reflection, visualization, etc.</a:t>
            </a:r>
            <a:endParaRPr sz="1400" b="0" i="0" u="none" strike="noStrike" cap="none">
              <a:ea typeface="Open Sans"/>
              <a:cs typeface="Open Sans"/>
              <a:sym typeface="Open Sans"/>
            </a:endParaRPr>
          </a:p>
        </p:txBody>
      </p:sp>
      <p:sp>
        <p:nvSpPr>
          <p:cNvPr id="776" name="Google Shape;776;p11"/>
          <p:cNvSpPr txBox="1"/>
          <p:nvPr/>
        </p:nvSpPr>
        <p:spPr>
          <a:xfrm>
            <a:off x="2558670" y="3725372"/>
            <a:ext cx="9002853" cy="738623"/>
          </a:xfrm>
          <a:prstGeom prst="rect">
            <a:avLst/>
          </a:prstGeom>
          <a:noFill/>
          <a:ln>
            <a:noFill/>
          </a:ln>
        </p:spPr>
        <p:txBody>
          <a:bodyPr spcFirstLastPara="1" wrap="square" lIns="91425" tIns="45700" rIns="91425" bIns="45700" anchor="t" anchorCtr="0">
            <a:spAutoFit/>
          </a:bodyPr>
          <a:lstStyle/>
          <a:p>
            <a:pPr marL="0" marR="0" lvl="0" indent="9522" algn="l" rtl="0">
              <a:lnSpc>
                <a:spcPct val="100000"/>
              </a:lnSpc>
              <a:spcBef>
                <a:spcPts val="0"/>
              </a:spcBef>
              <a:spcAft>
                <a:spcPts val="0"/>
              </a:spcAft>
              <a:buClr>
                <a:srgbClr val="000000"/>
              </a:buClr>
              <a:buSzPts val="1200"/>
              <a:buFont typeface="Arial"/>
              <a:buNone/>
            </a:pPr>
            <a:r>
              <a:rPr lang="en-US" sz="1400" b="0" i="0" u="none" strike="noStrike" cap="none">
                <a:ea typeface="Open Sans"/>
                <a:cs typeface="Open Sans"/>
                <a:sym typeface="Open Sans"/>
              </a:rPr>
              <a:t>Scaffolds </a:t>
            </a:r>
            <a:r>
              <a:rPr lang="en-US" sz="1400" b="1" i="0" u="none" strike="noStrike" cap="none">
                <a:ea typeface="Open Sans"/>
                <a:cs typeface="Open Sans"/>
                <a:sym typeface="Open Sans"/>
              </a:rPr>
              <a:t>respond to evidence </a:t>
            </a:r>
            <a:r>
              <a:rPr lang="en-US" sz="1400" b="0" i="0" u="none" strike="noStrike" cap="none">
                <a:ea typeface="Open Sans"/>
                <a:cs typeface="Open Sans"/>
                <a:sym typeface="Open Sans"/>
              </a:rPr>
              <a:t>(not assumptions) of individualized needs and assets to clear the path to learning. If evidence supports entire class needing a scaffold, then it may be applied whole-group while still meeting the criteria of being student-specific. </a:t>
            </a:r>
            <a:endParaRPr sz="1400" b="0" i="0" u="none" strike="noStrike" cap="none">
              <a:ea typeface="Open Sans"/>
              <a:cs typeface="Open Sans"/>
              <a:sym typeface="Open Sans"/>
            </a:endParaRPr>
          </a:p>
        </p:txBody>
      </p:sp>
      <p:sp>
        <p:nvSpPr>
          <p:cNvPr id="777" name="Google Shape;777;p11"/>
          <p:cNvSpPr txBox="1"/>
          <p:nvPr/>
        </p:nvSpPr>
        <p:spPr>
          <a:xfrm>
            <a:off x="2558669" y="4587624"/>
            <a:ext cx="9002853" cy="523180"/>
          </a:xfrm>
          <a:prstGeom prst="rect">
            <a:avLst/>
          </a:prstGeom>
          <a:noFill/>
          <a:ln>
            <a:noFill/>
          </a:ln>
        </p:spPr>
        <p:txBody>
          <a:bodyPr spcFirstLastPara="1" wrap="square" lIns="91425" tIns="45700" rIns="91425" bIns="45700" anchor="t" anchorCtr="0">
            <a:spAutoFit/>
          </a:bodyPr>
          <a:lstStyle/>
          <a:p>
            <a:pPr marL="0" marR="0" lvl="0" indent="9522" algn="l" rtl="0">
              <a:lnSpc>
                <a:spcPct val="100000"/>
              </a:lnSpc>
              <a:spcBef>
                <a:spcPts val="0"/>
              </a:spcBef>
              <a:spcAft>
                <a:spcPts val="0"/>
              </a:spcAft>
              <a:buClr>
                <a:srgbClr val="000000"/>
              </a:buClr>
              <a:buSzPts val="1200"/>
              <a:buFont typeface="Arial"/>
              <a:buNone/>
            </a:pPr>
            <a:r>
              <a:rPr lang="en-US" sz="1400" b="0" i="0" u="none" strike="noStrike" cap="none">
                <a:ea typeface="Open Sans"/>
                <a:cs typeface="Open Sans"/>
                <a:sym typeface="Open Sans"/>
              </a:rPr>
              <a:t>Scaffolds function as temporary supports that are strategically removed over the course of the lesson, unit, or year to </a:t>
            </a:r>
            <a:r>
              <a:rPr lang="en-US" sz="1400" b="1" i="0" u="none" strike="noStrike" cap="none">
                <a:ea typeface="Open Sans"/>
                <a:cs typeface="Open Sans"/>
                <a:sym typeface="Open Sans"/>
              </a:rPr>
              <a:t>foster independent learning</a:t>
            </a:r>
            <a:r>
              <a:rPr lang="en-US" sz="1400" b="0" i="0" u="none" strike="noStrike" cap="none">
                <a:ea typeface="Open Sans"/>
                <a:cs typeface="Open Sans"/>
                <a:sym typeface="Open Sans"/>
              </a:rPr>
              <a:t>.</a:t>
            </a:r>
            <a:endParaRPr sz="1400" b="0" i="0" u="none" strike="noStrike" cap="none">
              <a:ea typeface="Open Sans"/>
              <a:cs typeface="Open Sans"/>
              <a:sym typeface="Open Sans"/>
            </a:endParaRPr>
          </a:p>
        </p:txBody>
      </p:sp>
      <p:sp>
        <p:nvSpPr>
          <p:cNvPr id="778" name="Google Shape;778;p11"/>
          <p:cNvSpPr txBox="1"/>
          <p:nvPr/>
        </p:nvSpPr>
        <p:spPr>
          <a:xfrm>
            <a:off x="2558668" y="5141905"/>
            <a:ext cx="9002853" cy="523180"/>
          </a:xfrm>
          <a:prstGeom prst="rect">
            <a:avLst/>
          </a:prstGeom>
          <a:noFill/>
          <a:ln>
            <a:noFill/>
          </a:ln>
        </p:spPr>
        <p:txBody>
          <a:bodyPr spcFirstLastPara="1" wrap="square" lIns="91425" tIns="45700" rIns="91425" bIns="45700" anchor="t" anchorCtr="0">
            <a:spAutoFit/>
          </a:bodyPr>
          <a:lstStyle/>
          <a:p>
            <a:pPr marL="0" marR="0" lvl="0" indent="9522" algn="l" rtl="0">
              <a:lnSpc>
                <a:spcPct val="100000"/>
              </a:lnSpc>
              <a:spcBef>
                <a:spcPts val="0"/>
              </a:spcBef>
              <a:spcAft>
                <a:spcPts val="0"/>
              </a:spcAft>
              <a:buClr>
                <a:srgbClr val="000000"/>
              </a:buClr>
              <a:buSzPts val="1200"/>
              <a:buFont typeface="Arial"/>
              <a:buNone/>
            </a:pPr>
            <a:r>
              <a:rPr lang="en-US" sz="1400" b="0" i="0" u="none" strike="noStrike" cap="none">
                <a:ea typeface="Open Sans"/>
                <a:cs typeface="Open Sans"/>
                <a:sym typeface="Open Sans"/>
              </a:rPr>
              <a:t>Scaffolds provide students with a pathway to experiences that build </a:t>
            </a:r>
            <a:r>
              <a:rPr lang="en-US" sz="1400" b="1" i="0" u="none" strike="noStrike" cap="none">
                <a:ea typeface="Open Sans"/>
                <a:cs typeface="Open Sans"/>
                <a:sym typeface="Open Sans"/>
              </a:rPr>
              <a:t>competence and confidence</a:t>
            </a:r>
            <a:r>
              <a:rPr lang="en-US" sz="1400" b="0" i="0" u="none" strike="noStrike" cap="none">
                <a:ea typeface="Open Sans"/>
                <a:cs typeface="Open Sans"/>
                <a:sym typeface="Open Sans"/>
              </a:rPr>
              <a:t> with grade-level content. </a:t>
            </a:r>
            <a:endParaRPr sz="1400" b="0" i="0" u="none" strike="noStrike" cap="none">
              <a:ea typeface="Open Sans"/>
              <a:cs typeface="Open Sans"/>
              <a:sym typeface="Open Sans"/>
            </a:endParaRPr>
          </a:p>
        </p:txBody>
      </p:sp>
      <p:sp>
        <p:nvSpPr>
          <p:cNvPr id="779" name="Google Shape;779;p11"/>
          <p:cNvSpPr txBox="1"/>
          <p:nvPr/>
        </p:nvSpPr>
        <p:spPr>
          <a:xfrm>
            <a:off x="2540805" y="5665085"/>
            <a:ext cx="9002853" cy="738623"/>
          </a:xfrm>
          <a:prstGeom prst="rect">
            <a:avLst/>
          </a:prstGeom>
          <a:noFill/>
          <a:ln>
            <a:noFill/>
          </a:ln>
        </p:spPr>
        <p:txBody>
          <a:bodyPr spcFirstLastPara="1" wrap="square" lIns="91425" tIns="45700" rIns="91425" bIns="45700" anchor="t" anchorCtr="0">
            <a:spAutoFit/>
          </a:bodyPr>
          <a:lstStyle/>
          <a:p>
            <a:pPr marL="0" marR="0" lvl="0" indent="9522" algn="l" rtl="0">
              <a:lnSpc>
                <a:spcPct val="100000"/>
              </a:lnSpc>
              <a:spcBef>
                <a:spcPts val="0"/>
              </a:spcBef>
              <a:spcAft>
                <a:spcPts val="0"/>
              </a:spcAft>
              <a:buClr>
                <a:srgbClr val="000000"/>
              </a:buClr>
              <a:buSzPts val="1200"/>
              <a:buFont typeface="Arial"/>
              <a:buNone/>
            </a:pPr>
            <a:r>
              <a:rPr lang="en-US" sz="1400" b="0" i="0" u="none" strike="noStrike" cap="none">
                <a:ea typeface="Open Sans"/>
                <a:cs typeface="Open Sans"/>
                <a:sym typeface="Open Sans"/>
              </a:rPr>
              <a:t>The purpose of an instructional scaffold is for students to maximize their time </a:t>
            </a:r>
            <a:r>
              <a:rPr lang="en-US" sz="1400" b="1" i="0" u="none" strike="noStrike" cap="none">
                <a:ea typeface="Open Sans"/>
                <a:cs typeface="Open Sans"/>
                <a:sym typeface="Open Sans"/>
              </a:rPr>
              <a:t>grappling productively</a:t>
            </a:r>
            <a:r>
              <a:rPr lang="en-US" sz="1400" b="0" i="0" u="none" strike="noStrike" cap="none">
                <a:ea typeface="Open Sans"/>
                <a:cs typeface="Open Sans"/>
                <a:sym typeface="Open Sans"/>
              </a:rPr>
              <a:t> with complex grade-level content, which means the scaffold must minimize anticipated, student-specific barriers to learning, such as interference from non-essential content or other cognitive distractions. </a:t>
            </a:r>
            <a:endParaRPr sz="1400" b="0" i="0" u="none" strike="noStrike" cap="none">
              <a:ea typeface="Open Sans"/>
              <a:cs typeface="Open Sans"/>
              <a:sym typeface="Open Sans"/>
            </a:endParaRPr>
          </a:p>
        </p:txBody>
      </p:sp>
    </p:spTree>
    <p:extLst>
      <p:ext uri="{BB962C8B-B14F-4D97-AF65-F5344CB8AC3E}">
        <p14:creationId xmlns:p14="http://schemas.microsoft.com/office/powerpoint/2010/main" val="22526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75"/>
                                        </p:tgtEl>
                                        <p:attrNameLst>
                                          <p:attrName>style.visibility</p:attrName>
                                        </p:attrNameLst>
                                      </p:cBhvr>
                                      <p:to>
                                        <p:strVal val="visible"/>
                                      </p:to>
                                    </p:set>
                                    <p:anim calcmode="lin" valueType="num">
                                      <p:cBhvr additive="base">
                                        <p:cTn id="19" dur="500"/>
                                        <p:tgtEl>
                                          <p:spTgt spid="77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76"/>
                                        </p:tgtEl>
                                        <p:attrNameLst>
                                          <p:attrName>style.visibility</p:attrName>
                                        </p:attrNameLst>
                                      </p:cBhvr>
                                      <p:to>
                                        <p:strVal val="visible"/>
                                      </p:to>
                                    </p:set>
                                    <p:anim calcmode="lin" valueType="num">
                                      <p:cBhvr additive="base">
                                        <p:cTn id="24" dur="500"/>
                                        <p:tgtEl>
                                          <p:spTgt spid="77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77"/>
                                        </p:tgtEl>
                                        <p:attrNameLst>
                                          <p:attrName>style.visibility</p:attrName>
                                        </p:attrNameLst>
                                      </p:cBhvr>
                                      <p:to>
                                        <p:strVal val="visible"/>
                                      </p:to>
                                    </p:set>
                                    <p:anim calcmode="lin" valueType="num">
                                      <p:cBhvr additive="base">
                                        <p:cTn id="29" dur="500"/>
                                        <p:tgtEl>
                                          <p:spTgt spid="77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78"/>
                                        </p:tgtEl>
                                        <p:attrNameLst>
                                          <p:attrName>style.visibility</p:attrName>
                                        </p:attrNameLst>
                                      </p:cBhvr>
                                      <p:to>
                                        <p:strVal val="visible"/>
                                      </p:to>
                                    </p:set>
                                    <p:anim calcmode="lin" valueType="num">
                                      <p:cBhvr additive="base">
                                        <p:cTn id="34" dur="500"/>
                                        <p:tgtEl>
                                          <p:spTgt spid="77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79"/>
                                        </p:tgtEl>
                                        <p:attrNameLst>
                                          <p:attrName>style.visibility</p:attrName>
                                        </p:attrNameLst>
                                      </p:cBhvr>
                                      <p:to>
                                        <p:strVal val="visible"/>
                                      </p:to>
                                    </p:set>
                                    <p:anim calcmode="lin" valueType="num">
                                      <p:cBhvr additive="base">
                                        <p:cTn id="39" dur="500"/>
                                        <p:tgtEl>
                                          <p:spTgt spid="7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70" name="Google Shape;870;p20"/>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a:spcBef>
                <a:spcPts val="0"/>
              </a:spcBef>
              <a:buClr>
                <a:schemeClr val="accent6"/>
              </a:buClr>
              <a:buSzPts val="1800"/>
            </a:pPr>
            <a:r>
              <a:rPr lang="en-US" sz="3600">
                <a:latin typeface="Georgia"/>
                <a:ea typeface="Open Sans"/>
                <a:cs typeface="Open Sans"/>
              </a:rPr>
              <a:t>Analyze HQIM for Access Points &amp; Scaffolds</a:t>
            </a:r>
            <a:endParaRPr sz="3600"/>
          </a:p>
        </p:txBody>
      </p:sp>
      <p:sp>
        <p:nvSpPr>
          <p:cNvPr id="869" name="Google Shape;869;p20"/>
          <p:cNvSpPr txBox="1">
            <a:spLocks noGrp="1"/>
          </p:cNvSpPr>
          <p:nvPr>
            <p:ph type="body" sz="quarter" idx="10"/>
          </p:nvPr>
        </p:nvSpPr>
        <p:spPr>
          <a:xfrm>
            <a:off x="507868" y="1178873"/>
            <a:ext cx="5813419" cy="5257800"/>
          </a:xfrm>
          <a:prstGeom prst="rect">
            <a:avLst/>
          </a:prstGeom>
          <a:noFill/>
          <a:ln>
            <a:noFill/>
          </a:ln>
        </p:spPr>
        <p:txBody>
          <a:bodyPr spcFirstLastPara="1" wrap="square" lIns="91425" tIns="45700" rIns="91425" bIns="45700" anchor="t" anchorCtr="0">
            <a:noAutofit/>
          </a:bodyPr>
          <a:lstStyle/>
          <a:p>
            <a:pPr marL="256540" lvl="0" indent="-256540" algn="l" rtl="0">
              <a:lnSpc>
                <a:spcPct val="100000"/>
              </a:lnSpc>
              <a:spcBef>
                <a:spcPts val="480"/>
              </a:spcBef>
              <a:spcAft>
                <a:spcPts val="1800"/>
              </a:spcAft>
              <a:buSzPts val="2400"/>
              <a:buFont typeface="Wingdings" panose="05000000000000000000" pitchFamily="2" charset="2"/>
              <a:buChar char="§"/>
            </a:pPr>
            <a:r>
              <a:rPr lang="en-US" sz="2000" dirty="0">
                <a:latin typeface="+mn-lt"/>
              </a:rPr>
              <a:t>Use the Unit Prep Protocol/Lesson Prep Protocol to identify embedded access points in your HQIM.</a:t>
            </a:r>
            <a:endParaRPr lang="en-US" sz="2000" dirty="0"/>
          </a:p>
          <a:p>
            <a:pPr marL="256540" lvl="0" indent="-256540" algn="l" rtl="0">
              <a:lnSpc>
                <a:spcPct val="100000"/>
              </a:lnSpc>
              <a:spcBef>
                <a:spcPts val="480"/>
              </a:spcBef>
              <a:spcAft>
                <a:spcPts val="1800"/>
              </a:spcAft>
              <a:buSzPts val="2400"/>
              <a:buFont typeface="Wingdings" panose="05000000000000000000" pitchFamily="2" charset="2"/>
              <a:buChar char="§"/>
            </a:pPr>
            <a:r>
              <a:rPr lang="en-US" sz="2000" dirty="0">
                <a:latin typeface="+mn-lt"/>
              </a:rPr>
              <a:t>Identify scaffolds needed for the specific lesson/unit for students in the class.</a:t>
            </a:r>
          </a:p>
          <a:p>
            <a:pPr marL="256540" lvl="0" indent="-256540" algn="l" rtl="0">
              <a:lnSpc>
                <a:spcPct val="100000"/>
              </a:lnSpc>
              <a:spcBef>
                <a:spcPts val="480"/>
              </a:spcBef>
              <a:spcAft>
                <a:spcPts val="1800"/>
              </a:spcAft>
              <a:buSzPts val="2400"/>
              <a:buFont typeface="Wingdings" panose="05000000000000000000" pitchFamily="2" charset="2"/>
              <a:buChar char="§"/>
            </a:pPr>
            <a:r>
              <a:rPr lang="en-US" sz="2000" dirty="0">
                <a:latin typeface="+mn-lt"/>
              </a:rPr>
              <a:t>What are the grade-level expectations of this standard, complex text, and/or task? </a:t>
            </a:r>
          </a:p>
          <a:p>
            <a:pPr marL="256540" lvl="0" indent="-256540" algn="l" rtl="0">
              <a:lnSpc>
                <a:spcPct val="100000"/>
              </a:lnSpc>
              <a:spcBef>
                <a:spcPts val="480"/>
              </a:spcBef>
              <a:spcAft>
                <a:spcPts val="1800"/>
              </a:spcAft>
              <a:buSzPts val="2400"/>
              <a:buFont typeface="Wingdings" panose="05000000000000000000" pitchFamily="2" charset="2"/>
              <a:buChar char="§"/>
            </a:pPr>
            <a:r>
              <a:rPr lang="en-US" sz="2000" dirty="0">
                <a:latin typeface="+mn-lt"/>
                <a:ea typeface="Open Sans"/>
                <a:cs typeface="Open Sans"/>
              </a:rPr>
              <a:t>What prerequisite knowledge/skills (including those related to language) are needed in order to access the new learning?</a:t>
            </a:r>
          </a:p>
          <a:p>
            <a:pPr marL="256540" lvl="0" indent="-256540" algn="l" rtl="0">
              <a:lnSpc>
                <a:spcPct val="100000"/>
              </a:lnSpc>
              <a:spcBef>
                <a:spcPts val="480"/>
              </a:spcBef>
              <a:spcAft>
                <a:spcPts val="1800"/>
              </a:spcAft>
              <a:buSzPts val="2400"/>
              <a:buFont typeface="Wingdings" panose="05000000000000000000" pitchFamily="2" charset="2"/>
              <a:buChar char="§"/>
            </a:pPr>
            <a:r>
              <a:rPr lang="en-US" sz="2000" dirty="0">
                <a:latin typeface="+mn-lt"/>
              </a:rPr>
              <a:t>Which content might require instructional scaffolds for access?</a:t>
            </a:r>
            <a:endParaRPr sz="2000" dirty="0">
              <a:latin typeface="+mn-lt"/>
            </a:endParaRPr>
          </a:p>
          <a:p>
            <a:pPr marL="457200" lvl="0" indent="-228600" algn="l" rtl="0">
              <a:lnSpc>
                <a:spcPct val="100000"/>
              </a:lnSpc>
              <a:spcBef>
                <a:spcPts val="480"/>
              </a:spcBef>
              <a:spcAft>
                <a:spcPts val="0"/>
              </a:spcAft>
              <a:buSzPts val="2400"/>
              <a:buNone/>
            </a:pPr>
            <a:endParaRPr sz="2000" dirty="0">
              <a:latin typeface="+mn-lt"/>
            </a:endParaRPr>
          </a:p>
        </p:txBody>
      </p:sp>
      <p:pic>
        <p:nvPicPr>
          <p:cNvPr id="3" name="Picture 2">
            <a:extLst>
              <a:ext uri="{FF2B5EF4-FFF2-40B4-BE49-F238E27FC236}">
                <a16:creationId xmlns:a16="http://schemas.microsoft.com/office/drawing/2014/main" id="{57142107-C191-4B98-AF1C-FF4FF3CA582E}"/>
              </a:ext>
            </a:extLst>
          </p:cNvPr>
          <p:cNvPicPr>
            <a:picLocks noChangeAspect="1"/>
          </p:cNvPicPr>
          <p:nvPr/>
        </p:nvPicPr>
        <p:blipFill rotWithShape="1">
          <a:blip r:embed="rId3"/>
          <a:srcRect l="30258" t="16234" r="31982" b="7041"/>
          <a:stretch/>
        </p:blipFill>
        <p:spPr>
          <a:xfrm>
            <a:off x="6535658" y="1178873"/>
            <a:ext cx="4602480" cy="5257800"/>
          </a:xfrm>
          <a:prstGeom prst="rect">
            <a:avLst/>
          </a:prstGeom>
        </p:spPr>
      </p:pic>
    </p:spTree>
    <p:extLst>
      <p:ext uri="{BB962C8B-B14F-4D97-AF65-F5344CB8AC3E}">
        <p14:creationId xmlns:p14="http://schemas.microsoft.com/office/powerpoint/2010/main" val="173167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a:xfrm>
            <a:off x="424073" y="3186484"/>
            <a:ext cx="8881659" cy="1759104"/>
          </a:xfrm>
        </p:spPr>
        <p:txBody>
          <a:bodyPr>
            <a:normAutofit fontScale="90000"/>
          </a:bodyPr>
          <a:lstStyle/>
          <a:p>
            <a:r>
              <a:rPr lang="en-US"/>
              <a:t>Supporting general education teachers knowledge of accommodations and modifications</a:t>
            </a:r>
          </a:p>
        </p:txBody>
      </p:sp>
    </p:spTree>
    <p:extLst>
      <p:ext uri="{BB962C8B-B14F-4D97-AF65-F5344CB8AC3E}">
        <p14:creationId xmlns:p14="http://schemas.microsoft.com/office/powerpoint/2010/main" val="3892942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Accommodations and Modifications"/>
          <p:cNvSpPr>
            <a:spLocks noGrp="1"/>
          </p:cNvSpPr>
          <p:nvPr>
            <p:ph type="title"/>
          </p:nvPr>
        </p:nvSpPr>
        <p:spPr/>
        <p:txBody>
          <a:bodyPr>
            <a:normAutofit/>
          </a:bodyPr>
          <a:lstStyle/>
          <a:p>
            <a:r>
              <a:rPr lang="en-US" sz="3600"/>
              <a:t>Accommodations and Modifications</a:t>
            </a:r>
          </a:p>
        </p:txBody>
      </p:sp>
      <p:sp>
        <p:nvSpPr>
          <p:cNvPr id="6" name="Content Placeholder 5" descr="Accommodations change how the student is taught or expected to learn.&#10;They provide equitable access during instruction and assessments and neither change the construct being assessed, nor compromise the integrity or validity of the assessment or content, &#10;are intended to reduce or even eliminate the effects of a student’s disability; and&#10;do not reduce learning expectations, if based on need.&#10;Modifications change what the student is taught or expected to learn.&#10;They change what is being taught to or expected from the student. &#10;"/>
          <p:cNvSpPr>
            <a:spLocks noGrp="1"/>
          </p:cNvSpPr>
          <p:nvPr>
            <p:ph type="body" sz="quarter" idx="10"/>
          </p:nvPr>
        </p:nvSpPr>
        <p:spPr/>
        <p:txBody>
          <a:bodyPr>
            <a:noAutofit/>
          </a:bodyPr>
          <a:lstStyle/>
          <a:p>
            <a:pPr>
              <a:spcBef>
                <a:spcPts val="0"/>
              </a:spcBef>
            </a:pPr>
            <a:r>
              <a:rPr lang="en-US"/>
              <a:t>Accommodations change </a:t>
            </a:r>
            <a:r>
              <a:rPr lang="en-US" b="1" u="sng">
                <a:solidFill>
                  <a:schemeClr val="accent3"/>
                </a:solidFill>
              </a:rPr>
              <a:t>how</a:t>
            </a:r>
            <a:r>
              <a:rPr lang="en-US"/>
              <a:t> the student accesses information, engages in learning, or demonstrates their knowledge.</a:t>
            </a:r>
          </a:p>
          <a:p>
            <a:pPr>
              <a:spcBef>
                <a:spcPts val="0"/>
              </a:spcBef>
            </a:pPr>
            <a:r>
              <a:rPr lang="en-US"/>
              <a:t>Modifications change </a:t>
            </a:r>
            <a:r>
              <a:rPr lang="en-US" b="1" u="sng">
                <a:solidFill>
                  <a:schemeClr val="accent3"/>
                </a:solidFill>
              </a:rPr>
              <a:t>what</a:t>
            </a:r>
            <a:r>
              <a:rPr lang="en-US"/>
              <a:t> the student is taught or expected to learn.</a:t>
            </a:r>
          </a:p>
          <a:p>
            <a:pPr marL="0" indent="0">
              <a:spcBef>
                <a:spcPts val="0"/>
              </a:spcBef>
              <a:buClr>
                <a:schemeClr val="accent2"/>
              </a:buClr>
              <a:buNone/>
            </a:pPr>
            <a:endParaRPr lang="en-US" sz="2400">
              <a:solidFill>
                <a:schemeClr val="accent2"/>
              </a:solidFill>
              <a:latin typeface="Arial" panose="020B0604020202020204" pitchFamily="34" charset="0"/>
              <a:cs typeface="Arial" panose="020B0604020202020204" pitchFamily="34" charset="0"/>
            </a:endParaRPr>
          </a:p>
          <a:p>
            <a:pPr marL="0" indent="0">
              <a:buClr>
                <a:schemeClr val="accent2"/>
              </a:buClr>
              <a:buNone/>
            </a:pPr>
            <a:endParaRPr lang="en-US" sz="1600">
              <a:latin typeface="Arial" panose="020B0604020202020204" pitchFamily="34" charset="0"/>
              <a:cs typeface="Arial" panose="020B0604020202020204" pitchFamily="34" charset="0"/>
            </a:endParaRPr>
          </a:p>
        </p:txBody>
      </p:sp>
      <p:sp>
        <p:nvSpPr>
          <p:cNvPr id="2" name="TextBox 1" descr="The least dangerous assumption would be that students are able to participate within the core curriculum without modifications unless student performance data indicates otherwise"/>
          <p:cNvSpPr txBox="1"/>
          <p:nvPr/>
        </p:nvSpPr>
        <p:spPr>
          <a:xfrm>
            <a:off x="507868" y="3921454"/>
            <a:ext cx="9432966" cy="1569660"/>
          </a:xfrm>
          <a:prstGeom prst="rect">
            <a:avLst/>
          </a:prstGeom>
          <a:solidFill>
            <a:srgbClr val="2DCCD3"/>
          </a:solidFill>
          <a:ln>
            <a:solidFill>
              <a:schemeClr val="tx1">
                <a:lumMod val="95000"/>
                <a:lumOff val="5000"/>
              </a:schemeClr>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lvl="1" algn="ctr" defTabSz="685846"/>
            <a:r>
              <a:rPr lang="en-US" sz="2400">
                <a:solidFill>
                  <a:schemeClr val="bg1"/>
                </a:solidFill>
                <a:cs typeface="Arial"/>
              </a:rPr>
              <a:t>The least dangerous assumption would be that students are able to participate within the core curriculum </a:t>
            </a:r>
            <a:r>
              <a:rPr lang="en-US" sz="2400" b="1" u="sng">
                <a:solidFill>
                  <a:schemeClr val="accent3"/>
                </a:solidFill>
                <a:cs typeface="Arial"/>
              </a:rPr>
              <a:t>without</a:t>
            </a:r>
            <a:r>
              <a:rPr lang="en-US" sz="2400">
                <a:solidFill>
                  <a:schemeClr val="bg1"/>
                </a:solidFill>
                <a:cs typeface="Arial"/>
              </a:rPr>
              <a:t> accommodations and/or modifications unless there is substantial student performance data indicating otherwise.</a:t>
            </a:r>
            <a:endParaRPr lang="en-US" sz="2400">
              <a:solidFill>
                <a:schemeClr val="bg1"/>
              </a:solidFill>
              <a:ea typeface="Open Sans"/>
              <a:cs typeface="Arial"/>
            </a:endParaRPr>
          </a:p>
        </p:txBody>
      </p:sp>
      <p:pic>
        <p:nvPicPr>
          <p:cNvPr id="7" name="Graphic 6" descr="Classroom with solid fill">
            <a:extLst>
              <a:ext uri="{FF2B5EF4-FFF2-40B4-BE49-F238E27FC236}">
                <a16:creationId xmlns:a16="http://schemas.microsoft.com/office/drawing/2014/main" id="{97966D75-3A20-4DF4-BF3D-37F8A33B46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4978" y="407945"/>
            <a:ext cx="685979" cy="685979"/>
          </a:xfrm>
          <a:prstGeom prst="rect">
            <a:avLst/>
          </a:prstGeom>
        </p:spPr>
      </p:pic>
    </p:spTree>
    <p:extLst>
      <p:ext uri="{BB962C8B-B14F-4D97-AF65-F5344CB8AC3E}">
        <p14:creationId xmlns:p14="http://schemas.microsoft.com/office/powerpoint/2010/main" val="325763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2A19-DD57-D842-A114-306B477F215F}"/>
              </a:ext>
            </a:extLst>
          </p:cNvPr>
          <p:cNvSpPr>
            <a:spLocks noGrp="1"/>
          </p:cNvSpPr>
          <p:nvPr>
            <p:ph type="title"/>
          </p:nvPr>
        </p:nvSpPr>
        <p:spPr/>
        <p:txBody>
          <a:bodyPr/>
          <a:lstStyle/>
          <a:p>
            <a:r>
              <a:rPr lang="en-US">
                <a:latin typeface="Open Sans" panose="020B0606030504020204" pitchFamily="34" charset="0"/>
              </a:rPr>
              <a:t>Accommodations</a:t>
            </a:r>
          </a:p>
        </p:txBody>
      </p:sp>
      <p:graphicFrame>
        <p:nvGraphicFramePr>
          <p:cNvPr id="4" name="Table 4">
            <a:extLst>
              <a:ext uri="{FF2B5EF4-FFF2-40B4-BE49-F238E27FC236}">
                <a16:creationId xmlns:a16="http://schemas.microsoft.com/office/drawing/2014/main" id="{E3420A4C-FD1B-D847-92B6-32F18DAA4153}"/>
              </a:ext>
            </a:extLst>
          </p:cNvPr>
          <p:cNvGraphicFramePr>
            <a:graphicFrameLocks noGrp="1"/>
          </p:cNvGraphicFramePr>
          <p:nvPr>
            <p:ph type="tbl" sz="quarter" idx="4294967295"/>
            <p:extLst>
              <p:ext uri="{D42A27DB-BD31-4B8C-83A1-F6EECF244321}">
                <p14:modId xmlns:p14="http://schemas.microsoft.com/office/powerpoint/2010/main" val="759918782"/>
              </p:ext>
            </p:extLst>
          </p:nvPr>
        </p:nvGraphicFramePr>
        <p:xfrm>
          <a:off x="507867" y="1332185"/>
          <a:ext cx="11340144" cy="4961643"/>
        </p:xfrm>
        <a:graphic>
          <a:graphicData uri="http://schemas.openxmlformats.org/drawingml/2006/table">
            <a:tbl>
              <a:tblPr firstRow="1" bandRow="1">
                <a:tableStyleId>{21E4AEA4-8DFA-4A89-87EB-49C32662AFE0}</a:tableStyleId>
              </a:tblPr>
              <a:tblGrid>
                <a:gridCol w="5670072">
                  <a:extLst>
                    <a:ext uri="{9D8B030D-6E8A-4147-A177-3AD203B41FA5}">
                      <a16:colId xmlns:a16="http://schemas.microsoft.com/office/drawing/2014/main" val="648917623"/>
                    </a:ext>
                  </a:extLst>
                </a:gridCol>
                <a:gridCol w="5670072">
                  <a:extLst>
                    <a:ext uri="{9D8B030D-6E8A-4147-A177-3AD203B41FA5}">
                      <a16:colId xmlns:a16="http://schemas.microsoft.com/office/drawing/2014/main" val="600804887"/>
                    </a:ext>
                  </a:extLst>
                </a:gridCol>
              </a:tblGrid>
              <a:tr h="450603">
                <a:tc>
                  <a:txBody>
                    <a:bodyPr/>
                    <a:lstStyle/>
                    <a:p>
                      <a:r>
                        <a:rPr lang="en-US" sz="2000">
                          <a:solidFill>
                            <a:schemeClr val="bg1"/>
                          </a:solidFill>
                        </a:rPr>
                        <a:t>Accommodations should:</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r>
                        <a:rPr lang="en-US" sz="2000">
                          <a:solidFill>
                            <a:schemeClr val="bg1"/>
                          </a:solidFill>
                        </a:rPr>
                        <a:t>Accommodations should not: </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4029957">
                <a:tc>
                  <a:txBody>
                    <a:bodyPr/>
                    <a:lstStyle/>
                    <a:p>
                      <a:pPr marL="285750" indent="-285750">
                        <a:spcAft>
                          <a:spcPts val="1200"/>
                        </a:spcAft>
                        <a:buFont typeface="Wingdings" panose="05000000000000000000" pitchFamily="2" charset="2"/>
                        <a:buChar char="§"/>
                      </a:pPr>
                      <a:r>
                        <a:rPr lang="en-US" sz="2000"/>
                        <a:t>enable </a:t>
                      </a:r>
                      <a:r>
                        <a:rPr lang="en-US" sz="2000" kern="1200">
                          <a:solidFill>
                            <a:schemeClr val="dk1"/>
                          </a:solidFill>
                          <a:latin typeface="+mn-lt"/>
                          <a:ea typeface="+mn-ea"/>
                          <a:cs typeface="+mn-cs"/>
                        </a:rPr>
                        <a:t>students to participate fully in instruction and assessments and  demonstrate their true knowledge and skills </a:t>
                      </a:r>
                    </a:p>
                    <a:p>
                      <a:pPr marL="285750" indent="-285750">
                        <a:spcAft>
                          <a:spcPts val="1200"/>
                        </a:spcAft>
                        <a:buFont typeface="Wingdings" panose="05000000000000000000" pitchFamily="2" charset="2"/>
                        <a:buChar char="§"/>
                      </a:pPr>
                      <a:r>
                        <a:rPr lang="en-US" sz="2000" kern="1200">
                          <a:solidFill>
                            <a:schemeClr val="dk1"/>
                          </a:solidFill>
                          <a:latin typeface="+mn-lt"/>
                          <a:ea typeface="+mn-ea"/>
                          <a:cs typeface="+mn-cs"/>
                        </a:rPr>
                        <a:t>be based upon individual student need, and not upon the category of disability, level of instruction, or program setting </a:t>
                      </a:r>
                    </a:p>
                    <a:p>
                      <a:pPr marL="285750" indent="-285750">
                        <a:spcAft>
                          <a:spcPts val="1200"/>
                        </a:spcAft>
                        <a:buFont typeface="Wingdings" panose="05000000000000000000" pitchFamily="2" charset="2"/>
                        <a:buChar char="§"/>
                      </a:pPr>
                      <a:r>
                        <a:rPr lang="en-US" sz="2000" kern="1200">
                          <a:solidFill>
                            <a:schemeClr val="dk1"/>
                          </a:solidFill>
                          <a:latin typeface="+mn-lt"/>
                          <a:ea typeface="+mn-ea"/>
                          <a:cs typeface="+mn-cs"/>
                        </a:rPr>
                        <a:t>be aligned with and part of daily instruction </a:t>
                      </a:r>
                    </a:p>
                    <a:p>
                      <a:pPr marL="285750" indent="-285750">
                        <a:spcAft>
                          <a:spcPts val="1200"/>
                        </a:spcAft>
                        <a:buFont typeface="Wingdings" panose="05000000000000000000" pitchFamily="2" charset="2"/>
                        <a:buChar char="§"/>
                      </a:pPr>
                      <a:r>
                        <a:rPr lang="en-US" sz="2000" kern="1200">
                          <a:solidFill>
                            <a:schemeClr val="dk1"/>
                          </a:solidFill>
                          <a:latin typeface="+mn-lt"/>
                          <a:ea typeface="+mn-ea"/>
                          <a:cs typeface="+mn-cs"/>
                        </a:rPr>
                        <a:t>be provided on a regular basis during instruction </a:t>
                      </a:r>
                    </a:p>
                    <a:p>
                      <a:pPr marL="285750" indent="-285750">
                        <a:spcAft>
                          <a:spcPts val="1200"/>
                        </a:spcAft>
                        <a:buFont typeface="Wingdings" panose="05000000000000000000" pitchFamily="2" charset="2"/>
                        <a:buChar char="§"/>
                      </a:pPr>
                      <a:r>
                        <a:rPr lang="en-US" sz="2000" kern="1200">
                          <a:solidFill>
                            <a:schemeClr val="dk1"/>
                          </a:solidFill>
                          <a:latin typeface="+mn-lt"/>
                          <a:ea typeface="+mn-ea"/>
                          <a:cs typeface="+mn-cs"/>
                        </a:rPr>
                        <a:t>foster and facilitate independence for students, not dependence </a:t>
                      </a:r>
                    </a:p>
                    <a:p>
                      <a:pPr marL="285750" indent="-285750">
                        <a:spcAft>
                          <a:spcPts val="1200"/>
                        </a:spcAft>
                        <a:buFont typeface="Wingdings" panose="05000000000000000000" pitchFamily="2" charset="2"/>
                        <a:buChar char="§"/>
                      </a:pPr>
                      <a:r>
                        <a:rPr lang="en-US" sz="2000" kern="1200">
                          <a:solidFill>
                            <a:schemeClr val="dk1"/>
                          </a:solidFill>
                          <a:latin typeface="+mn-lt"/>
                          <a:ea typeface="+mn-ea"/>
                          <a:cs typeface="+mn-cs"/>
                        </a:rPr>
                        <a:t>provide access not advantage</a:t>
                      </a:r>
                    </a:p>
                  </a:txBody>
                  <a:tcP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pPr marL="285750" indent="-285750">
                        <a:spcAft>
                          <a:spcPts val="1200"/>
                        </a:spcAft>
                        <a:buFont typeface="Wingdings" panose="05000000000000000000" pitchFamily="2" charset="2"/>
                        <a:buChar char="§"/>
                      </a:pPr>
                      <a:r>
                        <a:rPr lang="en-US" sz="2000"/>
                        <a:t>remove instructional content or standards </a:t>
                      </a:r>
                    </a:p>
                    <a:p>
                      <a:pPr marL="285750" indent="-285750">
                        <a:spcAft>
                          <a:spcPts val="1200"/>
                        </a:spcAft>
                        <a:buFont typeface="Wingdings" panose="05000000000000000000" pitchFamily="2" charset="2"/>
                        <a:buChar char="§"/>
                      </a:pPr>
                      <a:r>
                        <a:rPr lang="en-US" sz="2000"/>
                        <a:t>eliminate participation or opportunities within general education </a:t>
                      </a:r>
                    </a:p>
                    <a:p>
                      <a:pPr marL="285750" indent="-285750">
                        <a:spcAft>
                          <a:spcPts val="1200"/>
                        </a:spcAft>
                        <a:buFont typeface="Wingdings" panose="05000000000000000000" pitchFamily="2" charset="2"/>
                        <a:buChar char="§"/>
                      </a:pPr>
                      <a:r>
                        <a:rPr lang="en-US" sz="2000"/>
                        <a:t>be introduced only for high-stakes testing </a:t>
                      </a:r>
                    </a:p>
                    <a:p>
                      <a:pPr marL="285750" indent="-285750">
                        <a:spcAft>
                          <a:spcPts val="1200"/>
                        </a:spcAft>
                        <a:buFont typeface="Wingdings" panose="05000000000000000000" pitchFamily="2" charset="2"/>
                        <a:buChar char="§"/>
                      </a:pPr>
                      <a:r>
                        <a:rPr lang="en-US" sz="2000"/>
                        <a:t>be provided solely as a way to help ensure proficiency</a:t>
                      </a:r>
                    </a:p>
                    <a:p>
                      <a:endParaRPr lang="en-US" sz="2000"/>
                    </a:p>
                  </a:txBody>
                  <a:tcP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bl>
          </a:graphicData>
        </a:graphic>
      </p:graphicFrame>
      <p:sp>
        <p:nvSpPr>
          <p:cNvPr id="5" name="TextBox 4">
            <a:extLst>
              <a:ext uri="{FF2B5EF4-FFF2-40B4-BE49-F238E27FC236}">
                <a16:creationId xmlns:a16="http://schemas.microsoft.com/office/drawing/2014/main" id="{81512E24-21F2-4D02-B58E-2B8264F28EAD}"/>
              </a:ext>
            </a:extLst>
          </p:cNvPr>
          <p:cNvSpPr txBox="1"/>
          <p:nvPr/>
        </p:nvSpPr>
        <p:spPr>
          <a:xfrm>
            <a:off x="6869430" y="6435090"/>
            <a:ext cx="4978581" cy="369332"/>
          </a:xfrm>
          <a:prstGeom prst="rect">
            <a:avLst/>
          </a:prstGeom>
          <a:noFill/>
        </p:spPr>
        <p:txBody>
          <a:bodyPr wrap="square" rtlCol="0">
            <a:spAutoFit/>
          </a:bodyPr>
          <a:lstStyle/>
          <a:p>
            <a:pPr algn="r"/>
            <a:r>
              <a:rPr lang="en-US"/>
              <a:t>Source: TN Special Education Framework</a:t>
            </a:r>
          </a:p>
        </p:txBody>
      </p:sp>
    </p:spTree>
    <p:extLst>
      <p:ext uri="{BB962C8B-B14F-4D97-AF65-F5344CB8AC3E}">
        <p14:creationId xmlns:p14="http://schemas.microsoft.com/office/powerpoint/2010/main" val="2460842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ccommodation Selection"/>
          <p:cNvSpPr>
            <a:spLocks noGrp="1"/>
          </p:cNvSpPr>
          <p:nvPr>
            <p:ph type="title"/>
          </p:nvPr>
        </p:nvSpPr>
        <p:spPr/>
        <p:txBody>
          <a:bodyPr>
            <a:normAutofit/>
          </a:bodyPr>
          <a:lstStyle/>
          <a:p>
            <a:r>
              <a:rPr lang="en-US" sz="3600"/>
              <a:t>Considerations for Accommodation Selection</a:t>
            </a:r>
          </a:p>
        </p:txBody>
      </p:sp>
      <p:sp>
        <p:nvSpPr>
          <p:cNvPr id="3" name="Content Placeholder 2" descr="Expect all students to achieve grade-level academic content standards.&#10;Learn about accommodations.&#10;Review the student’s strengths.&#10;Review the student’s PLEPs and MAGs.&#10;Select accommodations that support the student’s current needs for access and participation.&#10; *Accommodations should provide access so the student can accurately reflect their current level of knowledge and mastery. &#10;Administer accommodations during assessment.&#10;Evaluate and improve accommodation use by talking to the student.&#10;"/>
          <p:cNvSpPr>
            <a:spLocks noGrp="1"/>
          </p:cNvSpPr>
          <p:nvPr>
            <p:ph type="body" sz="quarter" idx="10"/>
          </p:nvPr>
        </p:nvSpPr>
        <p:spPr>
          <a:xfrm>
            <a:off x="507868" y="1261257"/>
            <a:ext cx="11496898" cy="4335485"/>
          </a:xfrm>
        </p:spPr>
        <p:txBody>
          <a:bodyPr vert="horz" lIns="91440" tIns="45720" rIns="91440" bIns="45720" rtlCol="0" anchor="t">
            <a:noAutofit/>
          </a:bodyPr>
          <a:lstStyle/>
          <a:p>
            <a:pPr>
              <a:spcBef>
                <a:spcPts val="0"/>
              </a:spcBef>
            </a:pPr>
            <a:r>
              <a:rPr lang="en-US">
                <a:latin typeface="+mn-lt"/>
                <a:ea typeface="Open Sans"/>
                <a:cs typeface="Arial"/>
              </a:rPr>
              <a:t>Expect all students to achieve grade-level content standards</a:t>
            </a:r>
          </a:p>
          <a:p>
            <a:pPr>
              <a:spcBef>
                <a:spcPts val="0"/>
              </a:spcBef>
            </a:pPr>
            <a:r>
              <a:rPr lang="en-US">
                <a:latin typeface="+mn-lt"/>
                <a:ea typeface="Open Sans"/>
                <a:cs typeface="Arial"/>
              </a:rPr>
              <a:t>Review the student’s strengths</a:t>
            </a:r>
          </a:p>
          <a:p>
            <a:pPr>
              <a:spcBef>
                <a:spcPts val="0"/>
              </a:spcBef>
            </a:pPr>
            <a:r>
              <a:rPr lang="en-US">
                <a:latin typeface="+mn-lt"/>
                <a:ea typeface="Open Sans"/>
                <a:cs typeface="Arial"/>
              </a:rPr>
              <a:t>Review the student’s PLEPs and MAGs</a:t>
            </a:r>
          </a:p>
          <a:p>
            <a:pPr>
              <a:spcBef>
                <a:spcPts val="0"/>
              </a:spcBef>
            </a:pPr>
            <a:r>
              <a:rPr lang="en-US">
                <a:latin typeface="+mn-lt"/>
                <a:ea typeface="Open Sans"/>
                <a:cs typeface="Arial"/>
              </a:rPr>
              <a:t>Identify barriers to access for the student</a:t>
            </a:r>
          </a:p>
          <a:p>
            <a:pPr>
              <a:spcBef>
                <a:spcPts val="0"/>
              </a:spcBef>
            </a:pPr>
            <a:r>
              <a:rPr lang="en-US">
                <a:latin typeface="+mn-lt"/>
                <a:ea typeface="Open Sans"/>
                <a:cs typeface="Arial"/>
              </a:rPr>
              <a:t>Select accommodations as an IEP team that support the student’s current needs for access and participation</a:t>
            </a:r>
          </a:p>
          <a:p>
            <a:pPr lvl="1"/>
            <a:r>
              <a:rPr lang="en-US" i="1">
                <a:latin typeface="+mn-lt"/>
                <a:ea typeface="Open Sans"/>
                <a:cs typeface="Arial"/>
              </a:rPr>
              <a:t>*Accommodations should provide access so the student can accurately reflect their current level of knowledge and mastery. </a:t>
            </a:r>
            <a:endParaRPr lang="en-US" i="1">
              <a:latin typeface="+mn-lt"/>
            </a:endParaRPr>
          </a:p>
          <a:p>
            <a:pPr>
              <a:spcBef>
                <a:spcPts val="0"/>
              </a:spcBef>
            </a:pPr>
            <a:r>
              <a:rPr lang="en-US">
                <a:latin typeface="+mn-lt"/>
                <a:ea typeface="Open Sans"/>
                <a:cs typeface="Arial"/>
              </a:rPr>
              <a:t>Administer accommodations during instruction and assessment as appropriate</a:t>
            </a:r>
          </a:p>
          <a:p>
            <a:pPr>
              <a:spcBef>
                <a:spcPts val="0"/>
              </a:spcBef>
            </a:pPr>
            <a:r>
              <a:rPr lang="en-US">
                <a:latin typeface="+mn-lt"/>
                <a:ea typeface="Open Sans"/>
                <a:cs typeface="Arial"/>
              </a:rPr>
              <a:t>Evaluate and improve accommodation use by talking to the student</a:t>
            </a:r>
          </a:p>
        </p:txBody>
      </p:sp>
    </p:spTree>
    <p:extLst>
      <p:ext uri="{BB962C8B-B14F-4D97-AF65-F5344CB8AC3E}">
        <p14:creationId xmlns:p14="http://schemas.microsoft.com/office/powerpoint/2010/main" val="144011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B29D9D3-8982-47B6-854F-BD6264BED0DC}"/>
              </a:ext>
            </a:extLst>
          </p:cNvPr>
          <p:cNvSpPr>
            <a:spLocks noGrp="1"/>
          </p:cNvSpPr>
          <p:nvPr>
            <p:ph type="title"/>
          </p:nvPr>
        </p:nvSpPr>
        <p:spPr/>
        <p:txBody>
          <a:bodyPr/>
          <a:lstStyle/>
          <a:p>
            <a:r>
              <a:rPr lang="en-US"/>
              <a:t>Considerations for Accommodation Selection</a:t>
            </a:r>
          </a:p>
        </p:txBody>
      </p:sp>
      <p:graphicFrame>
        <p:nvGraphicFramePr>
          <p:cNvPr id="11" name="Diagram 10">
            <a:extLst>
              <a:ext uri="{FF2B5EF4-FFF2-40B4-BE49-F238E27FC236}">
                <a16:creationId xmlns:a16="http://schemas.microsoft.com/office/drawing/2014/main" id="{A51C6D5E-E446-4076-BC2B-CF43650132F0}"/>
              </a:ext>
            </a:extLst>
          </p:cNvPr>
          <p:cNvGraphicFramePr/>
          <p:nvPr>
            <p:extLst>
              <p:ext uri="{D42A27DB-BD31-4B8C-83A1-F6EECF244321}">
                <p14:modId xmlns:p14="http://schemas.microsoft.com/office/powerpoint/2010/main" val="4034981947"/>
              </p:ext>
            </p:extLst>
          </p:nvPr>
        </p:nvGraphicFramePr>
        <p:xfrm>
          <a:off x="507868" y="1421936"/>
          <a:ext cx="11173089" cy="5194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6027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odifications for Instruction and Access"/>
          <p:cNvSpPr>
            <a:spLocks noGrp="1"/>
          </p:cNvSpPr>
          <p:nvPr>
            <p:ph type="title"/>
          </p:nvPr>
        </p:nvSpPr>
        <p:spPr/>
        <p:txBody>
          <a:bodyPr>
            <a:noAutofit/>
          </a:bodyPr>
          <a:lstStyle/>
          <a:p>
            <a:r>
              <a:rPr lang="en-US" sz="3600"/>
              <a:t>Modifications</a:t>
            </a:r>
          </a:p>
        </p:txBody>
      </p:sp>
      <p:sp>
        <p:nvSpPr>
          <p:cNvPr id="3" name="Content Placeholder 2" descr="Modifications are restrictive by nature and should be a last resort.&#10;Changing what a student is taught has a long-term impact on the opportunity to graduate with a regular high school diploma. This further limits employment and college/technical school opportunities.&#10;Students with modifications must still be provided access and participation within core instruction&#10;"/>
          <p:cNvSpPr>
            <a:spLocks noGrp="1"/>
          </p:cNvSpPr>
          <p:nvPr>
            <p:ph type="body" sz="quarter" idx="10"/>
          </p:nvPr>
        </p:nvSpPr>
        <p:spPr>
          <a:xfrm>
            <a:off x="507868" y="1225052"/>
            <a:ext cx="9592096" cy="4308813"/>
          </a:xfrm>
        </p:spPr>
        <p:txBody>
          <a:bodyPr vert="horz" lIns="91440" tIns="45720" rIns="91440" bIns="45720" rtlCol="0" anchor="t">
            <a:normAutofit/>
          </a:bodyPr>
          <a:lstStyle/>
          <a:p>
            <a:pPr marL="192405" indent="-192405"/>
            <a:r>
              <a:rPr lang="en-US">
                <a:latin typeface="+mn-lt"/>
                <a:ea typeface="Open Sans"/>
                <a:cs typeface="Arial"/>
              </a:rPr>
              <a:t>Modifications are </a:t>
            </a:r>
            <a:r>
              <a:rPr lang="en-US" b="1" u="sng">
                <a:solidFill>
                  <a:schemeClr val="accent3"/>
                </a:solidFill>
                <a:latin typeface="+mn-lt"/>
                <a:ea typeface="Open Sans"/>
                <a:cs typeface="Arial"/>
              </a:rPr>
              <a:t>restrictive by nature </a:t>
            </a:r>
            <a:r>
              <a:rPr lang="en-US">
                <a:latin typeface="+mn-lt"/>
                <a:ea typeface="Open Sans"/>
                <a:cs typeface="Arial"/>
              </a:rPr>
              <a:t>and should be a </a:t>
            </a:r>
            <a:r>
              <a:rPr lang="en-US" b="1" u="sng">
                <a:solidFill>
                  <a:schemeClr val="accent3"/>
                </a:solidFill>
                <a:latin typeface="+mn-lt"/>
                <a:ea typeface="Open Sans"/>
                <a:cs typeface="Arial"/>
              </a:rPr>
              <a:t>last resort</a:t>
            </a:r>
            <a:r>
              <a:rPr lang="en-US">
                <a:latin typeface="+mn-lt"/>
                <a:ea typeface="Open Sans"/>
                <a:cs typeface="Arial"/>
              </a:rPr>
              <a:t>.</a:t>
            </a:r>
          </a:p>
          <a:p>
            <a:pPr marL="192405" indent="-192405"/>
            <a:r>
              <a:rPr lang="en-US">
                <a:latin typeface="+mn-lt"/>
                <a:ea typeface="Open Sans"/>
                <a:cs typeface="Arial"/>
              </a:rPr>
              <a:t>Students with modifications must still be provided access and participation within core instruction.</a:t>
            </a:r>
          </a:p>
          <a:p>
            <a:pPr marL="192405" indent="-192405"/>
            <a:r>
              <a:rPr lang="en-US">
                <a:latin typeface="+mn-lt"/>
                <a:ea typeface="Open Sans"/>
                <a:cs typeface="Arial"/>
              </a:rPr>
              <a:t>Changing what a student is taught has a long-term impact on the opportunity to graduate with a regular high school diploma. This further limits employment and college/technical school opportunities.</a:t>
            </a:r>
          </a:p>
          <a:p>
            <a:pPr marL="192405" indent="-192405">
              <a:buClr>
                <a:schemeClr val="accent2"/>
              </a:buClr>
            </a:pPr>
            <a:endParaRPr lang="en-US" sz="2400">
              <a:solidFill>
                <a:schemeClr val="accent2"/>
              </a:solidFill>
            </a:endParaRPr>
          </a:p>
          <a:p>
            <a:pPr marL="192405" indent="-192405">
              <a:buClr>
                <a:schemeClr val="accent2"/>
              </a:buClr>
            </a:pPr>
            <a:endParaRPr lang="en-US" sz="2400"/>
          </a:p>
        </p:txBody>
      </p:sp>
      <p:sp>
        <p:nvSpPr>
          <p:cNvPr id="7" name="TextBox 6" descr="The least dangerous assumption would be that students are able to participate within the core curriculum without modifications unless student performance data indicates otherwise">
            <a:extLst>
              <a:ext uri="{FF2B5EF4-FFF2-40B4-BE49-F238E27FC236}">
                <a16:creationId xmlns:a16="http://schemas.microsoft.com/office/drawing/2014/main" id="{CA2C22C8-0D0E-4680-919C-4179B86F6A46}"/>
              </a:ext>
            </a:extLst>
          </p:cNvPr>
          <p:cNvSpPr txBox="1"/>
          <p:nvPr/>
        </p:nvSpPr>
        <p:spPr>
          <a:xfrm>
            <a:off x="587433" y="4497278"/>
            <a:ext cx="9432966" cy="1569660"/>
          </a:xfrm>
          <a:prstGeom prst="rect">
            <a:avLst/>
          </a:prstGeom>
          <a:solidFill>
            <a:srgbClr val="2DCCD3"/>
          </a:solidFill>
          <a:ln>
            <a:solidFill>
              <a:schemeClr val="tx1">
                <a:lumMod val="95000"/>
                <a:lumOff val="5000"/>
              </a:schemeClr>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lvl="1" algn="ctr" defTabSz="685846"/>
            <a:r>
              <a:rPr lang="en-US" sz="2400">
                <a:solidFill>
                  <a:schemeClr val="bg1"/>
                </a:solidFill>
                <a:cs typeface="Arial"/>
              </a:rPr>
              <a:t>The least dangerous assumption would be that students are able to participate within the core curriculum </a:t>
            </a:r>
            <a:r>
              <a:rPr lang="en-US" sz="2400" b="1" u="sng">
                <a:solidFill>
                  <a:schemeClr val="accent3"/>
                </a:solidFill>
                <a:cs typeface="Arial"/>
              </a:rPr>
              <a:t>without</a:t>
            </a:r>
            <a:r>
              <a:rPr lang="en-US" sz="2400">
                <a:solidFill>
                  <a:schemeClr val="bg1"/>
                </a:solidFill>
                <a:cs typeface="Arial"/>
              </a:rPr>
              <a:t> accommodations and/or modifications unless there is substantial student performance data indicating otherwise.</a:t>
            </a:r>
            <a:endParaRPr lang="en-US" sz="2400">
              <a:solidFill>
                <a:schemeClr val="bg1"/>
              </a:solidFill>
              <a:ea typeface="Open Sans"/>
              <a:cs typeface="Arial"/>
            </a:endParaRPr>
          </a:p>
        </p:txBody>
      </p:sp>
    </p:spTree>
    <p:extLst>
      <p:ext uri="{BB962C8B-B14F-4D97-AF65-F5344CB8AC3E}">
        <p14:creationId xmlns:p14="http://schemas.microsoft.com/office/powerpoint/2010/main" val="1525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9153" y="145145"/>
            <a:ext cx="7719834" cy="1208314"/>
          </a:xfrm>
        </p:spPr>
        <p:txBody>
          <a:bodyPr>
            <a:normAutofit/>
          </a:bodyPr>
          <a:lstStyle/>
          <a:p>
            <a:r>
              <a:rPr lang="en-US" sz="3600"/>
              <a:t>Impact of Modifications</a:t>
            </a:r>
          </a:p>
        </p:txBody>
      </p:sp>
      <p:sp>
        <p:nvSpPr>
          <p:cNvPr id="2" name="Content Placeholder 1"/>
          <p:cNvSpPr>
            <a:spLocks noGrp="1"/>
          </p:cNvSpPr>
          <p:nvPr>
            <p:ph type="body" sz="quarter" idx="10"/>
          </p:nvPr>
        </p:nvSpPr>
        <p:spPr>
          <a:xfrm>
            <a:off x="689153" y="1396395"/>
            <a:ext cx="10867436" cy="4308813"/>
          </a:xfrm>
        </p:spPr>
        <p:txBody>
          <a:bodyPr vert="horz" lIns="68598" tIns="34299" rIns="68598" bIns="34299" rtlCol="0" anchor="t">
            <a:normAutofit/>
          </a:bodyPr>
          <a:lstStyle/>
          <a:p>
            <a:pPr marL="0" indent="0">
              <a:buNone/>
            </a:pPr>
            <a:r>
              <a:rPr lang="en-US" sz="2400" dirty="0">
                <a:latin typeface="Open Sans" panose="020B0606030504020204" pitchFamily="34" charset="0"/>
                <a:cs typeface="Open Sans" panose="020B0606030504020204" pitchFamily="34" charset="0"/>
              </a:rPr>
              <a:t>State standards define the expected learning for each grade level. When the expectations are modified, the expected learning is reduced.</a:t>
            </a:r>
          </a:p>
          <a:p>
            <a:pPr marL="0" indent="0">
              <a:buNone/>
            </a:pPr>
            <a:endParaRPr lang="en-US" sz="2800" dirty="0">
              <a:solidFill>
                <a:schemeClr val="accent2"/>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2908963-B240-4E65-9F2E-46A10BD281DD}"/>
              </a:ext>
            </a:extLst>
          </p:cNvPr>
          <p:cNvGrpSpPr/>
          <p:nvPr/>
        </p:nvGrpSpPr>
        <p:grpSpPr>
          <a:xfrm>
            <a:off x="1198568" y="3715393"/>
            <a:ext cx="7770445" cy="2487530"/>
            <a:chOff x="506201" y="3939391"/>
            <a:chExt cx="6877878" cy="2111330"/>
          </a:xfrm>
        </p:grpSpPr>
        <p:sp>
          <p:nvSpPr>
            <p:cNvPr id="9" name="Notched Right Arrow 8"/>
            <p:cNvSpPr/>
            <p:nvPr/>
          </p:nvSpPr>
          <p:spPr>
            <a:xfrm rot="19886240">
              <a:off x="506201" y="4242172"/>
              <a:ext cx="5931952" cy="728184"/>
            </a:xfrm>
            <a:prstGeom prst="notch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685846"/>
              <a:endParaRPr lang="en-US" sz="1350">
                <a:solidFill>
                  <a:srgbClr val="3C3E40"/>
                </a:solidFill>
                <a:latin typeface="Arial" panose="020B0604020202020204" pitchFamily="34" charset="0"/>
              </a:endParaRPr>
            </a:p>
          </p:txBody>
        </p:sp>
        <p:sp>
          <p:nvSpPr>
            <p:cNvPr id="10" name="Right Triangle 9"/>
            <p:cNvSpPr/>
            <p:nvPr/>
          </p:nvSpPr>
          <p:spPr>
            <a:xfrm rot="21528126" flipH="1">
              <a:off x="1007484" y="4210800"/>
              <a:ext cx="3555147" cy="1839921"/>
            </a:xfrm>
            <a:prstGeom prst="r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46"/>
              <a:endParaRPr lang="en-US" sz="1050">
                <a:solidFill>
                  <a:srgbClr val="EE3424">
                    <a:lumMod val="95000"/>
                    <a:lumOff val="5000"/>
                  </a:srgbClr>
                </a:solidFill>
                <a:latin typeface="Arial" panose="020B0604020202020204" pitchFamily="34" charset="0"/>
              </a:endParaRPr>
            </a:p>
          </p:txBody>
        </p:sp>
        <p:sp>
          <p:nvSpPr>
            <p:cNvPr id="11" name="TextBox 10"/>
            <p:cNvSpPr txBox="1"/>
            <p:nvPr/>
          </p:nvSpPr>
          <p:spPr>
            <a:xfrm rot="19900493">
              <a:off x="2198329" y="3939391"/>
              <a:ext cx="4467298" cy="470215"/>
            </a:xfrm>
            <a:prstGeom prst="rect">
              <a:avLst/>
            </a:prstGeom>
            <a:noFill/>
            <a:ln>
              <a:noFill/>
            </a:ln>
          </p:spPr>
          <p:txBody>
            <a:bodyPr wrap="square" rtlCol="0" anchor="t">
              <a:spAutoFit/>
            </a:bodyPr>
            <a:lstStyle/>
            <a:p>
              <a:pPr defTabSz="685846"/>
              <a:r>
                <a:rPr lang="en-US" sz="1800"/>
                <a:t>Expected </a:t>
              </a:r>
              <a:r>
                <a:rPr lang="en-US" sz="1800">
                  <a:cs typeface="Arial" panose="020B0604020202020204" pitchFamily="34" charset="0"/>
                </a:rPr>
                <a:t>grade-level</a:t>
              </a:r>
              <a:r>
                <a:rPr lang="en-US" sz="1800"/>
                <a:t> learning</a:t>
              </a:r>
            </a:p>
            <a:p>
              <a:pPr defTabSz="685846"/>
              <a:endParaRPr lang="en-US" sz="1200">
                <a:solidFill>
                  <a:srgbClr val="0E2B5A">
                    <a:lumMod val="50000"/>
                  </a:srgbClr>
                </a:solidFill>
                <a:latin typeface="Arial" panose="020B0604020202020204" pitchFamily="34" charset="0"/>
              </a:endParaRPr>
            </a:p>
          </p:txBody>
        </p:sp>
        <p:sp>
          <p:nvSpPr>
            <p:cNvPr id="12" name="Right Triangle 11"/>
            <p:cNvSpPr/>
            <p:nvPr/>
          </p:nvSpPr>
          <p:spPr>
            <a:xfrm rot="21528126" flipH="1">
              <a:off x="1007482" y="5514585"/>
              <a:ext cx="3555149" cy="536135"/>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46"/>
              <a:endParaRPr lang="en-US" sz="1350">
                <a:solidFill>
                  <a:srgbClr val="FFFFFF"/>
                </a:solidFill>
                <a:latin typeface="Arial" panose="020B0604020202020204" pitchFamily="34" charset="0"/>
              </a:endParaRPr>
            </a:p>
          </p:txBody>
        </p:sp>
        <p:sp>
          <p:nvSpPr>
            <p:cNvPr id="13" name="Notched Right Arrow 12"/>
            <p:cNvSpPr/>
            <p:nvPr/>
          </p:nvSpPr>
          <p:spPr>
            <a:xfrm rot="20972776">
              <a:off x="961873" y="5177065"/>
              <a:ext cx="6422206" cy="536135"/>
            </a:xfrm>
            <a:prstGeom prst="notched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46"/>
              <a:r>
                <a:rPr lang="en-US" sz="1800">
                  <a:solidFill>
                    <a:schemeClr val="tx1"/>
                  </a:solidFill>
                  <a:cs typeface="Arial" panose="020B0604020202020204" pitchFamily="34" charset="0"/>
                </a:rPr>
                <a:t>Modified</a:t>
              </a:r>
              <a:r>
                <a:rPr lang="en-US" sz="1800">
                  <a:solidFill>
                    <a:schemeClr val="tx1"/>
                  </a:solidFill>
                </a:rPr>
                <a:t> expectations</a:t>
              </a:r>
            </a:p>
          </p:txBody>
        </p:sp>
      </p:grpSp>
    </p:spTree>
    <p:extLst>
      <p:ext uri="{BB962C8B-B14F-4D97-AF65-F5344CB8AC3E}">
        <p14:creationId xmlns:p14="http://schemas.microsoft.com/office/powerpoint/2010/main" val="114940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568855121"/>
              </p:ext>
            </p:extLst>
          </p:nvPr>
        </p:nvGraphicFramePr>
        <p:xfrm>
          <a:off x="131213" y="2305404"/>
          <a:ext cx="7195343" cy="367045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507868" y="218134"/>
            <a:ext cx="7719834" cy="1208314"/>
          </a:xfrm>
        </p:spPr>
        <p:txBody>
          <a:bodyPr>
            <a:normAutofit/>
          </a:bodyPr>
          <a:lstStyle/>
          <a:p>
            <a:r>
              <a:rPr lang="en-US" sz="3600"/>
              <a:t>Implications of Participation</a:t>
            </a:r>
          </a:p>
        </p:txBody>
      </p:sp>
      <p:sp>
        <p:nvSpPr>
          <p:cNvPr id="2" name="Content Placeholder 1"/>
          <p:cNvSpPr>
            <a:spLocks noGrp="1"/>
          </p:cNvSpPr>
          <p:nvPr>
            <p:ph type="body" sz="quarter" idx="10"/>
          </p:nvPr>
        </p:nvSpPr>
        <p:spPr/>
        <p:txBody>
          <a:bodyPr>
            <a:normAutofit/>
          </a:bodyPr>
          <a:lstStyle/>
          <a:p>
            <a:pPr marL="0" indent="0">
              <a:buNone/>
            </a:pPr>
            <a:r>
              <a:rPr lang="en-US" sz="2400">
                <a:latin typeface="Open Sans" panose="020B0606030504020204" pitchFamily="34" charset="0"/>
                <a:cs typeface="Open Sans" panose="020B0606030504020204" pitchFamily="34" charset="0"/>
              </a:rPr>
              <a:t>Over time, the impact of modifications can increase.</a:t>
            </a:r>
          </a:p>
          <a:p>
            <a:pPr marL="0" indent="0">
              <a:buNone/>
            </a:pPr>
            <a:endParaRPr lang="en-US" sz="2400">
              <a:latin typeface="Open Sans" panose="020B0606030504020204" pitchFamily="34" charset="0"/>
              <a:cs typeface="Open Sans" panose="020B0606030504020204" pitchFamily="34" charset="0"/>
            </a:endParaRPr>
          </a:p>
        </p:txBody>
      </p:sp>
      <p:sp>
        <p:nvSpPr>
          <p:cNvPr id="5" name="Right Brace 4">
            <a:extLst>
              <a:ext uri="{FF2B5EF4-FFF2-40B4-BE49-F238E27FC236}">
                <a16:creationId xmlns:a16="http://schemas.microsoft.com/office/drawing/2014/main" id="{B4CC4A4B-FBB0-4560-A2F1-7D1B89C63776}"/>
              </a:ext>
            </a:extLst>
          </p:cNvPr>
          <p:cNvSpPr/>
          <p:nvPr/>
        </p:nvSpPr>
        <p:spPr>
          <a:xfrm>
            <a:off x="7316959" y="2668794"/>
            <a:ext cx="576969" cy="2553888"/>
          </a:xfrm>
          <a:prstGeom prst="rightBrace">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46"/>
            <a:endParaRPr lang="en-US" sz="1350">
              <a:solidFill>
                <a:srgbClr val="3C3E40"/>
              </a:solidFill>
              <a:latin typeface="Arial" panose="020B0604020202020204" pitchFamily="34" charset="0"/>
            </a:endParaRPr>
          </a:p>
        </p:txBody>
      </p:sp>
      <p:sp>
        <p:nvSpPr>
          <p:cNvPr id="6" name="TextBox 5">
            <a:extLst>
              <a:ext uri="{FF2B5EF4-FFF2-40B4-BE49-F238E27FC236}">
                <a16:creationId xmlns:a16="http://schemas.microsoft.com/office/drawing/2014/main" id="{6FF21614-B076-429D-A722-6D0AD51242ED}"/>
              </a:ext>
            </a:extLst>
          </p:cNvPr>
          <p:cNvSpPr txBox="1"/>
          <p:nvPr/>
        </p:nvSpPr>
        <p:spPr>
          <a:xfrm>
            <a:off x="8148275" y="2567538"/>
            <a:ext cx="3757944" cy="1938992"/>
          </a:xfrm>
          <a:prstGeom prst="rect">
            <a:avLst/>
          </a:prstGeom>
          <a:noFill/>
        </p:spPr>
        <p:txBody>
          <a:bodyPr wrap="square" lIns="91440" tIns="45720" rIns="91440" bIns="45720" rtlCol="0" anchor="t">
            <a:spAutoFit/>
          </a:bodyPr>
          <a:lstStyle/>
          <a:p>
            <a:pPr defTabSz="514359">
              <a:spcBef>
                <a:spcPct val="20000"/>
              </a:spcBef>
              <a:buClr>
                <a:schemeClr val="tx1"/>
              </a:buClr>
            </a:pPr>
            <a:r>
              <a:rPr lang="en-US" sz="2400">
                <a:latin typeface="Open Sans" panose="020B0606030504020204" pitchFamily="34" charset="0"/>
                <a:ea typeface="Open Sans" panose="020B0606030504020204" pitchFamily="34" charset="0"/>
                <a:cs typeface="Open Sans" panose="020B0606030504020204" pitchFamily="34" charset="0"/>
              </a:rPr>
              <a:t>The gap between grade-level expectations and the modified expectations increases annually.</a:t>
            </a:r>
          </a:p>
        </p:txBody>
      </p:sp>
    </p:spTree>
    <p:extLst>
      <p:ext uri="{BB962C8B-B14F-4D97-AF65-F5344CB8AC3E}">
        <p14:creationId xmlns:p14="http://schemas.microsoft.com/office/powerpoint/2010/main" val="44098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46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a:latin typeface="Georgia"/>
              </a:rPr>
              <a:t>Activity </a:t>
            </a:r>
            <a:endParaRPr lang="en-US" sz="3600"/>
          </a:p>
        </p:txBody>
      </p:sp>
      <p:graphicFrame>
        <p:nvGraphicFramePr>
          <p:cNvPr id="6" name="Table 5"/>
          <p:cNvGraphicFramePr>
            <a:graphicFrameLocks noGrp="1"/>
          </p:cNvGraphicFramePr>
          <p:nvPr>
            <p:extLst>
              <p:ext uri="{D42A27DB-BD31-4B8C-83A1-F6EECF244321}">
                <p14:modId xmlns:p14="http://schemas.microsoft.com/office/powerpoint/2010/main" val="1317136298"/>
              </p:ext>
            </p:extLst>
          </p:nvPr>
        </p:nvGraphicFramePr>
        <p:xfrm>
          <a:off x="507868" y="1417666"/>
          <a:ext cx="9507748" cy="4700996"/>
        </p:xfrm>
        <a:graphic>
          <a:graphicData uri="http://schemas.openxmlformats.org/drawingml/2006/table">
            <a:tbl>
              <a:tblPr firstRow="1" bandRow="1">
                <a:tableStyleId>{5940675A-B579-460E-94D1-54222C63F5DA}</a:tableStyleId>
              </a:tblPr>
              <a:tblGrid>
                <a:gridCol w="2376937">
                  <a:extLst>
                    <a:ext uri="{9D8B030D-6E8A-4147-A177-3AD203B41FA5}">
                      <a16:colId xmlns:a16="http://schemas.microsoft.com/office/drawing/2014/main" val="20000"/>
                    </a:ext>
                  </a:extLst>
                </a:gridCol>
                <a:gridCol w="2376937">
                  <a:extLst>
                    <a:ext uri="{9D8B030D-6E8A-4147-A177-3AD203B41FA5}">
                      <a16:colId xmlns:a16="http://schemas.microsoft.com/office/drawing/2014/main" val="20001"/>
                    </a:ext>
                  </a:extLst>
                </a:gridCol>
                <a:gridCol w="2376937">
                  <a:extLst>
                    <a:ext uri="{9D8B030D-6E8A-4147-A177-3AD203B41FA5}">
                      <a16:colId xmlns:a16="http://schemas.microsoft.com/office/drawing/2014/main" val="20002"/>
                    </a:ext>
                  </a:extLst>
                </a:gridCol>
                <a:gridCol w="2376937">
                  <a:extLst>
                    <a:ext uri="{9D8B030D-6E8A-4147-A177-3AD203B41FA5}">
                      <a16:colId xmlns:a16="http://schemas.microsoft.com/office/drawing/2014/main" val="20003"/>
                    </a:ext>
                  </a:extLst>
                </a:gridCol>
              </a:tblGrid>
              <a:tr h="1175249">
                <a:tc>
                  <a:txBody>
                    <a:bodyPr/>
                    <a:lstStyle/>
                    <a:p>
                      <a:pPr algn="ctr"/>
                      <a:r>
                        <a:rPr lang="en-US" sz="2400">
                          <a:solidFill>
                            <a:schemeClr val="tx1"/>
                          </a:solidFill>
                          <a:latin typeface="+mn-lt"/>
                          <a:cs typeface="Arial" panose="020B0604020202020204" pitchFamily="34" charset="0"/>
                        </a:rPr>
                        <a:t>Repeat Directions</a:t>
                      </a:r>
                    </a:p>
                  </a:txBody>
                  <a:tcPr marL="68598" marR="68598" marT="34299" marB="34299" anchor="ctr"/>
                </a:tc>
                <a:tc>
                  <a:txBody>
                    <a:bodyPr/>
                    <a:lstStyle/>
                    <a:p>
                      <a:pPr algn="ctr"/>
                      <a:r>
                        <a:rPr lang="en-US" sz="2400">
                          <a:solidFill>
                            <a:schemeClr val="tx1"/>
                          </a:solidFill>
                          <a:latin typeface="+mn-lt"/>
                          <a:cs typeface="Arial" panose="020B0604020202020204" pitchFamily="34" charset="0"/>
                        </a:rPr>
                        <a:t>Read Aloud</a:t>
                      </a:r>
                    </a:p>
                  </a:txBody>
                  <a:tcPr marL="68598" marR="68598" marT="34299" marB="34299" anchor="ctr"/>
                </a:tc>
                <a:tc>
                  <a:txBody>
                    <a:bodyPr/>
                    <a:lstStyle/>
                    <a:p>
                      <a:pPr algn="ctr"/>
                      <a:r>
                        <a:rPr lang="en-US" sz="2400">
                          <a:solidFill>
                            <a:schemeClr val="tx1"/>
                          </a:solidFill>
                          <a:latin typeface="+mn-lt"/>
                          <a:cs typeface="Arial" panose="020B0604020202020204" pitchFamily="34" charset="0"/>
                        </a:rPr>
                        <a:t>Pre-teach</a:t>
                      </a:r>
                      <a:r>
                        <a:rPr lang="en-US" sz="2400" baseline="0">
                          <a:solidFill>
                            <a:schemeClr val="tx1"/>
                          </a:solidFill>
                          <a:latin typeface="+mn-lt"/>
                          <a:cs typeface="Arial" panose="020B0604020202020204" pitchFamily="34" charset="0"/>
                        </a:rPr>
                        <a:t> Vocabulary</a:t>
                      </a:r>
                      <a:endParaRPr lang="en-US" sz="2400">
                        <a:solidFill>
                          <a:schemeClr val="tx1"/>
                        </a:solidFill>
                        <a:latin typeface="+mn-lt"/>
                        <a:cs typeface="Arial" panose="020B0604020202020204" pitchFamily="34" charset="0"/>
                      </a:endParaRPr>
                    </a:p>
                  </a:txBody>
                  <a:tcPr marL="68598" marR="68598" marT="34299" marB="34299" anchor="ctr"/>
                </a:tc>
                <a:tc>
                  <a:txBody>
                    <a:bodyPr/>
                    <a:lstStyle/>
                    <a:p>
                      <a:pPr algn="ctr"/>
                      <a:r>
                        <a:rPr lang="en-US" sz="2400">
                          <a:solidFill>
                            <a:schemeClr val="tx1"/>
                          </a:solidFill>
                          <a:latin typeface="+mn-lt"/>
                          <a:cs typeface="Arial" panose="020B0604020202020204" pitchFamily="34" charset="0"/>
                        </a:rPr>
                        <a:t>Large Print</a:t>
                      </a:r>
                    </a:p>
                  </a:txBody>
                  <a:tcPr marL="68598" marR="68598" marT="34299" marB="34299" anchor="ctr"/>
                </a:tc>
                <a:extLst>
                  <a:ext uri="{0D108BD9-81ED-4DB2-BD59-A6C34878D82A}">
                    <a16:rowId xmlns:a16="http://schemas.microsoft.com/office/drawing/2014/main" val="10000"/>
                  </a:ext>
                </a:extLst>
              </a:tr>
              <a:tr h="1175249">
                <a:tc>
                  <a:txBody>
                    <a:bodyPr/>
                    <a:lstStyle/>
                    <a:p>
                      <a:pPr algn="ctr"/>
                      <a:r>
                        <a:rPr lang="en-US" sz="2400">
                          <a:solidFill>
                            <a:schemeClr val="tx1"/>
                          </a:solidFill>
                          <a:latin typeface="+mn-lt"/>
                          <a:cs typeface="Arial" panose="020B0604020202020204" pitchFamily="34" charset="0"/>
                        </a:rPr>
                        <a:t>Scribe</a:t>
                      </a:r>
                    </a:p>
                  </a:txBody>
                  <a:tcPr marL="68598" marR="68598" marT="34299" marB="34299" anchor="ctr"/>
                </a:tc>
                <a:tc>
                  <a:txBody>
                    <a:bodyPr/>
                    <a:lstStyle/>
                    <a:p>
                      <a:pPr algn="ctr"/>
                      <a:r>
                        <a:rPr lang="en-US" sz="2400">
                          <a:solidFill>
                            <a:schemeClr val="tx1"/>
                          </a:solidFill>
                          <a:latin typeface="+mn-lt"/>
                          <a:cs typeface="Arial" panose="020B0604020202020204" pitchFamily="34" charset="0"/>
                        </a:rPr>
                        <a:t>Reference Aids</a:t>
                      </a:r>
                    </a:p>
                  </a:txBody>
                  <a:tcPr marL="68598" marR="68598" marT="34299" marB="34299" anchor="ctr"/>
                </a:tc>
                <a:tc>
                  <a:txBody>
                    <a:bodyPr/>
                    <a:lstStyle/>
                    <a:p>
                      <a:pPr algn="ctr"/>
                      <a:r>
                        <a:rPr lang="en-US" sz="2400">
                          <a:solidFill>
                            <a:schemeClr val="tx1"/>
                          </a:solidFill>
                          <a:latin typeface="+mn-lt"/>
                          <a:cs typeface="Arial" panose="020B0604020202020204" pitchFamily="34" charset="0"/>
                        </a:rPr>
                        <a:t>Oral Testing</a:t>
                      </a:r>
                    </a:p>
                  </a:txBody>
                  <a:tcPr marL="68598" marR="68598" marT="34299" marB="34299" anchor="ctr"/>
                </a:tc>
                <a:tc>
                  <a:txBody>
                    <a:bodyPr/>
                    <a:lstStyle/>
                    <a:p>
                      <a:pPr algn="ctr"/>
                      <a:r>
                        <a:rPr lang="en-US" sz="2400">
                          <a:solidFill>
                            <a:schemeClr val="tx1"/>
                          </a:solidFill>
                          <a:latin typeface="+mn-lt"/>
                          <a:cs typeface="Arial" panose="020B0604020202020204" pitchFamily="34" charset="0"/>
                        </a:rPr>
                        <a:t>Preferred Seating</a:t>
                      </a:r>
                    </a:p>
                  </a:txBody>
                  <a:tcPr marL="68598" marR="68598" marT="34299" marB="34299" anchor="ctr"/>
                </a:tc>
                <a:extLst>
                  <a:ext uri="{0D108BD9-81ED-4DB2-BD59-A6C34878D82A}">
                    <a16:rowId xmlns:a16="http://schemas.microsoft.com/office/drawing/2014/main" val="10001"/>
                  </a:ext>
                </a:extLst>
              </a:tr>
              <a:tr h="1175249">
                <a:tc>
                  <a:txBody>
                    <a:bodyPr/>
                    <a:lstStyle/>
                    <a:p>
                      <a:pPr algn="ctr"/>
                      <a:r>
                        <a:rPr lang="en-US" sz="2400">
                          <a:solidFill>
                            <a:schemeClr val="tx1"/>
                          </a:solidFill>
                          <a:latin typeface="+mn-lt"/>
                          <a:cs typeface="Arial" panose="020B0604020202020204" pitchFamily="34" charset="0"/>
                        </a:rPr>
                        <a:t>Special Lighting</a:t>
                      </a:r>
                    </a:p>
                  </a:txBody>
                  <a:tcPr marL="68598" marR="68598" marT="34299" marB="34299" anchor="ctr"/>
                </a:tc>
                <a:tc>
                  <a:txBody>
                    <a:bodyPr/>
                    <a:lstStyle/>
                    <a:p>
                      <a:pPr algn="ctr"/>
                      <a:r>
                        <a:rPr lang="en-US" sz="2400">
                          <a:solidFill>
                            <a:schemeClr val="tx1"/>
                          </a:solidFill>
                          <a:latin typeface="+mn-lt"/>
                          <a:cs typeface="Arial" panose="020B0604020202020204" pitchFamily="34" charset="0"/>
                        </a:rPr>
                        <a:t>Extended</a:t>
                      </a:r>
                      <a:r>
                        <a:rPr lang="en-US" sz="2400" baseline="0">
                          <a:solidFill>
                            <a:schemeClr val="tx1"/>
                          </a:solidFill>
                          <a:latin typeface="+mn-lt"/>
                          <a:cs typeface="Arial" panose="020B0604020202020204" pitchFamily="34" charset="0"/>
                        </a:rPr>
                        <a:t> Time</a:t>
                      </a:r>
                      <a:endParaRPr lang="en-US" sz="2400">
                        <a:solidFill>
                          <a:schemeClr val="tx1"/>
                        </a:solidFill>
                        <a:latin typeface="+mn-lt"/>
                        <a:cs typeface="Arial" panose="020B0604020202020204" pitchFamily="34" charset="0"/>
                      </a:endParaRPr>
                    </a:p>
                  </a:txBody>
                  <a:tcPr marL="68598" marR="68598" marT="34299" marB="34299" anchor="ctr"/>
                </a:tc>
                <a:tc>
                  <a:txBody>
                    <a:bodyPr/>
                    <a:lstStyle/>
                    <a:p>
                      <a:pPr algn="ctr"/>
                      <a:r>
                        <a:rPr lang="en-US" sz="2400">
                          <a:solidFill>
                            <a:schemeClr val="tx1"/>
                          </a:solidFill>
                          <a:latin typeface="+mn-lt"/>
                          <a:cs typeface="Arial" panose="020B0604020202020204" pitchFamily="34" charset="0"/>
                        </a:rPr>
                        <a:t>Frequent Breaks</a:t>
                      </a:r>
                    </a:p>
                  </a:txBody>
                  <a:tcPr marL="68598" marR="68598" marT="34299" marB="34299" anchor="ctr"/>
                </a:tc>
                <a:tc>
                  <a:txBody>
                    <a:bodyPr/>
                    <a:lstStyle/>
                    <a:p>
                      <a:pPr algn="ctr"/>
                      <a:r>
                        <a:rPr lang="en-US" sz="2400">
                          <a:solidFill>
                            <a:schemeClr val="tx1"/>
                          </a:solidFill>
                          <a:latin typeface="+mn-lt"/>
                          <a:cs typeface="Arial" panose="020B0604020202020204" pitchFamily="34" charset="0"/>
                        </a:rPr>
                        <a:t>Choice</a:t>
                      </a:r>
                      <a:r>
                        <a:rPr lang="en-US" sz="2400" baseline="0">
                          <a:solidFill>
                            <a:schemeClr val="tx1"/>
                          </a:solidFill>
                          <a:latin typeface="+mn-lt"/>
                          <a:cs typeface="Arial" panose="020B0604020202020204" pitchFamily="34" charset="0"/>
                        </a:rPr>
                        <a:t> of Activity</a:t>
                      </a:r>
                      <a:endParaRPr lang="en-US" sz="2400">
                        <a:solidFill>
                          <a:schemeClr val="tx1"/>
                        </a:solidFill>
                        <a:latin typeface="+mn-lt"/>
                        <a:cs typeface="Arial" panose="020B0604020202020204" pitchFamily="34" charset="0"/>
                      </a:endParaRPr>
                    </a:p>
                  </a:txBody>
                  <a:tcPr marL="68598" marR="68598" marT="34299" marB="34299" anchor="ctr"/>
                </a:tc>
                <a:extLst>
                  <a:ext uri="{0D108BD9-81ED-4DB2-BD59-A6C34878D82A}">
                    <a16:rowId xmlns:a16="http://schemas.microsoft.com/office/drawing/2014/main" val="10002"/>
                  </a:ext>
                </a:extLst>
              </a:tr>
              <a:tr h="1175249">
                <a:tc>
                  <a:txBody>
                    <a:bodyPr/>
                    <a:lstStyle/>
                    <a:p>
                      <a:pPr algn="ctr"/>
                      <a:r>
                        <a:rPr lang="en-US" sz="2400">
                          <a:solidFill>
                            <a:schemeClr val="tx1"/>
                          </a:solidFill>
                          <a:latin typeface="+mn-lt"/>
                          <a:cs typeface="Arial" panose="020B0604020202020204" pitchFamily="34" charset="0"/>
                        </a:rPr>
                        <a:t>Calculator</a:t>
                      </a:r>
                    </a:p>
                  </a:txBody>
                  <a:tcPr marL="68598" marR="68598" marT="34299" marB="34299" anchor="ctr"/>
                </a:tc>
                <a:tc>
                  <a:txBody>
                    <a:bodyPr/>
                    <a:lstStyle/>
                    <a:p>
                      <a:pPr algn="ctr"/>
                      <a:r>
                        <a:rPr lang="en-US" sz="2400">
                          <a:solidFill>
                            <a:schemeClr val="tx1"/>
                          </a:solidFill>
                          <a:latin typeface="+mn-lt"/>
                          <a:cs typeface="Arial" panose="020B0604020202020204" pitchFamily="34" charset="0"/>
                        </a:rPr>
                        <a:t>Visual Schedule</a:t>
                      </a:r>
                    </a:p>
                  </a:txBody>
                  <a:tcPr marL="68598" marR="68598" marT="34299" marB="34299" anchor="ctr"/>
                </a:tc>
                <a:tc>
                  <a:txBody>
                    <a:bodyPr/>
                    <a:lstStyle/>
                    <a:p>
                      <a:pPr algn="ctr"/>
                      <a:r>
                        <a:rPr lang="en-US" sz="2400">
                          <a:solidFill>
                            <a:schemeClr val="tx1"/>
                          </a:solidFill>
                          <a:latin typeface="+mn-lt"/>
                          <a:cs typeface="Arial" panose="020B0604020202020204" pitchFamily="34" charset="0"/>
                        </a:rPr>
                        <a:t>Sensory Breaks</a:t>
                      </a:r>
                    </a:p>
                  </a:txBody>
                  <a:tcPr marL="68598" marR="68598" marT="34299" marB="34299" anchor="ctr"/>
                </a:tc>
                <a:tc>
                  <a:txBody>
                    <a:bodyPr/>
                    <a:lstStyle/>
                    <a:p>
                      <a:pPr algn="ctr"/>
                      <a:r>
                        <a:rPr lang="en-US" sz="2400">
                          <a:solidFill>
                            <a:schemeClr val="tx1"/>
                          </a:solidFill>
                          <a:latin typeface="+mn-lt"/>
                          <a:cs typeface="Arial" panose="020B0604020202020204" pitchFamily="34" charset="0"/>
                        </a:rPr>
                        <a:t>Shortened</a:t>
                      </a:r>
                      <a:r>
                        <a:rPr lang="en-US" sz="2400" baseline="0">
                          <a:solidFill>
                            <a:schemeClr val="tx1"/>
                          </a:solidFill>
                          <a:latin typeface="+mn-lt"/>
                          <a:cs typeface="Arial" panose="020B0604020202020204" pitchFamily="34" charset="0"/>
                        </a:rPr>
                        <a:t> Assignments</a:t>
                      </a:r>
                      <a:endParaRPr lang="en-US" sz="2400">
                        <a:solidFill>
                          <a:schemeClr val="tx1"/>
                        </a:solidFill>
                        <a:latin typeface="+mn-lt"/>
                        <a:cs typeface="Arial" panose="020B0604020202020204" pitchFamily="34" charset="0"/>
                      </a:endParaRPr>
                    </a:p>
                  </a:txBody>
                  <a:tcPr marL="68598" marR="68598" marT="34299" marB="3429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93908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867035949"/>
              </p:ext>
            </p:extLst>
          </p:nvPr>
        </p:nvGraphicFramePr>
        <p:xfrm>
          <a:off x="875211" y="125413"/>
          <a:ext cx="10567852" cy="4260272"/>
        </p:xfrm>
        <a:graphic>
          <a:graphicData uri="http://schemas.openxmlformats.org/drawingml/2006/table">
            <a:tbl>
              <a:tblPr firstRow="1" bandRow="1">
                <a:tableStyleId>{21E4AEA4-8DFA-4A89-87EB-49C32662AFE0}</a:tableStyleId>
              </a:tblPr>
              <a:tblGrid>
                <a:gridCol w="5283926">
                  <a:extLst>
                    <a:ext uri="{9D8B030D-6E8A-4147-A177-3AD203B41FA5}">
                      <a16:colId xmlns:a16="http://schemas.microsoft.com/office/drawing/2014/main" val="20000"/>
                    </a:ext>
                  </a:extLst>
                </a:gridCol>
                <a:gridCol w="5283926">
                  <a:extLst>
                    <a:ext uri="{9D8B030D-6E8A-4147-A177-3AD203B41FA5}">
                      <a16:colId xmlns:a16="http://schemas.microsoft.com/office/drawing/2014/main" val="20001"/>
                    </a:ext>
                  </a:extLst>
                </a:gridCol>
              </a:tblGrid>
              <a:tr h="558274">
                <a:tc>
                  <a:txBody>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Accommodations:</a:t>
                      </a:r>
                    </a:p>
                  </a:txBody>
                  <a:tcPr marL="96428" marR="96428" anchor="ctr"/>
                </a:tc>
                <a:tc>
                  <a:txBody>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Modifications:</a:t>
                      </a:r>
                    </a:p>
                  </a:txBody>
                  <a:tcPr marL="96428" marR="96428" anchor="ctr"/>
                </a:tc>
                <a:extLst>
                  <a:ext uri="{0D108BD9-81ED-4DB2-BD59-A6C34878D82A}">
                    <a16:rowId xmlns:a16="http://schemas.microsoft.com/office/drawing/2014/main" val="10000"/>
                  </a:ext>
                </a:extLst>
              </a:tr>
              <a:tr h="899036">
                <a:tc>
                  <a:txBody>
                    <a:bodyPr/>
                    <a:lstStyle/>
                    <a:p>
                      <a:pPr algn="ctr"/>
                      <a:endParaRPr lang="en-US" sz="1900">
                        <a:latin typeface="Open Sans" panose="020B0606030504020204" pitchFamily="34" charset="0"/>
                        <a:ea typeface="Open Sans" panose="020B0606030504020204" pitchFamily="34" charset="0"/>
                        <a:cs typeface="Open Sans" panose="020B0606030504020204" pitchFamily="34" charset="0"/>
                      </a:endParaRPr>
                    </a:p>
                  </a:txBody>
                  <a:tcPr marL="96428" marR="9642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900">
                        <a:latin typeface="Open Sans" panose="020B0606030504020204" pitchFamily="34" charset="0"/>
                        <a:ea typeface="Open Sans" panose="020B0606030504020204" pitchFamily="34" charset="0"/>
                        <a:cs typeface="Open Sans" panose="020B0606030504020204" pitchFamily="34" charset="0"/>
                      </a:endParaRPr>
                    </a:p>
                  </a:txBody>
                  <a:tcPr marL="96428" marR="96428" anchor="ctr"/>
                </a:tc>
                <a:extLst>
                  <a:ext uri="{0D108BD9-81ED-4DB2-BD59-A6C34878D82A}">
                    <a16:rowId xmlns:a16="http://schemas.microsoft.com/office/drawing/2014/main" val="10001"/>
                  </a:ext>
                </a:extLst>
              </a:tr>
              <a:tr h="1004890">
                <a:tc>
                  <a:txBody>
                    <a:bodyPr/>
                    <a:lstStyle/>
                    <a:p>
                      <a:pPr algn="ctr"/>
                      <a:endParaRPr lang="en-US" sz="1900">
                        <a:latin typeface="Arial" panose="020B0604020202020204" pitchFamily="34" charset="0"/>
                        <a:cs typeface="Arial" panose="020B0604020202020204" pitchFamily="34" charset="0"/>
                      </a:endParaRPr>
                    </a:p>
                  </a:txBody>
                  <a:tcPr marL="96428" marR="9642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900">
                        <a:latin typeface="Arial" panose="020B0604020202020204" pitchFamily="34" charset="0"/>
                        <a:cs typeface="Arial" panose="020B0604020202020204" pitchFamily="34" charset="0"/>
                      </a:endParaRPr>
                    </a:p>
                  </a:txBody>
                  <a:tcPr marL="96428" marR="96428" anchor="ctr"/>
                </a:tc>
                <a:extLst>
                  <a:ext uri="{0D108BD9-81ED-4DB2-BD59-A6C34878D82A}">
                    <a16:rowId xmlns:a16="http://schemas.microsoft.com/office/drawing/2014/main" val="10002"/>
                  </a:ext>
                </a:extLst>
              </a:tr>
              <a:tr h="899036">
                <a:tc>
                  <a:txBody>
                    <a:bodyPr/>
                    <a:lstStyle/>
                    <a:p>
                      <a:pPr algn="ctr"/>
                      <a:endParaRPr lang="en-US" sz="1900">
                        <a:latin typeface="Arial" panose="020B0604020202020204" pitchFamily="34" charset="0"/>
                        <a:cs typeface="Arial" panose="020B0604020202020204" pitchFamily="34" charset="0"/>
                      </a:endParaRPr>
                    </a:p>
                  </a:txBody>
                  <a:tcPr marL="96428" marR="96428" anchor="ctr"/>
                </a:tc>
                <a:tc>
                  <a:txBody>
                    <a:bodyPr/>
                    <a:lstStyle/>
                    <a:p>
                      <a:pPr algn="ctr"/>
                      <a:endParaRPr lang="en-US" sz="1900">
                        <a:latin typeface="Arial" panose="020B0604020202020204" pitchFamily="34" charset="0"/>
                        <a:cs typeface="Arial" panose="020B0604020202020204" pitchFamily="34" charset="0"/>
                      </a:endParaRPr>
                    </a:p>
                  </a:txBody>
                  <a:tcPr marL="96428" marR="96428" anchor="ctr"/>
                </a:tc>
                <a:extLst>
                  <a:ext uri="{0D108BD9-81ED-4DB2-BD59-A6C34878D82A}">
                    <a16:rowId xmlns:a16="http://schemas.microsoft.com/office/drawing/2014/main" val="10003"/>
                  </a:ext>
                </a:extLst>
              </a:tr>
              <a:tr h="899036">
                <a:tc>
                  <a:txBody>
                    <a:bodyPr/>
                    <a:lstStyle/>
                    <a:p>
                      <a:pPr algn="ctr"/>
                      <a:endParaRPr lang="en-US" sz="1900">
                        <a:latin typeface="Arial" panose="020B0604020202020204" pitchFamily="34" charset="0"/>
                        <a:cs typeface="Arial" panose="020B0604020202020204" pitchFamily="34" charset="0"/>
                      </a:endParaRPr>
                    </a:p>
                  </a:txBody>
                  <a:tcPr marL="96428" marR="96428" anchor="ctr"/>
                </a:tc>
                <a:tc>
                  <a:txBody>
                    <a:bodyPr/>
                    <a:lstStyle/>
                    <a:p>
                      <a:pPr algn="ctr"/>
                      <a:endParaRPr lang="en-US" sz="1900">
                        <a:latin typeface="Arial" panose="020B0604020202020204" pitchFamily="34" charset="0"/>
                        <a:cs typeface="Arial" panose="020B0604020202020204" pitchFamily="34" charset="0"/>
                      </a:endParaRPr>
                    </a:p>
                  </a:txBody>
                  <a:tcPr marL="96428" marR="96428" anchor="ctr"/>
                </a:tc>
                <a:extLst>
                  <a:ext uri="{0D108BD9-81ED-4DB2-BD59-A6C34878D82A}">
                    <a16:rowId xmlns:a16="http://schemas.microsoft.com/office/drawing/2014/main" val="10004"/>
                  </a:ext>
                </a:extLst>
              </a:tr>
            </a:tbl>
          </a:graphicData>
        </a:graphic>
      </p:graphicFrame>
      <p:sp>
        <p:nvSpPr>
          <p:cNvPr id="8" name="Rectangle 7"/>
          <p:cNvSpPr/>
          <p:nvPr/>
        </p:nvSpPr>
        <p:spPr>
          <a:xfrm>
            <a:off x="3822155" y="2485696"/>
            <a:ext cx="4297680" cy="646331"/>
          </a:xfrm>
          <a:prstGeom prst="rect">
            <a:avLst/>
          </a:prstGeom>
          <a:solidFill>
            <a:schemeClr val="accent4"/>
          </a:solidFill>
        </p:spPr>
        <p:txBody>
          <a:bodyPr wrap="square" anchor="ctr">
            <a:spAutoFit/>
          </a:bodyPr>
          <a:lstStyle/>
          <a:p>
            <a:pPr algn="ct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Provide access to instruction and assessment</a:t>
            </a:r>
          </a:p>
        </p:txBody>
      </p:sp>
      <p:sp>
        <p:nvSpPr>
          <p:cNvPr id="9" name="Rectangle 8"/>
          <p:cNvSpPr/>
          <p:nvPr/>
        </p:nvSpPr>
        <p:spPr>
          <a:xfrm>
            <a:off x="3822155" y="3031373"/>
            <a:ext cx="4297680" cy="646331"/>
          </a:xfrm>
          <a:prstGeom prst="rect">
            <a:avLst/>
          </a:prstGeom>
          <a:solidFill>
            <a:schemeClr val="accent4"/>
          </a:solidFill>
        </p:spPr>
        <p:txBody>
          <a:bodyPr wrap="square" anchor="ctr">
            <a:spAutoFit/>
          </a:bodyPr>
          <a:lstStyle/>
          <a:p>
            <a:pPr algn="ct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Do </a:t>
            </a:r>
            <a:r>
              <a:rPr lang="en-US" sz="1800" b="1" u="sng">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not</a:t>
            </a: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ensure proficiency on assessments</a:t>
            </a:r>
          </a:p>
        </p:txBody>
      </p:sp>
      <p:sp>
        <p:nvSpPr>
          <p:cNvPr id="10" name="Rectangle 9"/>
          <p:cNvSpPr/>
          <p:nvPr/>
        </p:nvSpPr>
        <p:spPr>
          <a:xfrm>
            <a:off x="3780140" y="3669478"/>
            <a:ext cx="4297680" cy="646331"/>
          </a:xfrm>
          <a:prstGeom prst="rect">
            <a:avLst/>
          </a:prstGeom>
          <a:solidFill>
            <a:schemeClr val="accent4"/>
          </a:solidFill>
        </p:spPr>
        <p:txBody>
          <a:bodyPr wrap="square" anchor="ctr">
            <a:spAutoFit/>
          </a:bodyPr>
          <a:lstStyle/>
          <a:p>
            <a:pPr algn="ct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Are needed for access both in the classroom and on assessments</a:t>
            </a:r>
          </a:p>
        </p:txBody>
      </p:sp>
      <p:sp>
        <p:nvSpPr>
          <p:cNvPr id="11" name="Rectangle 10"/>
          <p:cNvSpPr/>
          <p:nvPr/>
        </p:nvSpPr>
        <p:spPr>
          <a:xfrm>
            <a:off x="4012767" y="4030394"/>
            <a:ext cx="3916457" cy="646331"/>
          </a:xfrm>
          <a:prstGeom prst="rect">
            <a:avLst/>
          </a:prstGeom>
          <a:solidFill>
            <a:schemeClr val="accent4"/>
          </a:solidFill>
        </p:spPr>
        <p:txBody>
          <a:bodyPr wrap="square" anchor="ctr">
            <a:spAutoFit/>
          </a:bodyPr>
          <a:lstStyle/>
          <a:p>
            <a:pPr algn="ct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Do </a:t>
            </a:r>
            <a:r>
              <a:rPr lang="en-US" sz="1800" b="1" u="sng">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not</a:t>
            </a: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reduce learning expectations</a:t>
            </a:r>
          </a:p>
        </p:txBody>
      </p:sp>
      <p:sp>
        <p:nvSpPr>
          <p:cNvPr id="14" name="Rectangle 13"/>
          <p:cNvSpPr/>
          <p:nvPr/>
        </p:nvSpPr>
        <p:spPr>
          <a:xfrm>
            <a:off x="3801148" y="3169873"/>
            <a:ext cx="4297680" cy="646331"/>
          </a:xfrm>
          <a:prstGeom prst="rect">
            <a:avLst/>
          </a:prstGeom>
          <a:solidFill>
            <a:schemeClr val="accent4"/>
          </a:solidFill>
        </p:spPr>
        <p:txBody>
          <a:bodyPr wrap="square" anchor="ctr">
            <a:spAutoFit/>
          </a:bodyPr>
          <a:lstStyle/>
          <a:p>
            <a:pPr algn="ctr">
              <a:defRPr/>
            </a:pP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Do </a:t>
            </a:r>
            <a:r>
              <a:rPr lang="en-US" sz="1800" b="1" u="sng">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not</a:t>
            </a: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disqualify access and participation within core instruction</a:t>
            </a:r>
          </a:p>
        </p:txBody>
      </p:sp>
      <p:sp>
        <p:nvSpPr>
          <p:cNvPr id="15" name="Rectangle 14"/>
          <p:cNvSpPr/>
          <p:nvPr/>
        </p:nvSpPr>
        <p:spPr>
          <a:xfrm>
            <a:off x="3394859" y="1928787"/>
            <a:ext cx="4297680" cy="923330"/>
          </a:xfrm>
          <a:prstGeom prst="rect">
            <a:avLst/>
          </a:prstGeom>
          <a:solidFill>
            <a:schemeClr val="accent4"/>
          </a:solidFill>
        </p:spPr>
        <p:txBody>
          <a:bodyPr wrap="square" anchor="ctr">
            <a:spAutoFit/>
          </a:bodyPr>
          <a:lstStyle/>
          <a:p>
            <a:pPr algn="ctr">
              <a:defRPr/>
            </a:pP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Have a long term impact on the opportunities a student can access during and beyond school</a:t>
            </a:r>
          </a:p>
        </p:txBody>
      </p:sp>
      <p:sp>
        <p:nvSpPr>
          <p:cNvPr id="16" name="Rectangle 15"/>
          <p:cNvSpPr/>
          <p:nvPr/>
        </p:nvSpPr>
        <p:spPr>
          <a:xfrm>
            <a:off x="3774372" y="2894587"/>
            <a:ext cx="4297680" cy="646331"/>
          </a:xfrm>
          <a:prstGeom prst="rect">
            <a:avLst/>
          </a:prstGeom>
          <a:solidFill>
            <a:schemeClr val="accent4"/>
          </a:solidFill>
        </p:spPr>
        <p:txBody>
          <a:bodyPr wrap="square" anchor="ctr">
            <a:spAutoFit/>
          </a:bodyPr>
          <a:lstStyle/>
          <a:p>
            <a:pPr algn="ct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Are highly restrictive and should be used as a last resort</a:t>
            </a:r>
          </a:p>
        </p:txBody>
      </p:sp>
      <p:sp>
        <p:nvSpPr>
          <p:cNvPr id="17" name="Rectangle 16"/>
          <p:cNvSpPr/>
          <p:nvPr/>
        </p:nvSpPr>
        <p:spPr>
          <a:xfrm>
            <a:off x="4012766" y="1547604"/>
            <a:ext cx="4297680" cy="646331"/>
          </a:xfrm>
          <a:prstGeom prst="rect">
            <a:avLst/>
          </a:prstGeom>
          <a:solidFill>
            <a:schemeClr val="accent4"/>
          </a:solidFill>
        </p:spPr>
        <p:txBody>
          <a:bodyPr wrap="square" anchor="ctr">
            <a:spAutoFit/>
          </a:bodyPr>
          <a:lstStyle/>
          <a:p>
            <a:pPr algn="ctr"/>
            <a:r>
              <a:rPr lang="en-US" sz="18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Change learning expectations, both what is taught and what is expected</a:t>
            </a:r>
          </a:p>
        </p:txBody>
      </p:sp>
      <p:sp>
        <p:nvSpPr>
          <p:cNvPr id="12" name="TextBox 11" descr="The least dangerous assumption would be that students are able to participate within the core curriculum without modifications unless student performance data indicates otherwise">
            <a:extLst>
              <a:ext uri="{FF2B5EF4-FFF2-40B4-BE49-F238E27FC236}">
                <a16:creationId xmlns:a16="http://schemas.microsoft.com/office/drawing/2014/main" id="{6FC5ECF3-EEBD-41B4-B988-BF119B6E9569}"/>
              </a:ext>
            </a:extLst>
          </p:cNvPr>
          <p:cNvSpPr txBox="1"/>
          <p:nvPr/>
        </p:nvSpPr>
        <p:spPr>
          <a:xfrm>
            <a:off x="1442654" y="5023046"/>
            <a:ext cx="9432966" cy="1569660"/>
          </a:xfrm>
          <a:prstGeom prst="rect">
            <a:avLst/>
          </a:prstGeom>
          <a:solidFill>
            <a:srgbClr val="2DCCD3"/>
          </a:solidFill>
          <a:ln>
            <a:solidFill>
              <a:schemeClr val="tx1">
                <a:lumMod val="95000"/>
                <a:lumOff val="5000"/>
              </a:schemeClr>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lvl="1" algn="ctr" defTabSz="685846"/>
            <a:r>
              <a:rPr lang="en-US" sz="2400">
                <a:solidFill>
                  <a:schemeClr val="bg1"/>
                </a:solidFill>
                <a:cs typeface="Arial"/>
              </a:rPr>
              <a:t>The least dangerous assumption would be that students are able to participate within the core curriculum </a:t>
            </a:r>
            <a:r>
              <a:rPr lang="en-US" sz="2400" b="1" u="sng">
                <a:solidFill>
                  <a:schemeClr val="accent3"/>
                </a:solidFill>
                <a:cs typeface="Arial"/>
              </a:rPr>
              <a:t>without</a:t>
            </a:r>
            <a:r>
              <a:rPr lang="en-US" sz="2400">
                <a:solidFill>
                  <a:schemeClr val="bg1"/>
                </a:solidFill>
                <a:cs typeface="Arial"/>
              </a:rPr>
              <a:t> accommodations and/or modifications unless there is substantial student performance data indicating otherwise.</a:t>
            </a:r>
            <a:endParaRPr lang="en-US" sz="2400">
              <a:solidFill>
                <a:schemeClr val="bg1"/>
              </a:solidFill>
              <a:ea typeface="Open Sans"/>
              <a:cs typeface="Arial"/>
            </a:endParaRPr>
          </a:p>
        </p:txBody>
      </p:sp>
    </p:spTree>
    <p:extLst>
      <p:ext uri="{BB962C8B-B14F-4D97-AF65-F5344CB8AC3E}">
        <p14:creationId xmlns:p14="http://schemas.microsoft.com/office/powerpoint/2010/main" val="283279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0.00712 -0.00417 L -0.25261 -0.24745 " pathEditMode="relative" rAng="0" ptsTypes="AA">
                                      <p:cBhvr>
                                        <p:cTn id="11" dur="2000" fill="hold"/>
                                        <p:tgtEl>
                                          <p:spTgt spid="8"/>
                                        </p:tgtEl>
                                        <p:attrNameLst>
                                          <p:attrName>ppt_x</p:attrName>
                                          <p:attrName>ppt_y</p:attrName>
                                        </p:attrNameLst>
                                      </p:cBhvr>
                                      <p:rCtr x="-12274" y="-1217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0.02083 0.16805 L 0.21424 -0.10602 " pathEditMode="relative" rAng="0" ptsTypes="AA">
                                      <p:cBhvr>
                                        <p:cTn id="20" dur="2000" fill="hold"/>
                                        <p:tgtEl>
                                          <p:spTgt spid="17"/>
                                        </p:tgtEl>
                                        <p:attrNameLst>
                                          <p:attrName>ppt_x</p:attrName>
                                          <p:attrName>ppt_y</p:attrName>
                                        </p:attrNameLst>
                                      </p:cBhvr>
                                      <p:rCtr x="11753" y="-13704"/>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0.0066 0.00347 L -0.24618 -0.20278 " pathEditMode="relative" rAng="0" ptsTypes="AA">
                                      <p:cBhvr>
                                        <p:cTn id="29" dur="2000" fill="hold"/>
                                        <p:tgtEl>
                                          <p:spTgt spid="9"/>
                                        </p:tgtEl>
                                        <p:attrNameLst>
                                          <p:attrName>ppt_x</p:attrName>
                                          <p:attrName>ppt_y</p:attrName>
                                        </p:attrNameLst>
                                      </p:cBhvr>
                                      <p:rCtr x="-11979" y="-10324"/>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38889E-6 7.40741E-7 L 0.23958 -0.21991 " pathEditMode="relative" rAng="0" ptsTypes="AA">
                                      <p:cBhvr>
                                        <p:cTn id="38" dur="2000" fill="hold"/>
                                        <p:tgtEl>
                                          <p:spTgt spid="14"/>
                                        </p:tgtEl>
                                        <p:attrNameLst>
                                          <p:attrName>ppt_x</p:attrName>
                                          <p:attrName>ppt_y</p:attrName>
                                        </p:attrNameLst>
                                      </p:cBhvr>
                                      <p:rCtr x="11979" y="-10995"/>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0.00208 0.0213 L 0.28698 0.09468 " pathEditMode="relative" rAng="0" ptsTypes="AA">
                                      <p:cBhvr>
                                        <p:cTn id="47" dur="2000" fill="hold"/>
                                        <p:tgtEl>
                                          <p:spTgt spid="15"/>
                                        </p:tgtEl>
                                        <p:attrNameLst>
                                          <p:attrName>ppt_x</p:attrName>
                                          <p:attrName>ppt_y</p:attrName>
                                        </p:attrNameLst>
                                      </p:cBhvr>
                                      <p:rCtr x="14236" y="3657"/>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1" nodeType="clickEffect">
                                  <p:stCondLst>
                                    <p:cond delay="0"/>
                                  </p:stCondLst>
                                  <p:childTnLst>
                                    <p:animMotion origin="layout" path="M 0.01806 4.07407E-6 L -0.23941 -0.14237 " pathEditMode="relative" rAng="0" ptsTypes="AA">
                                      <p:cBhvr>
                                        <p:cTn id="56" dur="2000" fill="hold"/>
                                        <p:tgtEl>
                                          <p:spTgt spid="10"/>
                                        </p:tgtEl>
                                        <p:attrNameLst>
                                          <p:attrName>ppt_x</p:attrName>
                                          <p:attrName>ppt_y</p:attrName>
                                        </p:attrNameLst>
                                      </p:cBhvr>
                                      <p:rCtr x="-12882" y="-7130"/>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0.01128 0.00394 L -0.25573 -0.06666 " pathEditMode="relative" rAng="0" ptsTypes="AA">
                                      <p:cBhvr>
                                        <p:cTn id="65" dur="2000" fill="hold"/>
                                        <p:tgtEl>
                                          <p:spTgt spid="11"/>
                                        </p:tgtEl>
                                        <p:attrNameLst>
                                          <p:attrName>ppt_x</p:attrName>
                                          <p:attrName>ppt_y</p:attrName>
                                        </p:attrNameLst>
                                      </p:cBhvr>
                                      <p:rCtr x="-13351" y="-3542"/>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0 -1.48148E-6 L 0.24253 0.1132 " pathEditMode="relative" rAng="0" ptsTypes="AA">
                                      <p:cBhvr>
                                        <p:cTn id="74" dur="2000" fill="hold"/>
                                        <p:tgtEl>
                                          <p:spTgt spid="16"/>
                                        </p:tgtEl>
                                        <p:attrNameLst>
                                          <p:attrName>ppt_x</p:attrName>
                                          <p:attrName>ppt_y</p:attrName>
                                        </p:attrNameLst>
                                      </p:cBhvr>
                                      <p:rCtr x="12118" y="5648"/>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4" grpId="0" animBg="1"/>
      <p:bldP spid="14" grpId="1" animBg="1"/>
      <p:bldP spid="15" grpId="0" animBg="1"/>
      <p:bldP spid="15" grpId="1" animBg="1"/>
      <p:bldP spid="16" grpId="0" animBg="1"/>
      <p:bldP spid="16" grpId="1" animBg="1"/>
      <p:bldP spid="17" grpId="0" animBg="1"/>
      <p:bldP spid="17" grpId="1"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B64F-8B69-4B38-8463-1EEEC105DACB}"/>
              </a:ext>
            </a:extLst>
          </p:cNvPr>
          <p:cNvSpPr>
            <a:spLocks noGrp="1"/>
          </p:cNvSpPr>
          <p:nvPr>
            <p:ph type="title"/>
          </p:nvPr>
        </p:nvSpPr>
        <p:spPr>
          <a:xfrm>
            <a:off x="424073" y="2549448"/>
            <a:ext cx="8881659" cy="1759104"/>
          </a:xfrm>
        </p:spPr>
        <p:txBody>
          <a:bodyPr/>
          <a:lstStyle/>
          <a:p>
            <a:r>
              <a:rPr lang="en-US"/>
              <a:t>How do teachers implement accommodations?</a:t>
            </a:r>
          </a:p>
        </p:txBody>
      </p:sp>
    </p:spTree>
    <p:extLst>
      <p:ext uri="{BB962C8B-B14F-4D97-AF65-F5344CB8AC3E}">
        <p14:creationId xmlns:p14="http://schemas.microsoft.com/office/powerpoint/2010/main" val="4185806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DD8A-6367-4646-B964-7E149230AD27}"/>
              </a:ext>
            </a:extLst>
          </p:cNvPr>
          <p:cNvSpPr>
            <a:spLocks noGrp="1"/>
          </p:cNvSpPr>
          <p:nvPr>
            <p:ph type="title"/>
          </p:nvPr>
        </p:nvSpPr>
        <p:spPr/>
        <p:txBody>
          <a:bodyPr/>
          <a:lstStyle/>
          <a:p>
            <a:r>
              <a:rPr lang="en-US"/>
              <a:t>Steps to Implementing Accommodations</a:t>
            </a:r>
          </a:p>
        </p:txBody>
      </p:sp>
      <p:sp>
        <p:nvSpPr>
          <p:cNvPr id="3" name="Text Placeholder 2">
            <a:extLst>
              <a:ext uri="{FF2B5EF4-FFF2-40B4-BE49-F238E27FC236}">
                <a16:creationId xmlns:a16="http://schemas.microsoft.com/office/drawing/2014/main" id="{9E6E220A-C083-4F4B-995B-C9D363909E2A}"/>
              </a:ext>
            </a:extLst>
          </p:cNvPr>
          <p:cNvSpPr>
            <a:spLocks noGrp="1"/>
          </p:cNvSpPr>
          <p:nvPr>
            <p:ph type="body" sz="quarter" idx="10"/>
          </p:nvPr>
        </p:nvSpPr>
        <p:spPr>
          <a:xfrm>
            <a:off x="507868" y="1531919"/>
            <a:ext cx="11071516" cy="1204650"/>
          </a:xfrm>
        </p:spPr>
        <p:txBody>
          <a:bodyPr>
            <a:normAutofit fontScale="92500" lnSpcReduction="20000"/>
          </a:bodyPr>
          <a:lstStyle/>
          <a:p>
            <a:r>
              <a:rPr lang="en-US"/>
              <a:t>Teachers are required to provide accommodations outlined within a student’s individualized education program (IEP). Below are a few steps to help teachers ensure students have access to instruction and assessments through their required accommodations.</a:t>
            </a:r>
          </a:p>
        </p:txBody>
      </p:sp>
      <p:sp>
        <p:nvSpPr>
          <p:cNvPr id="4" name="Oval 3">
            <a:extLst>
              <a:ext uri="{FF2B5EF4-FFF2-40B4-BE49-F238E27FC236}">
                <a16:creationId xmlns:a16="http://schemas.microsoft.com/office/drawing/2014/main" id="{B2302CFF-CDE9-43DC-A122-D1F96DAD5078}"/>
              </a:ext>
            </a:extLst>
          </p:cNvPr>
          <p:cNvSpPr/>
          <p:nvPr/>
        </p:nvSpPr>
        <p:spPr>
          <a:xfrm>
            <a:off x="566058" y="3234438"/>
            <a:ext cx="1071154" cy="9369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val 4">
            <a:extLst>
              <a:ext uri="{FF2B5EF4-FFF2-40B4-BE49-F238E27FC236}">
                <a16:creationId xmlns:a16="http://schemas.microsoft.com/office/drawing/2014/main" id="{B40AF611-F94F-43D1-9F95-1C499C38F914}"/>
              </a:ext>
            </a:extLst>
          </p:cNvPr>
          <p:cNvSpPr/>
          <p:nvPr/>
        </p:nvSpPr>
        <p:spPr>
          <a:xfrm>
            <a:off x="566058" y="4654027"/>
            <a:ext cx="1071154" cy="936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3A378912-B410-4FF6-B7E2-FF0C975FA837}"/>
              </a:ext>
            </a:extLst>
          </p:cNvPr>
          <p:cNvSpPr/>
          <p:nvPr/>
        </p:nvSpPr>
        <p:spPr>
          <a:xfrm>
            <a:off x="6043626" y="3234437"/>
            <a:ext cx="1071154" cy="936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Oval 6">
            <a:extLst>
              <a:ext uri="{FF2B5EF4-FFF2-40B4-BE49-F238E27FC236}">
                <a16:creationId xmlns:a16="http://schemas.microsoft.com/office/drawing/2014/main" id="{823422D0-9D4B-48C2-86D8-FCB969E913B4}"/>
              </a:ext>
            </a:extLst>
          </p:cNvPr>
          <p:cNvSpPr/>
          <p:nvPr/>
        </p:nvSpPr>
        <p:spPr>
          <a:xfrm>
            <a:off x="6143774" y="4654026"/>
            <a:ext cx="1071154" cy="9369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2">
            <a:extLst>
              <a:ext uri="{FF2B5EF4-FFF2-40B4-BE49-F238E27FC236}">
                <a16:creationId xmlns:a16="http://schemas.microsoft.com/office/drawing/2014/main" id="{AB238F5B-F6EE-4592-BB7F-403DDBA268A6}"/>
              </a:ext>
            </a:extLst>
          </p:cNvPr>
          <p:cNvSpPr txBox="1">
            <a:spLocks/>
          </p:cNvSpPr>
          <p:nvPr/>
        </p:nvSpPr>
        <p:spPr>
          <a:xfrm>
            <a:off x="7214928" y="3277189"/>
            <a:ext cx="4364456" cy="936961"/>
          </a:xfrm>
          <a:prstGeom prst="rect">
            <a:avLst/>
          </a:prstGeom>
        </p:spPr>
        <p:txBody>
          <a:bodyPr vert="horz" lIns="91440" tIns="45720" rIns="91440" bIns="45720" rtlCol="0">
            <a:normAutofit/>
          </a:bodyPr>
          <a:lstStyle>
            <a:lvl1pPr marL="257111" indent="-257111" algn="l" defTabSz="685629" rtl="0" eaLnBrk="1" latinLnBrk="0" hangingPunct="1">
              <a:spcBef>
                <a:spcPts val="0"/>
              </a:spcBef>
              <a:spcAft>
                <a:spcPts val="1200"/>
              </a:spcAft>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ts val="0"/>
              </a:spcBef>
              <a:spcAft>
                <a:spcPts val="1200"/>
              </a:spcAft>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ts val="0"/>
              </a:spcBef>
              <a:spcAft>
                <a:spcPts val="1200"/>
              </a:spcAft>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ts val="0"/>
              </a:spcBef>
              <a:spcAft>
                <a:spcPts val="1200"/>
              </a:spcAft>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ts val="0"/>
              </a:spcBef>
              <a:spcAft>
                <a:spcPts val="1200"/>
              </a:spcAft>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b="1"/>
              <a:t>Plan to implement accommodations</a:t>
            </a:r>
          </a:p>
        </p:txBody>
      </p:sp>
      <p:sp>
        <p:nvSpPr>
          <p:cNvPr id="9" name="Text Placeholder 2">
            <a:extLst>
              <a:ext uri="{FF2B5EF4-FFF2-40B4-BE49-F238E27FC236}">
                <a16:creationId xmlns:a16="http://schemas.microsoft.com/office/drawing/2014/main" id="{A4AF0137-125F-4700-AAA2-0993ED7DF7A2}"/>
              </a:ext>
            </a:extLst>
          </p:cNvPr>
          <p:cNvSpPr txBox="1">
            <a:spLocks/>
          </p:cNvSpPr>
          <p:nvPr/>
        </p:nvSpPr>
        <p:spPr>
          <a:xfrm>
            <a:off x="1637212" y="3222361"/>
            <a:ext cx="3783465" cy="1204650"/>
          </a:xfrm>
          <a:prstGeom prst="rect">
            <a:avLst/>
          </a:prstGeom>
        </p:spPr>
        <p:txBody>
          <a:bodyPr vert="horz" lIns="91440" tIns="45720" rIns="91440" bIns="45720" rtlCol="0">
            <a:normAutofit/>
          </a:bodyPr>
          <a:lstStyle>
            <a:lvl1pPr marL="257111" indent="-257111" algn="l" defTabSz="685629" rtl="0" eaLnBrk="1" latinLnBrk="0" hangingPunct="1">
              <a:spcBef>
                <a:spcPts val="0"/>
              </a:spcBef>
              <a:spcAft>
                <a:spcPts val="1200"/>
              </a:spcAft>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ts val="0"/>
              </a:spcBef>
              <a:spcAft>
                <a:spcPts val="1200"/>
              </a:spcAft>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ts val="0"/>
              </a:spcBef>
              <a:spcAft>
                <a:spcPts val="1200"/>
              </a:spcAft>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ts val="0"/>
              </a:spcBef>
              <a:spcAft>
                <a:spcPts val="1200"/>
              </a:spcAft>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ts val="0"/>
              </a:spcBef>
              <a:spcAft>
                <a:spcPts val="1200"/>
              </a:spcAft>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b="1"/>
              <a:t>Become familiar with each student’s accommodations</a:t>
            </a:r>
          </a:p>
        </p:txBody>
      </p:sp>
      <p:sp>
        <p:nvSpPr>
          <p:cNvPr id="10" name="Text Placeholder 2">
            <a:extLst>
              <a:ext uri="{FF2B5EF4-FFF2-40B4-BE49-F238E27FC236}">
                <a16:creationId xmlns:a16="http://schemas.microsoft.com/office/drawing/2014/main" id="{BCD966AE-4E9B-449B-ABCD-F8C517892CAC}"/>
              </a:ext>
            </a:extLst>
          </p:cNvPr>
          <p:cNvSpPr txBox="1">
            <a:spLocks/>
          </p:cNvSpPr>
          <p:nvPr/>
        </p:nvSpPr>
        <p:spPr>
          <a:xfrm>
            <a:off x="1637211" y="4712415"/>
            <a:ext cx="3783465" cy="936961"/>
          </a:xfrm>
          <a:prstGeom prst="rect">
            <a:avLst/>
          </a:prstGeom>
        </p:spPr>
        <p:txBody>
          <a:bodyPr vert="horz" lIns="91440" tIns="45720" rIns="91440" bIns="45720" rtlCol="0">
            <a:normAutofit/>
          </a:bodyPr>
          <a:lstStyle>
            <a:lvl1pPr marL="257111" indent="-257111" algn="l" defTabSz="685629" rtl="0" eaLnBrk="1" latinLnBrk="0" hangingPunct="1">
              <a:spcBef>
                <a:spcPts val="0"/>
              </a:spcBef>
              <a:spcAft>
                <a:spcPts val="1200"/>
              </a:spcAft>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ts val="0"/>
              </a:spcBef>
              <a:spcAft>
                <a:spcPts val="1200"/>
              </a:spcAft>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ts val="0"/>
              </a:spcBef>
              <a:spcAft>
                <a:spcPts val="1200"/>
              </a:spcAft>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ts val="0"/>
              </a:spcBef>
              <a:spcAft>
                <a:spcPts val="1200"/>
              </a:spcAft>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ts val="0"/>
              </a:spcBef>
              <a:spcAft>
                <a:spcPts val="1200"/>
              </a:spcAft>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b="1"/>
              <a:t>Collaborate and communicate </a:t>
            </a:r>
          </a:p>
        </p:txBody>
      </p:sp>
      <p:sp>
        <p:nvSpPr>
          <p:cNvPr id="11" name="Text Placeholder 2">
            <a:extLst>
              <a:ext uri="{FF2B5EF4-FFF2-40B4-BE49-F238E27FC236}">
                <a16:creationId xmlns:a16="http://schemas.microsoft.com/office/drawing/2014/main" id="{DCB43BD9-09CA-44A6-98B5-7FF659451A9E}"/>
              </a:ext>
            </a:extLst>
          </p:cNvPr>
          <p:cNvSpPr txBox="1">
            <a:spLocks/>
          </p:cNvSpPr>
          <p:nvPr/>
        </p:nvSpPr>
        <p:spPr>
          <a:xfrm>
            <a:off x="7356647" y="4740916"/>
            <a:ext cx="3783465" cy="936961"/>
          </a:xfrm>
          <a:prstGeom prst="rect">
            <a:avLst/>
          </a:prstGeom>
        </p:spPr>
        <p:txBody>
          <a:bodyPr vert="horz" lIns="91440" tIns="45720" rIns="91440" bIns="45720" rtlCol="0">
            <a:normAutofit/>
          </a:bodyPr>
          <a:lstStyle>
            <a:lvl1pPr marL="257111" indent="-257111" algn="l" defTabSz="685629" rtl="0" eaLnBrk="1" latinLnBrk="0" hangingPunct="1">
              <a:spcBef>
                <a:spcPts val="0"/>
              </a:spcBef>
              <a:spcAft>
                <a:spcPts val="1200"/>
              </a:spcAft>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ts val="0"/>
              </a:spcBef>
              <a:spcAft>
                <a:spcPts val="1200"/>
              </a:spcAft>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ts val="0"/>
              </a:spcBef>
              <a:spcAft>
                <a:spcPts val="1200"/>
              </a:spcAft>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ts val="0"/>
              </a:spcBef>
              <a:spcAft>
                <a:spcPts val="1200"/>
              </a:spcAft>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ts val="0"/>
              </a:spcBef>
              <a:spcAft>
                <a:spcPts val="1200"/>
              </a:spcAft>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b="1"/>
              <a:t>Be a continuous learner</a:t>
            </a:r>
          </a:p>
        </p:txBody>
      </p:sp>
      <p:pic>
        <p:nvPicPr>
          <p:cNvPr id="13" name="Graphic 12" descr="School girl outline">
            <a:extLst>
              <a:ext uri="{FF2B5EF4-FFF2-40B4-BE49-F238E27FC236}">
                <a16:creationId xmlns:a16="http://schemas.microsoft.com/office/drawing/2014/main" id="{3924A566-EB71-49D3-B29E-78F4BE9197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664" y="3219197"/>
            <a:ext cx="914400" cy="914400"/>
          </a:xfrm>
          <a:prstGeom prst="rect">
            <a:avLst/>
          </a:prstGeom>
        </p:spPr>
      </p:pic>
      <p:pic>
        <p:nvPicPr>
          <p:cNvPr id="15" name="Graphic 14" descr="Blueprint outline">
            <a:extLst>
              <a:ext uri="{FF2B5EF4-FFF2-40B4-BE49-F238E27FC236}">
                <a16:creationId xmlns:a16="http://schemas.microsoft.com/office/drawing/2014/main" id="{3CDCADFF-E8D3-43AE-9A46-FAE15BA01D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0385" y="3286295"/>
            <a:ext cx="777636" cy="777636"/>
          </a:xfrm>
          <a:prstGeom prst="rect">
            <a:avLst/>
          </a:prstGeom>
        </p:spPr>
      </p:pic>
      <p:pic>
        <p:nvPicPr>
          <p:cNvPr id="17" name="Graphic 16" descr="Meeting with solid fill">
            <a:extLst>
              <a:ext uri="{FF2B5EF4-FFF2-40B4-BE49-F238E27FC236}">
                <a16:creationId xmlns:a16="http://schemas.microsoft.com/office/drawing/2014/main" id="{8E48167D-8BDA-4357-8C81-F7250087CC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0262" y="4638288"/>
            <a:ext cx="914400" cy="914400"/>
          </a:xfrm>
          <a:prstGeom prst="rect">
            <a:avLst/>
          </a:prstGeom>
        </p:spPr>
      </p:pic>
      <p:pic>
        <p:nvPicPr>
          <p:cNvPr id="19" name="Graphic 18" descr="Right And Left Brain with solid fill">
            <a:extLst>
              <a:ext uri="{FF2B5EF4-FFF2-40B4-BE49-F238E27FC236}">
                <a16:creationId xmlns:a16="http://schemas.microsoft.com/office/drawing/2014/main" id="{1D3712BA-A36D-40A7-89AE-B94E98A983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2151" y="4644228"/>
            <a:ext cx="914400" cy="914400"/>
          </a:xfrm>
          <a:prstGeom prst="rect">
            <a:avLst/>
          </a:prstGeom>
        </p:spPr>
      </p:pic>
    </p:spTree>
    <p:extLst>
      <p:ext uri="{BB962C8B-B14F-4D97-AF65-F5344CB8AC3E}">
        <p14:creationId xmlns:p14="http://schemas.microsoft.com/office/powerpoint/2010/main" val="515723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0716-6D60-4679-8B59-1850FF854460}"/>
              </a:ext>
            </a:extLst>
          </p:cNvPr>
          <p:cNvSpPr>
            <a:spLocks noGrp="1"/>
          </p:cNvSpPr>
          <p:nvPr>
            <p:ph type="title"/>
          </p:nvPr>
        </p:nvSpPr>
        <p:spPr/>
        <p:txBody>
          <a:bodyPr/>
          <a:lstStyle/>
          <a:p>
            <a:r>
              <a:rPr lang="en-US"/>
              <a:t>Become Familiar with Each Student’s Accommodations</a:t>
            </a:r>
          </a:p>
        </p:txBody>
      </p:sp>
      <p:sp>
        <p:nvSpPr>
          <p:cNvPr id="3" name="Text Placeholder 2">
            <a:extLst>
              <a:ext uri="{FF2B5EF4-FFF2-40B4-BE49-F238E27FC236}">
                <a16:creationId xmlns:a16="http://schemas.microsoft.com/office/drawing/2014/main" id="{8DB67A11-3C4C-4CF3-9076-3713DC553700}"/>
              </a:ext>
            </a:extLst>
          </p:cNvPr>
          <p:cNvSpPr>
            <a:spLocks noGrp="1"/>
          </p:cNvSpPr>
          <p:nvPr>
            <p:ph type="body" sz="quarter" idx="10"/>
          </p:nvPr>
        </p:nvSpPr>
        <p:spPr>
          <a:xfrm>
            <a:off x="298863" y="4353497"/>
            <a:ext cx="4207823" cy="1067590"/>
          </a:xfrm>
          <a:solidFill>
            <a:schemeClr val="accent2"/>
          </a:solidFill>
        </p:spPr>
        <p:txBody>
          <a:bodyPr/>
          <a:lstStyle/>
          <a:p>
            <a:pPr marL="0" indent="0" algn="ctr">
              <a:buNone/>
            </a:pPr>
            <a:r>
              <a:rPr lang="en-US">
                <a:solidFill>
                  <a:schemeClr val="bg1"/>
                </a:solidFill>
              </a:rPr>
              <a:t>Review the student’s IEP or 504 plan</a:t>
            </a:r>
          </a:p>
        </p:txBody>
      </p:sp>
      <p:pic>
        <p:nvPicPr>
          <p:cNvPr id="4" name="Graphic 3" descr="School girl outline">
            <a:extLst>
              <a:ext uri="{FF2B5EF4-FFF2-40B4-BE49-F238E27FC236}">
                <a16:creationId xmlns:a16="http://schemas.microsoft.com/office/drawing/2014/main" id="{21D54C5F-7731-4367-90C4-EFC72C45CC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67050" y="2428098"/>
            <a:ext cx="3544387" cy="4201302"/>
          </a:xfrm>
          <a:prstGeom prst="rect">
            <a:avLst/>
          </a:prstGeom>
        </p:spPr>
      </p:pic>
      <p:sp>
        <p:nvSpPr>
          <p:cNvPr id="5" name="Text Placeholder 2">
            <a:extLst>
              <a:ext uri="{FF2B5EF4-FFF2-40B4-BE49-F238E27FC236}">
                <a16:creationId xmlns:a16="http://schemas.microsoft.com/office/drawing/2014/main" id="{0C37DF6D-67ED-43F6-A589-E331A960A903}"/>
              </a:ext>
            </a:extLst>
          </p:cNvPr>
          <p:cNvSpPr txBox="1">
            <a:spLocks/>
          </p:cNvSpPr>
          <p:nvPr/>
        </p:nvSpPr>
        <p:spPr>
          <a:xfrm>
            <a:off x="860564" y="2246845"/>
            <a:ext cx="4207823" cy="1067590"/>
          </a:xfrm>
          <a:prstGeom prst="rect">
            <a:avLst/>
          </a:prstGeom>
          <a:solidFill>
            <a:schemeClr val="accent2"/>
          </a:solidFill>
        </p:spPr>
        <p:txBody>
          <a:bodyPr vert="horz" lIns="91440" tIns="45720" rIns="91440" bIns="45720" rtlCol="0">
            <a:normAutofit/>
          </a:bodyPr>
          <a:lstStyle>
            <a:lvl1pPr marL="257111" indent="-257111" algn="l" defTabSz="685629" rtl="0" eaLnBrk="1" latinLnBrk="0" hangingPunct="1">
              <a:spcBef>
                <a:spcPts val="0"/>
              </a:spcBef>
              <a:spcAft>
                <a:spcPts val="1200"/>
              </a:spcAft>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ts val="0"/>
              </a:spcBef>
              <a:spcAft>
                <a:spcPts val="1200"/>
              </a:spcAft>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ts val="0"/>
              </a:spcBef>
              <a:spcAft>
                <a:spcPts val="1200"/>
              </a:spcAft>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ts val="0"/>
              </a:spcBef>
              <a:spcAft>
                <a:spcPts val="1200"/>
              </a:spcAft>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ts val="0"/>
              </a:spcBef>
              <a:spcAft>
                <a:spcPts val="1200"/>
              </a:spcAft>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chemeClr val="bg1"/>
                </a:solidFill>
              </a:rPr>
              <a:t>Know the student’s strengths and weaknesses</a:t>
            </a:r>
          </a:p>
        </p:txBody>
      </p:sp>
      <p:sp>
        <p:nvSpPr>
          <p:cNvPr id="6" name="Text Placeholder 2">
            <a:extLst>
              <a:ext uri="{FF2B5EF4-FFF2-40B4-BE49-F238E27FC236}">
                <a16:creationId xmlns:a16="http://schemas.microsoft.com/office/drawing/2014/main" id="{2208B1C7-55E2-4B0B-A8FA-344B6FBAC925}"/>
              </a:ext>
            </a:extLst>
          </p:cNvPr>
          <p:cNvSpPr txBox="1">
            <a:spLocks/>
          </p:cNvSpPr>
          <p:nvPr/>
        </p:nvSpPr>
        <p:spPr>
          <a:xfrm>
            <a:off x="6832662" y="2246845"/>
            <a:ext cx="4207823" cy="1067590"/>
          </a:xfrm>
          <a:prstGeom prst="rect">
            <a:avLst/>
          </a:prstGeom>
          <a:solidFill>
            <a:schemeClr val="accent2"/>
          </a:solidFill>
        </p:spPr>
        <p:txBody>
          <a:bodyPr vert="horz" lIns="91440" tIns="45720" rIns="91440" bIns="45720" rtlCol="0">
            <a:normAutofit fontScale="92500"/>
          </a:bodyPr>
          <a:lstStyle>
            <a:lvl1pPr marL="257111" indent="-257111" algn="l" defTabSz="685629" rtl="0" eaLnBrk="1" latinLnBrk="0" hangingPunct="1">
              <a:spcBef>
                <a:spcPts val="0"/>
              </a:spcBef>
              <a:spcAft>
                <a:spcPts val="1200"/>
              </a:spcAft>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ts val="0"/>
              </a:spcBef>
              <a:spcAft>
                <a:spcPts val="1200"/>
              </a:spcAft>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ts val="0"/>
              </a:spcBef>
              <a:spcAft>
                <a:spcPts val="1200"/>
              </a:spcAft>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ts val="0"/>
              </a:spcBef>
              <a:spcAft>
                <a:spcPts val="1200"/>
              </a:spcAft>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ts val="0"/>
              </a:spcBef>
              <a:spcAft>
                <a:spcPts val="1200"/>
              </a:spcAft>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chemeClr val="bg1"/>
                </a:solidFill>
              </a:rPr>
              <a:t>Ask questions to learn the why behind the accommodations</a:t>
            </a:r>
          </a:p>
        </p:txBody>
      </p:sp>
      <p:sp>
        <p:nvSpPr>
          <p:cNvPr id="7" name="Text Placeholder 2">
            <a:extLst>
              <a:ext uri="{FF2B5EF4-FFF2-40B4-BE49-F238E27FC236}">
                <a16:creationId xmlns:a16="http://schemas.microsoft.com/office/drawing/2014/main" id="{3A39AD23-A85A-41A9-97D7-08BED9084EE3}"/>
              </a:ext>
            </a:extLst>
          </p:cNvPr>
          <p:cNvSpPr txBox="1">
            <a:spLocks/>
          </p:cNvSpPr>
          <p:nvPr/>
        </p:nvSpPr>
        <p:spPr>
          <a:xfrm>
            <a:off x="7272050" y="4359644"/>
            <a:ext cx="4207823" cy="1067590"/>
          </a:xfrm>
          <a:prstGeom prst="rect">
            <a:avLst/>
          </a:prstGeom>
          <a:solidFill>
            <a:schemeClr val="accent2"/>
          </a:solidFill>
        </p:spPr>
        <p:txBody>
          <a:bodyPr vert="horz" lIns="91440" tIns="45720" rIns="91440" bIns="45720" rtlCol="0">
            <a:normAutofit fontScale="92500" lnSpcReduction="10000"/>
          </a:bodyPr>
          <a:lstStyle>
            <a:lvl1pPr marL="257111" indent="-257111" algn="l" defTabSz="685629" rtl="0" eaLnBrk="1" latinLnBrk="0" hangingPunct="1">
              <a:spcBef>
                <a:spcPts val="0"/>
              </a:spcBef>
              <a:spcAft>
                <a:spcPts val="1200"/>
              </a:spcAft>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ts val="0"/>
              </a:spcBef>
              <a:spcAft>
                <a:spcPts val="1200"/>
              </a:spcAft>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ts val="0"/>
              </a:spcBef>
              <a:spcAft>
                <a:spcPts val="1200"/>
              </a:spcAft>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ts val="0"/>
              </a:spcBef>
              <a:spcAft>
                <a:spcPts val="1200"/>
              </a:spcAft>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ts val="0"/>
              </a:spcBef>
              <a:spcAft>
                <a:spcPts val="1200"/>
              </a:spcAft>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chemeClr val="bg1"/>
                </a:solidFill>
              </a:rPr>
              <a:t>Talk to the child, their parents, and their special education teacher(s)</a:t>
            </a:r>
          </a:p>
        </p:txBody>
      </p:sp>
    </p:spTree>
    <p:extLst>
      <p:ext uri="{BB962C8B-B14F-4D97-AF65-F5344CB8AC3E}">
        <p14:creationId xmlns:p14="http://schemas.microsoft.com/office/powerpoint/2010/main" val="930527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1B7FC-016E-4BA6-9334-C9F74C0F63C7}"/>
              </a:ext>
            </a:extLst>
          </p:cNvPr>
          <p:cNvSpPr>
            <a:spLocks noGrp="1"/>
          </p:cNvSpPr>
          <p:nvPr>
            <p:ph type="title"/>
          </p:nvPr>
        </p:nvSpPr>
        <p:spPr/>
        <p:txBody>
          <a:bodyPr>
            <a:normAutofit/>
          </a:bodyPr>
          <a:lstStyle/>
          <a:p>
            <a:r>
              <a:rPr lang="en-US" sz="3600">
                <a:latin typeface="Georgia"/>
              </a:rPr>
              <a:t>Start with “Why”</a:t>
            </a:r>
          </a:p>
        </p:txBody>
      </p:sp>
      <p:sp>
        <p:nvSpPr>
          <p:cNvPr id="3" name="Text Placeholder 2">
            <a:extLst>
              <a:ext uri="{FF2B5EF4-FFF2-40B4-BE49-F238E27FC236}">
                <a16:creationId xmlns:a16="http://schemas.microsoft.com/office/drawing/2014/main" id="{3C4E6408-E056-4C81-9070-280DC27601FD}"/>
              </a:ext>
            </a:extLst>
          </p:cNvPr>
          <p:cNvSpPr>
            <a:spLocks noGrp="1"/>
          </p:cNvSpPr>
          <p:nvPr>
            <p:ph type="body" sz="quarter" idx="10"/>
          </p:nvPr>
        </p:nvSpPr>
        <p:spPr/>
        <p:txBody>
          <a:bodyPr vert="horz" lIns="91440" tIns="45720" rIns="91440" bIns="45720" rtlCol="0" anchor="t">
            <a:noAutofit/>
          </a:bodyPr>
          <a:lstStyle/>
          <a:p>
            <a:pPr marL="0" indent="0">
              <a:buNone/>
            </a:pPr>
            <a:r>
              <a:rPr lang="en-US" sz="2400">
                <a:latin typeface="+mn-lt"/>
                <a:ea typeface="Open Sans"/>
                <a:cs typeface="Arial"/>
              </a:rPr>
              <a:t>As classroom teachers, knowing why an accommodation was chosen is a key step in understanding how to apply that accommodation. </a:t>
            </a:r>
            <a:endParaRPr lang="en-US" sz="2400">
              <a:latin typeface="+mn-lt"/>
            </a:endParaRPr>
          </a:p>
          <a:p>
            <a:pPr marL="0" indent="0">
              <a:buNone/>
            </a:pPr>
            <a:endParaRPr lang="en-US" sz="2400">
              <a:latin typeface="+mn-lt"/>
            </a:endParaRPr>
          </a:p>
          <a:p>
            <a:pPr marL="0" indent="0">
              <a:buNone/>
            </a:pPr>
            <a:r>
              <a:rPr lang="en-US" sz="2400">
                <a:latin typeface="+mn-lt"/>
              </a:rPr>
              <a:t>Here are some ways to find the why:</a:t>
            </a:r>
          </a:p>
          <a:p>
            <a:pPr marL="192405" indent="-192405"/>
            <a:r>
              <a:rPr lang="en-US" sz="2400">
                <a:latin typeface="+mn-lt"/>
              </a:rPr>
              <a:t>Read through the full IEP</a:t>
            </a:r>
          </a:p>
          <a:p>
            <a:pPr marL="192405" indent="-192405"/>
            <a:r>
              <a:rPr lang="en-US" sz="2400">
                <a:latin typeface="+mn-lt"/>
              </a:rPr>
              <a:t>Read the prior written notice (PWN)</a:t>
            </a:r>
          </a:p>
          <a:p>
            <a:pPr marL="192405" indent="-192405"/>
            <a:r>
              <a:rPr lang="en-US" sz="2400">
                <a:latin typeface="+mn-lt"/>
              </a:rPr>
              <a:t>Ask the case manager for more information</a:t>
            </a:r>
          </a:p>
        </p:txBody>
      </p:sp>
      <p:pic>
        <p:nvPicPr>
          <p:cNvPr id="7" name="Picture Placeholder 6" descr="Question Mark with solid fill">
            <a:extLst>
              <a:ext uri="{FF2B5EF4-FFF2-40B4-BE49-F238E27FC236}">
                <a16:creationId xmlns:a16="http://schemas.microsoft.com/office/drawing/2014/main" id="{D4AF129B-1ACA-41A7-9989-8670008BDF1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428950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id="{4811858D-B905-3182-85D9-79935C60C359}"/>
              </a:ext>
            </a:extLst>
          </p:cNvPr>
          <p:cNvSpPr/>
          <p:nvPr/>
        </p:nvSpPr>
        <p:spPr>
          <a:xfrm>
            <a:off x="275520" y="2788991"/>
            <a:ext cx="3377702" cy="322311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sz="3600">
                <a:latin typeface="Georgia"/>
              </a:rPr>
              <a:t>Activity </a:t>
            </a:r>
            <a:endParaRPr lang="en-US" sz="3600"/>
          </a:p>
        </p:txBody>
      </p:sp>
      <p:sp>
        <p:nvSpPr>
          <p:cNvPr id="2" name="TextBox 1">
            <a:extLst>
              <a:ext uri="{FF2B5EF4-FFF2-40B4-BE49-F238E27FC236}">
                <a16:creationId xmlns:a16="http://schemas.microsoft.com/office/drawing/2014/main" id="{CF530D54-0190-E528-5F77-52C6819C924B}"/>
              </a:ext>
            </a:extLst>
          </p:cNvPr>
          <p:cNvSpPr txBox="1"/>
          <p:nvPr/>
        </p:nvSpPr>
        <p:spPr>
          <a:xfrm>
            <a:off x="592771" y="3338720"/>
            <a:ext cx="2743200" cy="212365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cs typeface="Arial"/>
              </a:rPr>
              <a:t>Sally has ADHD and struggles to sit at a desk. She focuses better when she can remain standing. </a:t>
            </a:r>
          </a:p>
        </p:txBody>
      </p:sp>
      <p:sp>
        <p:nvSpPr>
          <p:cNvPr id="4" name="TextBox 3">
            <a:extLst>
              <a:ext uri="{FF2B5EF4-FFF2-40B4-BE49-F238E27FC236}">
                <a16:creationId xmlns:a16="http://schemas.microsoft.com/office/drawing/2014/main" id="{183B33D8-4FF3-FA57-13FE-7B3F9BFA5E0B}"/>
              </a:ext>
            </a:extLst>
          </p:cNvPr>
          <p:cNvSpPr txBox="1"/>
          <p:nvPr/>
        </p:nvSpPr>
        <p:spPr>
          <a:xfrm>
            <a:off x="438637" y="1491012"/>
            <a:ext cx="110755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Arial"/>
              </a:rPr>
              <a:t>Each of the following students has an accommodation for preferential seating. Where would you place each of these students in the classroom?</a:t>
            </a:r>
            <a:endParaRPr lang="en-US" sz="2400">
              <a:ea typeface="Open Sans"/>
              <a:cs typeface="Arial"/>
            </a:endParaRPr>
          </a:p>
        </p:txBody>
      </p:sp>
      <p:sp>
        <p:nvSpPr>
          <p:cNvPr id="45" name="Oval 44">
            <a:extLst>
              <a:ext uri="{FF2B5EF4-FFF2-40B4-BE49-F238E27FC236}">
                <a16:creationId xmlns:a16="http://schemas.microsoft.com/office/drawing/2014/main" id="{6930C907-3AB9-6A4C-68F1-F4CE0B049828}"/>
              </a:ext>
            </a:extLst>
          </p:cNvPr>
          <p:cNvSpPr/>
          <p:nvPr/>
        </p:nvSpPr>
        <p:spPr>
          <a:xfrm>
            <a:off x="3894393" y="2774792"/>
            <a:ext cx="3377702" cy="3223117"/>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D61D8D5-2ABA-B8F7-D4AA-872EC06111AA}"/>
              </a:ext>
            </a:extLst>
          </p:cNvPr>
          <p:cNvSpPr/>
          <p:nvPr/>
        </p:nvSpPr>
        <p:spPr>
          <a:xfrm>
            <a:off x="7569578" y="2774792"/>
            <a:ext cx="3377702" cy="322311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A4C6C91C-AA48-7E63-2094-9E9F5216A13E}"/>
              </a:ext>
            </a:extLst>
          </p:cNvPr>
          <p:cNvSpPr txBox="1"/>
          <p:nvPr/>
        </p:nvSpPr>
        <p:spPr>
          <a:xfrm>
            <a:off x="4212465" y="3612165"/>
            <a:ext cx="2743200" cy="144655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cs typeface="Arial"/>
              </a:rPr>
              <a:t>Ethan struggles to copy from the board. He also needs redirection.</a:t>
            </a:r>
          </a:p>
        </p:txBody>
      </p:sp>
      <p:sp>
        <p:nvSpPr>
          <p:cNvPr id="48" name="TextBox 47">
            <a:extLst>
              <a:ext uri="{FF2B5EF4-FFF2-40B4-BE49-F238E27FC236}">
                <a16:creationId xmlns:a16="http://schemas.microsoft.com/office/drawing/2014/main" id="{DBA0F347-429A-29B8-B666-E75A058A90A1}"/>
              </a:ext>
            </a:extLst>
          </p:cNvPr>
          <p:cNvSpPr txBox="1"/>
          <p:nvPr/>
        </p:nvSpPr>
        <p:spPr>
          <a:xfrm>
            <a:off x="7901841" y="3498575"/>
            <a:ext cx="2743200" cy="178510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cs typeface="Arial"/>
              </a:rPr>
              <a:t>Lucy likes to socialize during class. She is a distraction to herself and others.</a:t>
            </a:r>
          </a:p>
        </p:txBody>
      </p:sp>
    </p:spTree>
    <p:extLst>
      <p:ext uri="{BB962C8B-B14F-4D97-AF65-F5344CB8AC3E}">
        <p14:creationId xmlns:p14="http://schemas.microsoft.com/office/powerpoint/2010/main" val="1042347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C25B-E1A1-4449-BA9F-D5C9F7876BDD}"/>
              </a:ext>
            </a:extLst>
          </p:cNvPr>
          <p:cNvSpPr>
            <a:spLocks noGrp="1"/>
          </p:cNvSpPr>
          <p:nvPr>
            <p:ph type="title"/>
          </p:nvPr>
        </p:nvSpPr>
        <p:spPr/>
        <p:txBody>
          <a:bodyPr>
            <a:normAutofit/>
          </a:bodyPr>
          <a:lstStyle/>
          <a:p>
            <a:r>
              <a:rPr lang="en-US" sz="3600"/>
              <a:t>Start with “Why”</a:t>
            </a:r>
          </a:p>
        </p:txBody>
      </p:sp>
      <p:sp>
        <p:nvSpPr>
          <p:cNvPr id="3" name="Text Placeholder 2">
            <a:extLst>
              <a:ext uri="{FF2B5EF4-FFF2-40B4-BE49-F238E27FC236}">
                <a16:creationId xmlns:a16="http://schemas.microsoft.com/office/drawing/2014/main" id="{99F49A83-24CF-4B82-A706-80372E087725}"/>
              </a:ext>
            </a:extLst>
          </p:cNvPr>
          <p:cNvSpPr>
            <a:spLocks noGrp="1"/>
          </p:cNvSpPr>
          <p:nvPr>
            <p:ph type="body" sz="quarter" idx="10"/>
          </p:nvPr>
        </p:nvSpPr>
        <p:spPr>
          <a:xfrm>
            <a:off x="524653" y="1256890"/>
            <a:ext cx="11071516" cy="4335485"/>
          </a:xfrm>
        </p:spPr>
        <p:txBody>
          <a:bodyPr vert="horz" lIns="91440" tIns="45720" rIns="91440" bIns="45720" rtlCol="0" anchor="t">
            <a:noAutofit/>
          </a:bodyPr>
          <a:lstStyle/>
          <a:p>
            <a:pPr marL="0" indent="0">
              <a:buNone/>
            </a:pPr>
            <a:r>
              <a:rPr lang="en-US">
                <a:latin typeface="+mn-lt"/>
                <a:ea typeface="Open Sans"/>
                <a:cs typeface="Arial"/>
              </a:rPr>
              <a:t>A student has preferential seating as one of their accommodations. This accommodation is vague and could mean many different things.</a:t>
            </a:r>
          </a:p>
        </p:txBody>
      </p:sp>
      <p:sp>
        <p:nvSpPr>
          <p:cNvPr id="5" name="Rectangle 4">
            <a:extLst>
              <a:ext uri="{FF2B5EF4-FFF2-40B4-BE49-F238E27FC236}">
                <a16:creationId xmlns:a16="http://schemas.microsoft.com/office/drawing/2014/main" id="{C2605405-FDFF-4E3A-8019-7D3406D84331}"/>
              </a:ext>
            </a:extLst>
          </p:cNvPr>
          <p:cNvSpPr/>
          <p:nvPr/>
        </p:nvSpPr>
        <p:spPr>
          <a:xfrm>
            <a:off x="483811" y="5412350"/>
            <a:ext cx="11153200" cy="97027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05773CEF-C20B-4CD1-BB0E-E24F96057ADE}"/>
              </a:ext>
            </a:extLst>
          </p:cNvPr>
          <p:cNvSpPr txBox="1"/>
          <p:nvPr/>
        </p:nvSpPr>
        <p:spPr>
          <a:xfrm>
            <a:off x="244755" y="5416004"/>
            <a:ext cx="11746482" cy="830997"/>
          </a:xfrm>
          <a:prstGeom prst="rect">
            <a:avLst/>
          </a:prstGeom>
          <a:noFill/>
        </p:spPr>
        <p:txBody>
          <a:bodyPr wrap="square" lIns="91440" tIns="45720" rIns="91440" bIns="45720" rtlCol="0" anchor="t">
            <a:spAutoFit/>
          </a:bodyPr>
          <a:lstStyle/>
          <a:p>
            <a:pPr algn="ctr"/>
            <a:r>
              <a:rPr lang="en-US" sz="2400">
                <a:solidFill>
                  <a:schemeClr val="bg1"/>
                </a:solidFill>
                <a:cs typeface="Arial"/>
              </a:rPr>
              <a:t>Knowing the </a:t>
            </a:r>
            <a:r>
              <a:rPr lang="en-US" sz="2400" b="1" u="sng">
                <a:solidFill>
                  <a:schemeClr val="bg1"/>
                </a:solidFill>
                <a:cs typeface="Arial"/>
              </a:rPr>
              <a:t>why</a:t>
            </a:r>
            <a:r>
              <a:rPr lang="en-US" sz="2400">
                <a:solidFill>
                  <a:schemeClr val="bg1"/>
                </a:solidFill>
                <a:cs typeface="Arial"/>
              </a:rPr>
              <a:t> behind the accommodation ensures the accommodation is appropriately implemented.</a:t>
            </a:r>
          </a:p>
        </p:txBody>
      </p:sp>
      <p:sp>
        <p:nvSpPr>
          <p:cNvPr id="4" name="TextBox 3">
            <a:extLst>
              <a:ext uri="{FF2B5EF4-FFF2-40B4-BE49-F238E27FC236}">
                <a16:creationId xmlns:a16="http://schemas.microsoft.com/office/drawing/2014/main" id="{71928E1D-A94A-ED60-DA1A-0450A385466E}"/>
              </a:ext>
            </a:extLst>
          </p:cNvPr>
          <p:cNvSpPr txBox="1"/>
          <p:nvPr/>
        </p:nvSpPr>
        <p:spPr>
          <a:xfrm>
            <a:off x="509524" y="2391264"/>
            <a:ext cx="11123017" cy="26961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sz="2400">
                <a:ea typeface="Open Sans"/>
                <a:cs typeface="Arial"/>
              </a:rPr>
              <a:t>It might mean...</a:t>
            </a:r>
          </a:p>
          <a:p>
            <a:pPr marL="342900" indent="-342900">
              <a:spcBef>
                <a:spcPct val="20000"/>
              </a:spcBef>
              <a:buFont typeface="Wingdings"/>
              <a:buChar char="§"/>
            </a:pPr>
            <a:r>
              <a:rPr lang="en-US" sz="2200">
                <a:ea typeface="Open Sans"/>
                <a:cs typeface="Arial"/>
              </a:rPr>
              <a:t>the student is easily distracted and needs to be placed up front to limit distractions.</a:t>
            </a:r>
          </a:p>
          <a:p>
            <a:pPr marL="342900" indent="-342900">
              <a:spcBef>
                <a:spcPct val="20000"/>
              </a:spcBef>
              <a:buFont typeface="Wingdings"/>
              <a:buChar char="§"/>
            </a:pPr>
            <a:r>
              <a:rPr lang="en-US" sz="2200">
                <a:ea typeface="Open Sans"/>
                <a:cs typeface="Arial"/>
              </a:rPr>
              <a:t>the student may need fidgets, which have been known to disrupt peers, so their seating must be strategic.</a:t>
            </a:r>
          </a:p>
          <a:p>
            <a:pPr marL="342900" indent="-342900">
              <a:spcBef>
                <a:spcPct val="20000"/>
              </a:spcBef>
              <a:buFont typeface="Wingdings"/>
              <a:buChar char="§"/>
            </a:pPr>
            <a:r>
              <a:rPr lang="en-US" sz="2200">
                <a:ea typeface="Open Sans"/>
                <a:cs typeface="Arial"/>
              </a:rPr>
              <a:t>the student may need frequent standing breaks so their seat may need to be to the side or back of the class to minimize interruptions.</a:t>
            </a:r>
          </a:p>
        </p:txBody>
      </p:sp>
    </p:spTree>
    <p:extLst>
      <p:ext uri="{BB962C8B-B14F-4D97-AF65-F5344CB8AC3E}">
        <p14:creationId xmlns:p14="http://schemas.microsoft.com/office/powerpoint/2010/main" val="71973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A8F1-ABEC-40C8-9D8F-E008DA7A8558}"/>
              </a:ext>
            </a:extLst>
          </p:cNvPr>
          <p:cNvSpPr>
            <a:spLocks noGrp="1"/>
          </p:cNvSpPr>
          <p:nvPr>
            <p:ph type="title"/>
          </p:nvPr>
        </p:nvSpPr>
        <p:spPr/>
        <p:txBody>
          <a:bodyPr/>
          <a:lstStyle/>
          <a:p>
            <a:r>
              <a:rPr lang="en-US"/>
              <a:t>Plan to Implement Accommodations</a:t>
            </a:r>
          </a:p>
        </p:txBody>
      </p:sp>
      <p:sp>
        <p:nvSpPr>
          <p:cNvPr id="3" name="Text Placeholder 2">
            <a:extLst>
              <a:ext uri="{FF2B5EF4-FFF2-40B4-BE49-F238E27FC236}">
                <a16:creationId xmlns:a16="http://schemas.microsoft.com/office/drawing/2014/main" id="{F11E1C9A-033B-47CB-AF20-4A22D4ED0B80}"/>
              </a:ext>
            </a:extLst>
          </p:cNvPr>
          <p:cNvSpPr>
            <a:spLocks noGrp="1"/>
          </p:cNvSpPr>
          <p:nvPr>
            <p:ph type="body" sz="quarter" idx="10"/>
          </p:nvPr>
        </p:nvSpPr>
        <p:spPr>
          <a:xfrm>
            <a:off x="507868" y="1351078"/>
            <a:ext cx="9401942" cy="4617422"/>
          </a:xfrm>
        </p:spPr>
        <p:txBody>
          <a:bodyPr>
            <a:noAutofit/>
          </a:bodyPr>
          <a:lstStyle/>
          <a:p>
            <a:pPr algn="l"/>
            <a:r>
              <a:rPr lang="en-US" sz="2200"/>
              <a:t>Learn about each student’s accommodations and/or equipment needs (e.g., software, devices).</a:t>
            </a:r>
          </a:p>
          <a:p>
            <a:pPr algn="l"/>
            <a:r>
              <a:rPr lang="en-US" sz="2200"/>
              <a:t>Create a classroom environment (e.g., seating arrangement) that supports the use of the successful use of the student’s accommodations and/or devices without excluding the student from the class.</a:t>
            </a:r>
          </a:p>
          <a:p>
            <a:pPr algn="l"/>
            <a:r>
              <a:rPr lang="en-US" sz="2200"/>
              <a:t>Allow students time to practice using new accommodations to become proficient. Start with familiar content so they are not struggling to learn new information at the same time they are learning to use new accommodations.</a:t>
            </a:r>
          </a:p>
          <a:p>
            <a:pPr algn="l"/>
            <a:r>
              <a:rPr lang="en-US" sz="2200"/>
              <a:t>Be aware that students using accommodations might require more or less time to complete instructional tasks.</a:t>
            </a:r>
          </a:p>
        </p:txBody>
      </p:sp>
      <p:pic>
        <p:nvPicPr>
          <p:cNvPr id="5" name="Graphic 4" descr="Blueprint outline">
            <a:extLst>
              <a:ext uri="{FF2B5EF4-FFF2-40B4-BE49-F238E27FC236}">
                <a16:creationId xmlns:a16="http://schemas.microsoft.com/office/drawing/2014/main" id="{B318848D-FF2B-4F92-A5AD-6588EB879C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5869" y="0"/>
            <a:ext cx="1351078" cy="1351078"/>
          </a:xfrm>
          <a:prstGeom prst="rect">
            <a:avLst/>
          </a:prstGeom>
        </p:spPr>
      </p:pic>
      <p:pic>
        <p:nvPicPr>
          <p:cNvPr id="6" name="Graphic 5" descr="Blueprint outline">
            <a:extLst>
              <a:ext uri="{FF2B5EF4-FFF2-40B4-BE49-F238E27FC236}">
                <a16:creationId xmlns:a16="http://schemas.microsoft.com/office/drawing/2014/main" id="{82EF993F-0352-4DA1-9900-28A97F81ED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5869" y="1436914"/>
            <a:ext cx="1351078" cy="1351078"/>
          </a:xfrm>
          <a:prstGeom prst="rect">
            <a:avLst/>
          </a:prstGeom>
        </p:spPr>
      </p:pic>
      <p:pic>
        <p:nvPicPr>
          <p:cNvPr id="7" name="Graphic 6" descr="Blueprint outline">
            <a:extLst>
              <a:ext uri="{FF2B5EF4-FFF2-40B4-BE49-F238E27FC236}">
                <a16:creationId xmlns:a16="http://schemas.microsoft.com/office/drawing/2014/main" id="{F2BCAEC6-15FB-43BD-B8A4-C78DCFDF45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5869" y="2717298"/>
            <a:ext cx="1351078" cy="1351078"/>
          </a:xfrm>
          <a:prstGeom prst="rect">
            <a:avLst/>
          </a:prstGeom>
        </p:spPr>
      </p:pic>
      <p:pic>
        <p:nvPicPr>
          <p:cNvPr id="8" name="Graphic 7" descr="Blueprint outline">
            <a:extLst>
              <a:ext uri="{FF2B5EF4-FFF2-40B4-BE49-F238E27FC236}">
                <a16:creationId xmlns:a16="http://schemas.microsoft.com/office/drawing/2014/main" id="{D4BF2484-07FE-4FFD-9BF0-97C2D7B9AD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5869" y="4071177"/>
            <a:ext cx="1351078" cy="1351078"/>
          </a:xfrm>
          <a:prstGeom prst="rect">
            <a:avLst/>
          </a:prstGeom>
        </p:spPr>
      </p:pic>
      <p:pic>
        <p:nvPicPr>
          <p:cNvPr id="9" name="Graphic 8" descr="Blueprint outline">
            <a:extLst>
              <a:ext uri="{FF2B5EF4-FFF2-40B4-BE49-F238E27FC236}">
                <a16:creationId xmlns:a16="http://schemas.microsoft.com/office/drawing/2014/main" id="{8E00A212-4435-40BA-9AF6-17F11C42F7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5869" y="5421086"/>
            <a:ext cx="1351078" cy="1351078"/>
          </a:xfrm>
          <a:prstGeom prst="rect">
            <a:avLst/>
          </a:prstGeom>
        </p:spPr>
      </p:pic>
      <p:sp>
        <p:nvSpPr>
          <p:cNvPr id="11" name="TextBox 10">
            <a:extLst>
              <a:ext uri="{FF2B5EF4-FFF2-40B4-BE49-F238E27FC236}">
                <a16:creationId xmlns:a16="http://schemas.microsoft.com/office/drawing/2014/main" id="{059AF5B2-DDF1-4F1C-9548-075E19DC56DD}"/>
              </a:ext>
            </a:extLst>
          </p:cNvPr>
          <p:cNvSpPr txBox="1"/>
          <p:nvPr/>
        </p:nvSpPr>
        <p:spPr>
          <a:xfrm>
            <a:off x="6679406" y="5713010"/>
            <a:ext cx="3573434" cy="369332"/>
          </a:xfrm>
          <a:prstGeom prst="rect">
            <a:avLst/>
          </a:prstGeom>
          <a:noFill/>
        </p:spPr>
        <p:txBody>
          <a:bodyPr wrap="square" rtlCol="0">
            <a:spAutoFit/>
          </a:bodyPr>
          <a:lstStyle/>
          <a:p>
            <a:pPr algn="r"/>
            <a:r>
              <a:rPr lang="en-US"/>
              <a:t>Source: IRIS Center</a:t>
            </a:r>
          </a:p>
        </p:txBody>
      </p:sp>
    </p:spTree>
    <p:extLst>
      <p:ext uri="{BB962C8B-B14F-4D97-AF65-F5344CB8AC3E}">
        <p14:creationId xmlns:p14="http://schemas.microsoft.com/office/powerpoint/2010/main" val="225991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A8F1-ABEC-40C8-9D8F-E008DA7A8558}"/>
              </a:ext>
            </a:extLst>
          </p:cNvPr>
          <p:cNvSpPr>
            <a:spLocks noGrp="1"/>
          </p:cNvSpPr>
          <p:nvPr>
            <p:ph type="title"/>
          </p:nvPr>
        </p:nvSpPr>
        <p:spPr/>
        <p:txBody>
          <a:bodyPr/>
          <a:lstStyle/>
          <a:p>
            <a:r>
              <a:rPr lang="en-US"/>
              <a:t>Plan to Implement Accommodations</a:t>
            </a:r>
          </a:p>
        </p:txBody>
      </p:sp>
      <p:sp>
        <p:nvSpPr>
          <p:cNvPr id="3" name="Text Placeholder 2">
            <a:extLst>
              <a:ext uri="{FF2B5EF4-FFF2-40B4-BE49-F238E27FC236}">
                <a16:creationId xmlns:a16="http://schemas.microsoft.com/office/drawing/2014/main" id="{F11E1C9A-033B-47CB-AF20-4A22D4ED0B80}"/>
              </a:ext>
            </a:extLst>
          </p:cNvPr>
          <p:cNvSpPr>
            <a:spLocks noGrp="1"/>
          </p:cNvSpPr>
          <p:nvPr>
            <p:ph type="body" sz="quarter" idx="10"/>
          </p:nvPr>
        </p:nvSpPr>
        <p:spPr>
          <a:xfrm>
            <a:off x="507868" y="1351078"/>
            <a:ext cx="9401942" cy="4617422"/>
          </a:xfrm>
        </p:spPr>
        <p:txBody>
          <a:bodyPr>
            <a:noAutofit/>
          </a:bodyPr>
          <a:lstStyle/>
          <a:p>
            <a:pPr algn="l"/>
            <a:r>
              <a:rPr lang="en-US" sz="2200"/>
              <a:t>Recognize that changing demands throughout the school day might mean that a student’s accommodations differ from one class setting to the next.</a:t>
            </a:r>
          </a:p>
          <a:p>
            <a:pPr algn="l"/>
            <a:r>
              <a:rPr lang="en-US" sz="2200"/>
              <a:t>Be aware of how the student perceives the recommended accommodations (e.g., does your student think his accommodation is useful, embarrassing?).</a:t>
            </a:r>
          </a:p>
          <a:p>
            <a:pPr algn="l"/>
            <a:r>
              <a:rPr lang="en-US" sz="2200"/>
              <a:t>Monitor the student’s progress regularly because needs can change over time.</a:t>
            </a:r>
          </a:p>
        </p:txBody>
      </p:sp>
      <p:pic>
        <p:nvPicPr>
          <p:cNvPr id="5" name="Graphic 4" descr="Blueprint outline">
            <a:extLst>
              <a:ext uri="{FF2B5EF4-FFF2-40B4-BE49-F238E27FC236}">
                <a16:creationId xmlns:a16="http://schemas.microsoft.com/office/drawing/2014/main" id="{B318848D-FF2B-4F92-A5AD-6588EB879C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5869" y="0"/>
            <a:ext cx="1351078" cy="1351078"/>
          </a:xfrm>
          <a:prstGeom prst="rect">
            <a:avLst/>
          </a:prstGeom>
        </p:spPr>
      </p:pic>
      <p:pic>
        <p:nvPicPr>
          <p:cNvPr id="6" name="Graphic 5" descr="Blueprint outline">
            <a:extLst>
              <a:ext uri="{FF2B5EF4-FFF2-40B4-BE49-F238E27FC236}">
                <a16:creationId xmlns:a16="http://schemas.microsoft.com/office/drawing/2014/main" id="{82EF993F-0352-4DA1-9900-28A97F81ED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5869" y="1436914"/>
            <a:ext cx="1351078" cy="1351078"/>
          </a:xfrm>
          <a:prstGeom prst="rect">
            <a:avLst/>
          </a:prstGeom>
        </p:spPr>
      </p:pic>
      <p:pic>
        <p:nvPicPr>
          <p:cNvPr id="7" name="Graphic 6" descr="Blueprint outline">
            <a:extLst>
              <a:ext uri="{FF2B5EF4-FFF2-40B4-BE49-F238E27FC236}">
                <a16:creationId xmlns:a16="http://schemas.microsoft.com/office/drawing/2014/main" id="{F2BCAEC6-15FB-43BD-B8A4-C78DCFDF45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5869" y="2717298"/>
            <a:ext cx="1351078" cy="1351078"/>
          </a:xfrm>
          <a:prstGeom prst="rect">
            <a:avLst/>
          </a:prstGeom>
        </p:spPr>
      </p:pic>
      <p:pic>
        <p:nvPicPr>
          <p:cNvPr id="8" name="Graphic 7" descr="Blueprint outline">
            <a:extLst>
              <a:ext uri="{FF2B5EF4-FFF2-40B4-BE49-F238E27FC236}">
                <a16:creationId xmlns:a16="http://schemas.microsoft.com/office/drawing/2014/main" id="{D4BF2484-07FE-4FFD-9BF0-97C2D7B9AD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5869" y="4071177"/>
            <a:ext cx="1351078" cy="1351078"/>
          </a:xfrm>
          <a:prstGeom prst="rect">
            <a:avLst/>
          </a:prstGeom>
        </p:spPr>
      </p:pic>
      <p:pic>
        <p:nvPicPr>
          <p:cNvPr id="9" name="Graphic 8" descr="Blueprint outline">
            <a:extLst>
              <a:ext uri="{FF2B5EF4-FFF2-40B4-BE49-F238E27FC236}">
                <a16:creationId xmlns:a16="http://schemas.microsoft.com/office/drawing/2014/main" id="{8E00A212-4435-40BA-9AF6-17F11C42F7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5869" y="5421086"/>
            <a:ext cx="1351078" cy="1351078"/>
          </a:xfrm>
          <a:prstGeom prst="rect">
            <a:avLst/>
          </a:prstGeom>
        </p:spPr>
      </p:pic>
      <p:sp>
        <p:nvSpPr>
          <p:cNvPr id="10" name="TextBox 9">
            <a:extLst>
              <a:ext uri="{FF2B5EF4-FFF2-40B4-BE49-F238E27FC236}">
                <a16:creationId xmlns:a16="http://schemas.microsoft.com/office/drawing/2014/main" id="{A65EE554-3A69-44CC-96B1-1ABD73B166AE}"/>
              </a:ext>
            </a:extLst>
          </p:cNvPr>
          <p:cNvSpPr txBox="1"/>
          <p:nvPr/>
        </p:nvSpPr>
        <p:spPr>
          <a:xfrm>
            <a:off x="6679406" y="5713010"/>
            <a:ext cx="3573434" cy="369332"/>
          </a:xfrm>
          <a:prstGeom prst="rect">
            <a:avLst/>
          </a:prstGeom>
          <a:noFill/>
        </p:spPr>
        <p:txBody>
          <a:bodyPr wrap="square" rtlCol="0">
            <a:spAutoFit/>
          </a:bodyPr>
          <a:lstStyle/>
          <a:p>
            <a:pPr algn="r"/>
            <a:r>
              <a:rPr lang="en-US"/>
              <a:t>Source: IRIS Center</a:t>
            </a:r>
          </a:p>
        </p:txBody>
      </p:sp>
    </p:spTree>
    <p:extLst>
      <p:ext uri="{BB962C8B-B14F-4D97-AF65-F5344CB8AC3E}">
        <p14:creationId xmlns:p14="http://schemas.microsoft.com/office/powerpoint/2010/main" val="103198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A44-8EE6-DD41-8738-415500057C36}"/>
              </a:ext>
            </a:extLst>
          </p:cNvPr>
          <p:cNvSpPr>
            <a:spLocks noGrp="1"/>
          </p:cNvSpPr>
          <p:nvPr>
            <p:ph type="title"/>
          </p:nvPr>
        </p:nvSpPr>
        <p:spPr/>
        <p:txBody>
          <a:bodyPr/>
          <a:lstStyle/>
          <a:p>
            <a:r>
              <a:rPr lang="en-US"/>
              <a:t>Agenda</a:t>
            </a:r>
          </a:p>
        </p:txBody>
      </p:sp>
      <p:sp>
        <p:nvSpPr>
          <p:cNvPr id="4" name="Text Placeholder 3">
            <a:extLst>
              <a:ext uri="{FF2B5EF4-FFF2-40B4-BE49-F238E27FC236}">
                <a16:creationId xmlns:a16="http://schemas.microsoft.com/office/drawing/2014/main" id="{8B208EAA-7C3E-BE41-9859-5E07776E0ED1}"/>
              </a:ext>
            </a:extLst>
          </p:cNvPr>
          <p:cNvSpPr>
            <a:spLocks noGrp="1"/>
          </p:cNvSpPr>
          <p:nvPr>
            <p:ph type="body" sz="quarter" idx="10"/>
          </p:nvPr>
        </p:nvSpPr>
        <p:spPr/>
        <p:txBody>
          <a:bodyPr/>
          <a:lstStyle/>
          <a:p>
            <a:pPr marL="0" indent="0">
              <a:buNone/>
            </a:pPr>
            <a:r>
              <a:rPr lang="en-US"/>
              <a:t>You will be able to support teachers to:</a:t>
            </a:r>
          </a:p>
          <a:p>
            <a:pPr marL="556895" lvl="1" indent="-213995">
              <a:buFont typeface="Wingdings" panose="05000000000000000000" pitchFamily="2" charset="2"/>
              <a:buChar char="§"/>
            </a:pPr>
            <a:r>
              <a:rPr lang="en-US" sz="2400"/>
              <a:t>identify access points and scaffolds within high-quality instructional materials;</a:t>
            </a:r>
          </a:p>
          <a:p>
            <a:pPr marL="556895" lvl="1" indent="-213995">
              <a:buFont typeface="Wingdings" panose="05000000000000000000" pitchFamily="2" charset="2"/>
              <a:buChar char="§"/>
            </a:pPr>
            <a:r>
              <a:rPr lang="en-US" sz="2400"/>
              <a:t>differentiate between an accommodation and modification;</a:t>
            </a:r>
          </a:p>
          <a:p>
            <a:pPr marL="556895" lvl="1" indent="-213995">
              <a:buFont typeface="Wingdings" panose="05000000000000000000" pitchFamily="2" charset="2"/>
              <a:buChar char="§"/>
            </a:pPr>
            <a:r>
              <a:rPr lang="en-US" sz="2400"/>
              <a:t>identify appropriate use of an accommodation; and</a:t>
            </a:r>
          </a:p>
          <a:p>
            <a:pPr marL="556895" lvl="1" indent="-213995">
              <a:buFont typeface="Wingdings" panose="05000000000000000000" pitchFamily="2" charset="2"/>
              <a:buChar char="§"/>
            </a:pPr>
            <a:r>
              <a:rPr lang="en-US" sz="2400"/>
              <a:t>incorporate accommodations into instruction.</a:t>
            </a:r>
          </a:p>
          <a:p>
            <a:endParaRPr lang="en-US"/>
          </a:p>
        </p:txBody>
      </p:sp>
      <p:pic>
        <p:nvPicPr>
          <p:cNvPr id="6" name="Picture Placeholder 5" descr="A person and several children sitting on the floor with a dog&#10;&#10;Description automatically generated with low confidence">
            <a:extLst>
              <a:ext uri="{FF2B5EF4-FFF2-40B4-BE49-F238E27FC236}">
                <a16:creationId xmlns:a16="http://schemas.microsoft.com/office/drawing/2014/main" id="{A1FBE323-0701-42DE-887F-C81335E72807}"/>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5738" r="25738"/>
          <a:stretch>
            <a:fillRect/>
          </a:stretch>
        </p:blipFill>
        <p:spPr/>
      </p:pic>
    </p:spTree>
    <p:extLst>
      <p:ext uri="{BB962C8B-B14F-4D97-AF65-F5344CB8AC3E}">
        <p14:creationId xmlns:p14="http://schemas.microsoft.com/office/powerpoint/2010/main" val="1951268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8A1-391D-4D76-9479-05A2264A3063}"/>
              </a:ext>
            </a:extLst>
          </p:cNvPr>
          <p:cNvSpPr>
            <a:spLocks noGrp="1"/>
          </p:cNvSpPr>
          <p:nvPr>
            <p:ph type="title"/>
          </p:nvPr>
        </p:nvSpPr>
        <p:spPr/>
        <p:txBody>
          <a:bodyPr/>
          <a:lstStyle/>
          <a:p>
            <a:r>
              <a:rPr lang="en-US"/>
              <a:t>Collaborate and Communicate</a:t>
            </a:r>
          </a:p>
        </p:txBody>
      </p:sp>
      <p:sp>
        <p:nvSpPr>
          <p:cNvPr id="3" name="Text Placeholder 2">
            <a:extLst>
              <a:ext uri="{FF2B5EF4-FFF2-40B4-BE49-F238E27FC236}">
                <a16:creationId xmlns:a16="http://schemas.microsoft.com/office/drawing/2014/main" id="{90B4899A-E247-4493-8EE5-3059EE58EE0F}"/>
              </a:ext>
            </a:extLst>
          </p:cNvPr>
          <p:cNvSpPr>
            <a:spLocks noGrp="1"/>
          </p:cNvSpPr>
          <p:nvPr>
            <p:ph type="body" sz="quarter" idx="10"/>
          </p:nvPr>
        </p:nvSpPr>
        <p:spPr/>
        <p:txBody>
          <a:bodyPr>
            <a:normAutofit fontScale="92500" lnSpcReduction="10000"/>
          </a:bodyPr>
          <a:lstStyle/>
          <a:p>
            <a:r>
              <a:rPr lang="en-US"/>
              <a:t>Collaborate and communicate with individuals to learn more about a student’s individualized education program, a student’s accommodations,  or about special education in general. </a:t>
            </a:r>
          </a:p>
          <a:p>
            <a:pPr marL="299963" lvl="1" indent="0">
              <a:buNone/>
            </a:pPr>
            <a:r>
              <a:rPr lang="en-US" sz="2400"/>
              <a:t>This might look like a:</a:t>
            </a:r>
          </a:p>
          <a:p>
            <a:pPr lvl="1"/>
            <a:r>
              <a:rPr lang="en-US"/>
              <a:t>Student</a:t>
            </a:r>
          </a:p>
          <a:p>
            <a:pPr lvl="1"/>
            <a:r>
              <a:rPr lang="en-US"/>
              <a:t>Families</a:t>
            </a:r>
          </a:p>
          <a:p>
            <a:pPr lvl="1"/>
            <a:r>
              <a:rPr lang="en-US"/>
              <a:t>Special education teacher</a:t>
            </a:r>
          </a:p>
          <a:p>
            <a:pPr lvl="1"/>
            <a:r>
              <a:rPr lang="en-US"/>
              <a:t>Speech-Language or related service provider</a:t>
            </a:r>
          </a:p>
          <a:p>
            <a:pPr lvl="1"/>
            <a:r>
              <a:rPr lang="en-US"/>
              <a:t>School psychologist</a:t>
            </a:r>
          </a:p>
          <a:p>
            <a:pPr lvl="1"/>
            <a:r>
              <a:rPr lang="en-US"/>
              <a:t>School counselor</a:t>
            </a:r>
          </a:p>
          <a:p>
            <a:pPr lvl="1"/>
            <a:r>
              <a:rPr lang="en-US"/>
              <a:t>School leaders</a:t>
            </a:r>
          </a:p>
          <a:p>
            <a:pPr lvl="1"/>
            <a:r>
              <a:rPr lang="en-US"/>
              <a:t>District special education supervisors</a:t>
            </a:r>
          </a:p>
          <a:p>
            <a:pPr lvl="1"/>
            <a:endParaRPr lang="en-US"/>
          </a:p>
        </p:txBody>
      </p:sp>
      <p:pic>
        <p:nvPicPr>
          <p:cNvPr id="6" name="Picture Placeholder 5" descr="Meeting with solid fill">
            <a:extLst>
              <a:ext uri="{FF2B5EF4-FFF2-40B4-BE49-F238E27FC236}">
                <a16:creationId xmlns:a16="http://schemas.microsoft.com/office/drawing/2014/main" id="{F7A29C1D-795C-4866-A85C-D8873F12BD6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1751101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0E87-713C-42FB-B369-68B40282EDC0}"/>
              </a:ext>
            </a:extLst>
          </p:cNvPr>
          <p:cNvSpPr>
            <a:spLocks noGrp="1"/>
          </p:cNvSpPr>
          <p:nvPr>
            <p:ph type="title"/>
          </p:nvPr>
        </p:nvSpPr>
        <p:spPr/>
        <p:txBody>
          <a:bodyPr/>
          <a:lstStyle/>
          <a:p>
            <a:r>
              <a:rPr lang="en-US"/>
              <a:t>Be a Continuous Learner</a:t>
            </a:r>
          </a:p>
        </p:txBody>
      </p:sp>
      <p:pic>
        <p:nvPicPr>
          <p:cNvPr id="6" name="Picture Placeholder 5" descr="Right And Left Brain with solid fill">
            <a:extLst>
              <a:ext uri="{FF2B5EF4-FFF2-40B4-BE49-F238E27FC236}">
                <a16:creationId xmlns:a16="http://schemas.microsoft.com/office/drawing/2014/main" id="{F21EE64C-0CAF-4ED9-A472-5756D657392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22" r="12222"/>
          <a:stretch>
            <a:fillRect/>
          </a:stretch>
        </p:blipFill>
        <p:spPr/>
      </p:pic>
      <p:sp>
        <p:nvSpPr>
          <p:cNvPr id="4" name="Text Placeholder 3">
            <a:extLst>
              <a:ext uri="{FF2B5EF4-FFF2-40B4-BE49-F238E27FC236}">
                <a16:creationId xmlns:a16="http://schemas.microsoft.com/office/drawing/2014/main" id="{73920759-F7FB-422B-AE95-BCDA38B882F0}"/>
              </a:ext>
            </a:extLst>
          </p:cNvPr>
          <p:cNvSpPr>
            <a:spLocks noGrp="1"/>
          </p:cNvSpPr>
          <p:nvPr>
            <p:ph type="body" sz="quarter" idx="11"/>
          </p:nvPr>
        </p:nvSpPr>
        <p:spPr/>
        <p:txBody>
          <a:bodyPr>
            <a:normAutofit fontScale="92500" lnSpcReduction="10000"/>
          </a:bodyPr>
          <a:lstStyle/>
          <a:p>
            <a:pPr algn="l"/>
            <a:r>
              <a:rPr lang="en-US"/>
              <a:t> Attend trainings about accommodations to understand specific policies and guidelines for your state (e.g., guidelines for testing accommodations).</a:t>
            </a:r>
          </a:p>
          <a:p>
            <a:pPr algn="l"/>
            <a:r>
              <a:rPr lang="en-US"/>
              <a:t>Read professional journals.</a:t>
            </a:r>
          </a:p>
          <a:p>
            <a:pPr algn="l"/>
            <a:r>
              <a:rPr lang="en-US"/>
              <a:t>Visit reputable Websites:</a:t>
            </a:r>
          </a:p>
          <a:p>
            <a:pPr lvl="1"/>
            <a:r>
              <a:rPr lang="en-US" b="0" i="0">
                <a:solidFill>
                  <a:srgbClr val="000000"/>
                </a:solidFill>
                <a:effectLst/>
                <a:latin typeface="Open Sans" panose="020B0606030504020204" pitchFamily="34" charset="0"/>
              </a:rPr>
              <a:t>Federally funded centers (e.g., </a:t>
            </a:r>
            <a:r>
              <a:rPr lang="en-US" b="0" i="0" u="sng">
                <a:solidFill>
                  <a:srgbClr val="663399"/>
                </a:solidFill>
                <a:effectLst/>
                <a:latin typeface="Open Sans" panose="020B0606030504020204" pitchFamily="34" charset="0"/>
                <a:hlinkClick r:id="rId5"/>
              </a:rPr>
              <a:t>National Center for Educational Outcomes</a:t>
            </a:r>
            <a:r>
              <a:rPr lang="en-US" b="0" i="0">
                <a:solidFill>
                  <a:srgbClr val="000000"/>
                </a:solidFill>
                <a:effectLst/>
                <a:latin typeface="Open Sans" panose="020B0606030504020204" pitchFamily="34" charset="0"/>
              </a:rPr>
              <a:t>)</a:t>
            </a:r>
          </a:p>
          <a:p>
            <a:pPr lvl="1"/>
            <a:r>
              <a:rPr lang="en-US" b="0" i="0">
                <a:solidFill>
                  <a:srgbClr val="000000"/>
                </a:solidFill>
                <a:effectLst/>
                <a:latin typeface="Open Sans" panose="020B0606030504020204" pitchFamily="34" charset="0"/>
              </a:rPr>
              <a:t>Advocacy groups (e.g., </a:t>
            </a:r>
            <a:r>
              <a:rPr lang="en-US" b="0" i="0" u="sng">
                <a:solidFill>
                  <a:srgbClr val="663399"/>
                </a:solidFill>
                <a:effectLst/>
                <a:latin typeface="Open Sans" panose="020B0606030504020204" pitchFamily="34" charset="0"/>
                <a:hlinkClick r:id="rId6"/>
              </a:rPr>
              <a:t>National Center for Learning Disabilities</a:t>
            </a:r>
            <a:r>
              <a:rPr lang="en-US" b="0" i="0">
                <a:solidFill>
                  <a:srgbClr val="000000"/>
                </a:solidFill>
                <a:effectLst/>
                <a:latin typeface="Open Sans" panose="020B0606030504020204" pitchFamily="34" charset="0"/>
              </a:rPr>
              <a:t>)</a:t>
            </a:r>
          </a:p>
          <a:p>
            <a:endParaRPr lang="en-US"/>
          </a:p>
        </p:txBody>
      </p:sp>
      <p:sp>
        <p:nvSpPr>
          <p:cNvPr id="7" name="TextBox 6">
            <a:extLst>
              <a:ext uri="{FF2B5EF4-FFF2-40B4-BE49-F238E27FC236}">
                <a16:creationId xmlns:a16="http://schemas.microsoft.com/office/drawing/2014/main" id="{FCD403F1-481B-48C0-997A-FA07C4E5A6D5}"/>
              </a:ext>
            </a:extLst>
          </p:cNvPr>
          <p:cNvSpPr txBox="1"/>
          <p:nvPr/>
        </p:nvSpPr>
        <p:spPr>
          <a:xfrm>
            <a:off x="4113385" y="6452650"/>
            <a:ext cx="3573434" cy="369332"/>
          </a:xfrm>
          <a:prstGeom prst="rect">
            <a:avLst/>
          </a:prstGeom>
          <a:noFill/>
        </p:spPr>
        <p:txBody>
          <a:bodyPr wrap="square" rtlCol="0">
            <a:spAutoFit/>
          </a:bodyPr>
          <a:lstStyle/>
          <a:p>
            <a:r>
              <a:rPr lang="en-US"/>
              <a:t>Source: IRIS Center</a:t>
            </a:r>
          </a:p>
        </p:txBody>
      </p:sp>
    </p:spTree>
    <p:extLst>
      <p:ext uri="{BB962C8B-B14F-4D97-AF65-F5344CB8AC3E}">
        <p14:creationId xmlns:p14="http://schemas.microsoft.com/office/powerpoint/2010/main" val="164052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B524-5C0E-CFA7-CCF0-A9CED7B19EC3}"/>
              </a:ext>
            </a:extLst>
          </p:cNvPr>
          <p:cNvSpPr>
            <a:spLocks noGrp="1"/>
          </p:cNvSpPr>
          <p:nvPr>
            <p:ph type="title"/>
          </p:nvPr>
        </p:nvSpPr>
        <p:spPr/>
        <p:txBody>
          <a:bodyPr/>
          <a:lstStyle/>
          <a:p>
            <a:r>
              <a:rPr lang="en-US" sz="3550">
                <a:latin typeface="Georgia"/>
              </a:rPr>
              <a:t>Effectiveness of Accommodations</a:t>
            </a:r>
            <a:endParaRPr lang="en-US"/>
          </a:p>
        </p:txBody>
      </p:sp>
      <p:sp>
        <p:nvSpPr>
          <p:cNvPr id="3" name="Text Placeholder 2">
            <a:extLst>
              <a:ext uri="{FF2B5EF4-FFF2-40B4-BE49-F238E27FC236}">
                <a16:creationId xmlns:a16="http://schemas.microsoft.com/office/drawing/2014/main" id="{911D9D99-B872-FFB4-176E-C8C3F800F960}"/>
              </a:ext>
            </a:extLst>
          </p:cNvPr>
          <p:cNvSpPr>
            <a:spLocks noGrp="1"/>
          </p:cNvSpPr>
          <p:nvPr>
            <p:ph type="body" sz="quarter" idx="10"/>
          </p:nvPr>
        </p:nvSpPr>
        <p:spPr/>
        <p:txBody>
          <a:bodyPr vert="horz" lIns="91440" tIns="45720" rIns="91440" bIns="45720" rtlCol="0" anchor="t">
            <a:normAutofit/>
          </a:bodyPr>
          <a:lstStyle/>
          <a:p>
            <a:r>
              <a:rPr lang="en-US">
                <a:latin typeface="Open Sans"/>
                <a:ea typeface="Open Sans"/>
                <a:cs typeface="Open Sans"/>
              </a:rPr>
              <a:t>Throughout the year, the IEP team should be determining the effectiveness of a student's accommodation using data collection such as:</a:t>
            </a:r>
            <a:endParaRPr lang="en-US"/>
          </a:p>
          <a:p>
            <a:pPr marL="685800" lvl="1" indent="-342900">
              <a:buFont typeface="Wingdings" panose="05000000000000000000" pitchFamily="2" charset="2"/>
              <a:buChar char="§"/>
            </a:pPr>
            <a:r>
              <a:rPr lang="en-US">
                <a:latin typeface="Open Sans"/>
                <a:ea typeface="Open Sans"/>
                <a:cs typeface="Open Sans"/>
              </a:rPr>
              <a:t>Formative assessments given with and without an accommodation</a:t>
            </a:r>
            <a:endParaRPr lang="en-US"/>
          </a:p>
          <a:p>
            <a:pPr marL="685800" lvl="1" indent="-342900">
              <a:buFont typeface="Wingdings" panose="05000000000000000000" pitchFamily="2" charset="2"/>
              <a:buChar char="§"/>
            </a:pPr>
            <a:r>
              <a:rPr lang="en-US">
                <a:latin typeface="Open Sans"/>
                <a:ea typeface="Open Sans"/>
                <a:cs typeface="Open Sans"/>
              </a:rPr>
              <a:t>Teacher observation of student use of accommodation</a:t>
            </a:r>
          </a:p>
          <a:p>
            <a:pPr marL="685800" lvl="1" indent="-342900">
              <a:buFont typeface="Wingdings" panose="05000000000000000000" pitchFamily="2" charset="2"/>
              <a:buChar char="§"/>
            </a:pPr>
            <a:endParaRPr lang="en-US">
              <a:latin typeface="Open Sans"/>
              <a:ea typeface="Open Sans"/>
              <a:cs typeface="Open Sans"/>
            </a:endParaRPr>
          </a:p>
          <a:p>
            <a:r>
              <a:rPr lang="en-US">
                <a:latin typeface="Open Sans"/>
                <a:ea typeface="Open Sans"/>
                <a:cs typeface="Open Sans"/>
              </a:rPr>
              <a:t>Asking if the accommodation is providing access by reducing/mitigating the effects of a student's disability </a:t>
            </a:r>
            <a:endParaRPr lang="en-US"/>
          </a:p>
        </p:txBody>
      </p:sp>
    </p:spTree>
    <p:extLst>
      <p:ext uri="{BB962C8B-B14F-4D97-AF65-F5344CB8AC3E}">
        <p14:creationId xmlns:p14="http://schemas.microsoft.com/office/powerpoint/2010/main" val="2656360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61F6-B9EA-408C-BFB6-FE36529B94F1}"/>
              </a:ext>
            </a:extLst>
          </p:cNvPr>
          <p:cNvSpPr>
            <a:spLocks noGrp="1"/>
          </p:cNvSpPr>
          <p:nvPr>
            <p:ph type="title"/>
          </p:nvPr>
        </p:nvSpPr>
        <p:spPr/>
        <p:txBody>
          <a:bodyPr>
            <a:normAutofit/>
          </a:bodyPr>
          <a:lstStyle/>
          <a:p>
            <a:r>
              <a:rPr lang="en-US" sz="3600"/>
              <a:t>Brainstorm</a:t>
            </a:r>
          </a:p>
        </p:txBody>
      </p:sp>
      <p:sp>
        <p:nvSpPr>
          <p:cNvPr id="3" name="Text Placeholder 2">
            <a:extLst>
              <a:ext uri="{FF2B5EF4-FFF2-40B4-BE49-F238E27FC236}">
                <a16:creationId xmlns:a16="http://schemas.microsoft.com/office/drawing/2014/main" id="{2F09560C-FE6F-40DD-9D13-78ED0CBA476B}"/>
              </a:ext>
            </a:extLst>
          </p:cNvPr>
          <p:cNvSpPr>
            <a:spLocks noGrp="1"/>
          </p:cNvSpPr>
          <p:nvPr>
            <p:ph type="body" sz="quarter" idx="10"/>
          </p:nvPr>
        </p:nvSpPr>
        <p:spPr>
          <a:xfrm>
            <a:off x="592967" y="1669077"/>
            <a:ext cx="7319950" cy="1988523"/>
          </a:xfrm>
        </p:spPr>
        <p:txBody>
          <a:bodyPr>
            <a:noAutofit/>
          </a:bodyPr>
          <a:lstStyle/>
          <a:p>
            <a:r>
              <a:rPr lang="en-US">
                <a:latin typeface="+mn-lt"/>
                <a:cs typeface="Arial" panose="020B0604020202020204" pitchFamily="34" charset="0"/>
              </a:rPr>
              <a:t>What opportunities are there for general education and special education to attend professional development together?</a:t>
            </a:r>
          </a:p>
          <a:p>
            <a:endParaRPr lang="en-US">
              <a:latin typeface="+mn-lt"/>
              <a:cs typeface="Arial" panose="020B0604020202020204" pitchFamily="34" charset="0"/>
            </a:endParaRPr>
          </a:p>
          <a:p>
            <a:r>
              <a:rPr lang="en-US">
                <a:latin typeface="+mn-lt"/>
                <a:cs typeface="Arial" panose="020B0604020202020204" pitchFamily="34" charset="0"/>
              </a:rPr>
              <a:t>What supports might you offer to ensure accommodations are implemented appropriately?  </a:t>
            </a:r>
          </a:p>
        </p:txBody>
      </p:sp>
      <p:pic>
        <p:nvPicPr>
          <p:cNvPr id="7" name="Picture Placeholder 6" descr="Thought with solid fill">
            <a:extLst>
              <a:ext uri="{FF2B5EF4-FFF2-40B4-BE49-F238E27FC236}">
                <a16:creationId xmlns:a16="http://schemas.microsoft.com/office/drawing/2014/main" id="{0CD1B6C8-3A6A-4852-8AFD-635CE0F0217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2762070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A44-8EE6-DD41-8738-415500057C36}"/>
              </a:ext>
            </a:extLst>
          </p:cNvPr>
          <p:cNvSpPr>
            <a:spLocks noGrp="1"/>
          </p:cNvSpPr>
          <p:nvPr>
            <p:ph type="title"/>
          </p:nvPr>
        </p:nvSpPr>
        <p:spPr/>
        <p:txBody>
          <a:bodyPr/>
          <a:lstStyle/>
          <a:p>
            <a:r>
              <a:rPr lang="en-US"/>
              <a:t>Summary</a:t>
            </a:r>
          </a:p>
        </p:txBody>
      </p:sp>
      <p:sp>
        <p:nvSpPr>
          <p:cNvPr id="4" name="Text Placeholder 3">
            <a:extLst>
              <a:ext uri="{FF2B5EF4-FFF2-40B4-BE49-F238E27FC236}">
                <a16:creationId xmlns:a16="http://schemas.microsoft.com/office/drawing/2014/main" id="{8B208EAA-7C3E-BE41-9859-5E07776E0ED1}"/>
              </a:ext>
            </a:extLst>
          </p:cNvPr>
          <p:cNvSpPr>
            <a:spLocks noGrp="1"/>
          </p:cNvSpPr>
          <p:nvPr>
            <p:ph type="body" sz="quarter" idx="10"/>
          </p:nvPr>
        </p:nvSpPr>
        <p:spPr/>
        <p:txBody>
          <a:bodyPr/>
          <a:lstStyle/>
          <a:p>
            <a:pPr marL="0" indent="0">
              <a:buNone/>
            </a:pPr>
            <a:r>
              <a:rPr lang="en-US"/>
              <a:t>You will be able to support teachers to:</a:t>
            </a:r>
          </a:p>
          <a:p>
            <a:pPr marL="556895" lvl="1" indent="-213995">
              <a:buFont typeface="Wingdings" panose="05000000000000000000" pitchFamily="2" charset="2"/>
              <a:buChar char="§"/>
            </a:pPr>
            <a:r>
              <a:rPr lang="en-US" sz="2400"/>
              <a:t>identify access points and scaffolds within instructional materials;</a:t>
            </a:r>
          </a:p>
          <a:p>
            <a:pPr marL="556895" lvl="1" indent="-213995">
              <a:buFont typeface="Wingdings" panose="05000000000000000000" pitchFamily="2" charset="2"/>
              <a:buChar char="§"/>
            </a:pPr>
            <a:r>
              <a:rPr lang="en-US" sz="2400"/>
              <a:t>differentiate between an accommodation and modification;</a:t>
            </a:r>
          </a:p>
          <a:p>
            <a:pPr marL="556895" lvl="1" indent="-213995">
              <a:buFont typeface="Wingdings" panose="05000000000000000000" pitchFamily="2" charset="2"/>
              <a:buChar char="§"/>
            </a:pPr>
            <a:r>
              <a:rPr lang="en-US" sz="2400"/>
              <a:t>identify appropriate use of an accommodation; and</a:t>
            </a:r>
          </a:p>
          <a:p>
            <a:pPr marL="556895" lvl="1" indent="-213995">
              <a:buFont typeface="Wingdings" panose="05000000000000000000" pitchFamily="2" charset="2"/>
              <a:buChar char="§"/>
            </a:pPr>
            <a:r>
              <a:rPr lang="en-US" sz="2400"/>
              <a:t>incorporate accommodations into instruction.</a:t>
            </a:r>
          </a:p>
          <a:p>
            <a:endParaRPr lang="en-US"/>
          </a:p>
        </p:txBody>
      </p:sp>
      <p:pic>
        <p:nvPicPr>
          <p:cNvPr id="6" name="Picture Placeholder 5" descr="A person and several children sitting on the floor with a dog&#10;&#10;Description automatically generated with low confidence">
            <a:extLst>
              <a:ext uri="{FF2B5EF4-FFF2-40B4-BE49-F238E27FC236}">
                <a16:creationId xmlns:a16="http://schemas.microsoft.com/office/drawing/2014/main" id="{A1FBE323-0701-42DE-887F-C81335E72807}"/>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5738" r="25738"/>
          <a:stretch>
            <a:fillRect/>
          </a:stretch>
        </p:blipFill>
        <p:spPr/>
      </p:pic>
    </p:spTree>
    <p:extLst>
      <p:ext uri="{BB962C8B-B14F-4D97-AF65-F5344CB8AC3E}">
        <p14:creationId xmlns:p14="http://schemas.microsoft.com/office/powerpoint/2010/main" val="2142710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8923-D692-4E2E-BCA4-DA6499EA9351}"/>
              </a:ext>
            </a:extLst>
          </p:cNvPr>
          <p:cNvSpPr>
            <a:spLocks noGrp="1"/>
          </p:cNvSpPr>
          <p:nvPr>
            <p:ph type="title"/>
          </p:nvPr>
        </p:nvSpPr>
        <p:spPr>
          <a:xfrm>
            <a:off x="302128" y="2647100"/>
            <a:ext cx="5218562" cy="1208314"/>
          </a:xfrm>
        </p:spPr>
        <p:txBody>
          <a:bodyPr>
            <a:normAutofit/>
          </a:bodyPr>
          <a:lstStyle/>
          <a:p>
            <a:r>
              <a:rPr lang="en-US" sz="3600">
                <a:latin typeface="Georgia"/>
              </a:rPr>
              <a:t>Contact Information</a:t>
            </a:r>
            <a:endParaRPr lang="en-US" sz="3600"/>
          </a:p>
        </p:txBody>
      </p:sp>
      <p:sp>
        <p:nvSpPr>
          <p:cNvPr id="8" name="TextBox 7">
            <a:extLst>
              <a:ext uri="{FF2B5EF4-FFF2-40B4-BE49-F238E27FC236}">
                <a16:creationId xmlns:a16="http://schemas.microsoft.com/office/drawing/2014/main" id="{61CCC34F-8BC8-4B9D-A5A5-344B49DECF26}"/>
              </a:ext>
            </a:extLst>
          </p:cNvPr>
          <p:cNvSpPr txBox="1"/>
          <p:nvPr/>
        </p:nvSpPr>
        <p:spPr>
          <a:xfrm>
            <a:off x="302128" y="3636640"/>
            <a:ext cx="6811053" cy="2154436"/>
          </a:xfrm>
          <a:prstGeom prst="rect">
            <a:avLst/>
          </a:prstGeom>
          <a:noFill/>
        </p:spPr>
        <p:txBody>
          <a:bodyPr wrap="square" lIns="91440" tIns="45720" rIns="91440" bIns="45720" anchor="t">
            <a:spAutoFit/>
          </a:bodyPr>
          <a:lstStyle/>
          <a:p>
            <a:pPr eaLnBrk="1" fontAlgn="auto" hangingPunct="1">
              <a:spcBef>
                <a:spcPts val="0"/>
              </a:spcBef>
              <a:spcAft>
                <a:spcPts val="0"/>
              </a:spcAft>
              <a:defRPr/>
            </a:pPr>
            <a:r>
              <a:rPr lang="en-US" sz="2000" b="1" dirty="0">
                <a:latin typeface="Open Sans" panose="020B0606030504020204" pitchFamily="34" charset="0"/>
                <a:ea typeface="Open Sans" panose="020B0606030504020204" pitchFamily="34" charset="0"/>
                <a:cs typeface="Open Sans" panose="020B0606030504020204" pitchFamily="34" charset="0"/>
              </a:rPr>
              <a:t>Anika Chambers</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spcAft>
                <a:spcPts val="0"/>
              </a:spcAft>
              <a:defRPr/>
            </a:pPr>
            <a:r>
              <a:rPr lang="en-US" sz="2000" dirty="0">
                <a:latin typeface="Open Sans" panose="020B0606030504020204" pitchFamily="34" charset="0"/>
                <a:ea typeface="Open Sans" panose="020B0606030504020204" pitchFamily="34" charset="0"/>
                <a:cs typeface="Open Sans" panose="020B0606030504020204" pitchFamily="34" charset="0"/>
              </a:rPr>
              <a:t>Academic Intervention and Enrichment Coordinator</a:t>
            </a:r>
          </a:p>
          <a:p>
            <a:pPr eaLnBrk="1" fontAlgn="auto" hangingPunct="1">
              <a:spcBef>
                <a:spcPts val="0"/>
              </a:spcBef>
              <a:spcAft>
                <a:spcPts val="0"/>
              </a:spcAft>
              <a:defRPr/>
            </a:pPr>
            <a:r>
              <a:rPr lang="en-US" sz="2000" dirty="0">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Anika.Chambers@tn.gov</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eaLnBrk="1" fontAlgn="auto" hangingPunct="1">
              <a:spcBef>
                <a:spcPts val="0"/>
              </a:spcBef>
              <a:spcAft>
                <a:spcPts val="0"/>
              </a:spcAft>
              <a:defRP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eaLnBrk="1" fontAlgn="auto" hangingPunct="1">
              <a:spcBef>
                <a:spcPts val="0"/>
              </a:spcBef>
              <a:spcAft>
                <a:spcPts val="0"/>
              </a:spcAft>
              <a:defRPr/>
            </a:pPr>
            <a:endParaRPr lang="en-US" sz="1800" dirty="0">
              <a:latin typeface="Arial"/>
              <a:cs typeface="Arial"/>
            </a:endParaRPr>
          </a:p>
          <a:p>
            <a:pPr eaLnBrk="1" fontAlgn="auto" hangingPunct="1">
              <a:spcBef>
                <a:spcPts val="0"/>
              </a:spcBef>
              <a:spcAft>
                <a:spcPts val="0"/>
              </a:spcAft>
              <a:defRPr/>
            </a:pPr>
            <a:endParaRPr lang="en-US" sz="1800" dirty="0">
              <a:latin typeface="Arial"/>
              <a:cs typeface="Arial"/>
            </a:endParaRPr>
          </a:p>
          <a:p>
            <a:pPr eaLnBrk="1" fontAlgn="auto" hangingPunct="1">
              <a:spcBef>
                <a:spcPts val="0"/>
              </a:spcBef>
              <a:spcAft>
                <a:spcPts val="0"/>
              </a:spcAft>
              <a:defRPr/>
            </a:pPr>
            <a:endParaRPr lang="en-US" sz="1800" dirty="0">
              <a:latin typeface="Arial"/>
              <a:cs typeface="Arial"/>
            </a:endParaRPr>
          </a:p>
        </p:txBody>
      </p:sp>
    </p:spTree>
    <p:extLst>
      <p:ext uri="{BB962C8B-B14F-4D97-AF65-F5344CB8AC3E}">
        <p14:creationId xmlns:p14="http://schemas.microsoft.com/office/powerpoint/2010/main" val="126648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4845" y="1943488"/>
            <a:ext cx="6284863" cy="3279318"/>
          </a:xfrm>
        </p:spPr>
        <p:txBody>
          <a:bodyPr>
            <a:normAutofit fontScale="55000" lnSpcReduction="20000"/>
          </a:bodyPr>
          <a:lstStyle/>
          <a:p>
            <a:pPr marL="0" indent="0" algn="ctr">
              <a:buNone/>
            </a:pPr>
            <a:r>
              <a:rPr lang="en-US">
                <a:solidFill>
                  <a:sysClr val="windowText" lastClr="000000"/>
                </a:solidFill>
                <a:latin typeface="+mn-lt"/>
                <a:cs typeface="Arial" panose="020B0604020202020204" pitchFamily="34" charset="0"/>
              </a:rPr>
              <a:t>Citizens and agencies are encouraged to report fraud, waste, or abuse in State and Local government.</a:t>
            </a:r>
          </a:p>
          <a:p>
            <a:pPr algn="ctr"/>
            <a:endParaRPr lang="en-US">
              <a:solidFill>
                <a:sysClr val="windowText" lastClr="000000"/>
              </a:solidFill>
              <a:latin typeface="+mn-lt"/>
              <a:cs typeface="Arial" panose="020B0604020202020204" pitchFamily="34" charset="0"/>
            </a:endParaRPr>
          </a:p>
          <a:p>
            <a:pPr marL="0" indent="0" algn="ctr">
              <a:buNone/>
            </a:pPr>
            <a:r>
              <a:rPr lang="en-US" u="sng">
                <a:solidFill>
                  <a:sysClr val="windowText" lastClr="000000"/>
                </a:solidFill>
                <a:latin typeface="+mn-lt"/>
                <a:cs typeface="Arial" panose="020B0604020202020204" pitchFamily="34" charset="0"/>
              </a:rPr>
              <a:t>NOTICE:</a:t>
            </a:r>
            <a:r>
              <a:rPr lang="en-US">
                <a:solidFill>
                  <a:sysClr val="windowText" lastClr="000000"/>
                </a:solidFill>
                <a:latin typeface="+mn-lt"/>
                <a:cs typeface="Arial" panose="020B0604020202020204" pitchFamily="34" charset="0"/>
              </a:rPr>
              <a:t> This agency is a recipient of taxpayer funding. If you observe an agency director or employee engaging in any activity which you consider to be illegal, improper or wasteful, please call the state Comptroller’s toll-free Hotline:</a:t>
            </a:r>
          </a:p>
          <a:p>
            <a:pPr algn="ctr"/>
            <a:endParaRPr lang="en-US" b="1" u="sng">
              <a:solidFill>
                <a:sysClr val="windowText" lastClr="000000"/>
              </a:solidFill>
              <a:latin typeface="+mn-lt"/>
              <a:cs typeface="Arial" panose="020B0604020202020204" pitchFamily="34" charset="0"/>
            </a:endParaRPr>
          </a:p>
          <a:p>
            <a:pPr marL="0" indent="0" algn="ctr">
              <a:buNone/>
            </a:pPr>
            <a:r>
              <a:rPr lang="en-US" sz="2699" b="1">
                <a:solidFill>
                  <a:sysClr val="windowText" lastClr="000000"/>
                </a:solidFill>
                <a:latin typeface="+mn-lt"/>
              </a:rPr>
              <a:t>1-800-232-5454</a:t>
            </a:r>
            <a:endParaRPr lang="en-US" sz="2699">
              <a:solidFill>
                <a:sysClr val="windowText" lastClr="000000"/>
              </a:solidFill>
              <a:latin typeface="+mn-lt"/>
            </a:endParaRPr>
          </a:p>
          <a:p>
            <a:pPr algn="ctr"/>
            <a:endParaRPr lang="en-US" b="1">
              <a:solidFill>
                <a:sysClr val="windowText" lastClr="000000"/>
              </a:solidFill>
              <a:latin typeface="+mn-lt"/>
              <a:cs typeface="Arial" panose="020B0604020202020204" pitchFamily="34" charset="0"/>
            </a:endParaRPr>
          </a:p>
          <a:p>
            <a:pPr marL="0" indent="0" algn="ctr">
              <a:buNone/>
            </a:pPr>
            <a:r>
              <a:rPr lang="en-US">
                <a:solidFill>
                  <a:sysClr val="windowText" lastClr="000000"/>
                </a:solidFill>
                <a:latin typeface="+mn-lt"/>
                <a:cs typeface="Arial" panose="020B0604020202020204" pitchFamily="34" charset="0"/>
              </a:rPr>
              <a:t>Notifications can also be submitted electronically at:</a:t>
            </a:r>
          </a:p>
          <a:p>
            <a:pPr algn="ctr"/>
            <a:endParaRPr lang="en-US">
              <a:solidFill>
                <a:sysClr val="windowText" lastClr="000000"/>
              </a:solidFill>
              <a:latin typeface="+mn-lt"/>
              <a:cs typeface="Arial" panose="020B0604020202020204" pitchFamily="34" charset="0"/>
            </a:endParaRPr>
          </a:p>
          <a:p>
            <a:pPr marL="0" indent="0" algn="ctr">
              <a:buNone/>
            </a:pPr>
            <a:r>
              <a:rPr lang="en-US" b="1">
                <a:solidFill>
                  <a:sysClr val="windowText" lastClr="000000"/>
                </a:solidFill>
                <a:latin typeface="+mn-lt"/>
              </a:rPr>
              <a:t>http://www.comptroller.tn.gov/hotline</a:t>
            </a:r>
          </a:p>
          <a:p>
            <a:pPr marL="0" indent="0">
              <a:buNone/>
            </a:pPr>
            <a:endParaRPr lang="en-US"/>
          </a:p>
        </p:txBody>
      </p:sp>
      <p:sp>
        <p:nvSpPr>
          <p:cNvPr id="3" name="Title 2"/>
          <p:cNvSpPr>
            <a:spLocks noGrp="1"/>
          </p:cNvSpPr>
          <p:nvPr>
            <p:ph type="title"/>
          </p:nvPr>
        </p:nvSpPr>
        <p:spPr/>
        <p:txBody>
          <a:bodyPr/>
          <a:lstStyle/>
          <a:p>
            <a:pPr algn="ctr"/>
            <a:r>
              <a:rPr lang="en-US">
                <a:solidFill>
                  <a:schemeClr val="bg1"/>
                </a:solidFill>
              </a:rPr>
              <a:t>FRAUD, WASTE, or ABUSE</a:t>
            </a:r>
          </a:p>
        </p:txBody>
      </p:sp>
      <p:sp>
        <p:nvSpPr>
          <p:cNvPr id="4" name="Slide Number Placeholder 3"/>
          <p:cNvSpPr>
            <a:spLocks noGrp="1"/>
          </p:cNvSpPr>
          <p:nvPr>
            <p:ph type="sldNum" sz="quarter" idx="12"/>
          </p:nvPr>
        </p:nvSpPr>
        <p:spPr/>
        <p:txBody>
          <a:bodyPr/>
          <a:lstStyle/>
          <a:p>
            <a:fld id="{86D2451E-3285-438B-B188-C22B2A012BF6}" type="slidenum">
              <a:rPr lang="en-US" smtClean="0"/>
              <a:pPr/>
              <a:t>36</a:t>
            </a:fld>
            <a:endParaRPr lang="en-US"/>
          </a:p>
        </p:txBody>
      </p:sp>
    </p:spTree>
    <p:extLst>
      <p:ext uri="{BB962C8B-B14F-4D97-AF65-F5344CB8AC3E}">
        <p14:creationId xmlns:p14="http://schemas.microsoft.com/office/powerpoint/2010/main" val="2834160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a:xfrm>
            <a:off x="424073" y="1996312"/>
            <a:ext cx="8881659" cy="2372488"/>
          </a:xfrm>
        </p:spPr>
        <p:txBody>
          <a:bodyPr>
            <a:normAutofit/>
          </a:bodyPr>
          <a:lstStyle/>
          <a:p>
            <a:r>
              <a:rPr lang="en-US"/>
              <a:t>What is equity and how do we ensure this happens for all students?</a:t>
            </a:r>
          </a:p>
        </p:txBody>
      </p:sp>
    </p:spTree>
    <p:extLst>
      <p:ext uri="{BB962C8B-B14F-4D97-AF65-F5344CB8AC3E}">
        <p14:creationId xmlns:p14="http://schemas.microsoft.com/office/powerpoint/2010/main" val="895836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FB57-AABC-4C69-9511-C74F5625272D}"/>
              </a:ext>
            </a:extLst>
          </p:cNvPr>
          <p:cNvSpPr>
            <a:spLocks noGrp="1"/>
          </p:cNvSpPr>
          <p:nvPr>
            <p:ph type="title"/>
          </p:nvPr>
        </p:nvSpPr>
        <p:spPr/>
        <p:txBody>
          <a:bodyPr/>
          <a:lstStyle/>
          <a:p>
            <a:r>
              <a:rPr lang="en-US"/>
              <a:t>Access</a:t>
            </a:r>
          </a:p>
        </p:txBody>
      </p:sp>
      <p:sp>
        <p:nvSpPr>
          <p:cNvPr id="3" name="Text Placeholder 2">
            <a:extLst>
              <a:ext uri="{FF2B5EF4-FFF2-40B4-BE49-F238E27FC236}">
                <a16:creationId xmlns:a16="http://schemas.microsoft.com/office/drawing/2014/main" id="{4F2D1FDA-857A-4B06-A150-744541AB3949}"/>
              </a:ext>
            </a:extLst>
          </p:cNvPr>
          <p:cNvSpPr>
            <a:spLocks noGrp="1"/>
          </p:cNvSpPr>
          <p:nvPr>
            <p:ph type="body" sz="quarter" idx="10"/>
          </p:nvPr>
        </p:nvSpPr>
        <p:spPr>
          <a:xfrm>
            <a:off x="133795" y="1538187"/>
            <a:ext cx="3014650" cy="4335485"/>
          </a:xfrm>
        </p:spPr>
        <p:txBody>
          <a:bodyPr/>
          <a:lstStyle/>
          <a:p>
            <a:pPr marL="0" indent="0" algn="ctr">
              <a:buNone/>
            </a:pPr>
            <a:r>
              <a:rPr lang="en-US" b="1" dirty="0"/>
              <a:t>EQUALITY</a:t>
            </a:r>
          </a:p>
          <a:p>
            <a:pPr marL="0" indent="0" algn="ctr">
              <a:buNone/>
            </a:pPr>
            <a:r>
              <a:rPr lang="en-US" dirty="0"/>
              <a:t>Providing the same level of opportunity and assistance to all segments of society </a:t>
            </a:r>
          </a:p>
        </p:txBody>
      </p:sp>
      <p:pic>
        <p:nvPicPr>
          <p:cNvPr id="4" name="Picture 3" descr="A picture containing room&#10;&#10;Description automatically generated">
            <a:extLst>
              <a:ext uri="{FF2B5EF4-FFF2-40B4-BE49-F238E27FC236}">
                <a16:creationId xmlns:a16="http://schemas.microsoft.com/office/drawing/2014/main" id="{9C14CB26-38EF-44A4-937A-3CF4B89EC05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7340" t="29332" r="7340" b="40375"/>
          <a:stretch/>
        </p:blipFill>
        <p:spPr>
          <a:xfrm>
            <a:off x="3390126" y="1538187"/>
            <a:ext cx="5408572" cy="2485233"/>
          </a:xfrm>
          <a:prstGeom prst="rect">
            <a:avLst/>
          </a:prstGeom>
        </p:spPr>
      </p:pic>
      <p:sp>
        <p:nvSpPr>
          <p:cNvPr id="5" name="Text Placeholder 2">
            <a:extLst>
              <a:ext uri="{FF2B5EF4-FFF2-40B4-BE49-F238E27FC236}">
                <a16:creationId xmlns:a16="http://schemas.microsoft.com/office/drawing/2014/main" id="{6C653C61-1880-4A5B-81C0-6CC934E82DFA}"/>
              </a:ext>
            </a:extLst>
          </p:cNvPr>
          <p:cNvSpPr txBox="1">
            <a:spLocks/>
          </p:cNvSpPr>
          <p:nvPr/>
        </p:nvSpPr>
        <p:spPr>
          <a:xfrm>
            <a:off x="9040380" y="1410033"/>
            <a:ext cx="3014650" cy="4335485"/>
          </a:xfrm>
          <a:prstGeom prst="rect">
            <a:avLst/>
          </a:prstGeom>
        </p:spPr>
        <p:txBody>
          <a:bodyPr vert="horz" lIns="91440" tIns="45720" rIns="91440" bIns="45720" rtlCol="0">
            <a:normAutofit/>
          </a:bodyPr>
          <a:lstStyle>
            <a:lvl1pPr marL="257111" indent="-257111" algn="l" defTabSz="685629" rtl="0" eaLnBrk="1" latinLnBrk="0" hangingPunct="1">
              <a:spcBef>
                <a:spcPts val="0"/>
              </a:spcBef>
              <a:spcAft>
                <a:spcPts val="1200"/>
              </a:spcAft>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ts val="0"/>
              </a:spcBef>
              <a:spcAft>
                <a:spcPts val="1200"/>
              </a:spcAft>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ts val="0"/>
              </a:spcBef>
              <a:spcAft>
                <a:spcPts val="1200"/>
              </a:spcAft>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ts val="0"/>
              </a:spcBef>
              <a:spcAft>
                <a:spcPts val="1200"/>
              </a:spcAft>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ts val="0"/>
              </a:spcBef>
              <a:spcAft>
                <a:spcPts val="1200"/>
              </a:spcAft>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Wingdings" panose="05000000000000000000" pitchFamily="2" charset="2"/>
              <a:buNone/>
            </a:pPr>
            <a:r>
              <a:rPr lang="en-US" b="1"/>
              <a:t>EQUITY</a:t>
            </a:r>
          </a:p>
          <a:p>
            <a:pPr marL="0" indent="0" algn="ctr">
              <a:buFont typeface="Wingdings" panose="05000000000000000000" pitchFamily="2" charset="2"/>
              <a:buNone/>
            </a:pPr>
            <a:r>
              <a:rPr lang="en-US"/>
              <a:t>Providing various levels of support and assistance based on specific needs or abilities with freedom from bias or favoritism</a:t>
            </a:r>
          </a:p>
        </p:txBody>
      </p:sp>
      <p:sp>
        <p:nvSpPr>
          <p:cNvPr id="6" name="TextBox 5">
            <a:extLst>
              <a:ext uri="{FF2B5EF4-FFF2-40B4-BE49-F238E27FC236}">
                <a16:creationId xmlns:a16="http://schemas.microsoft.com/office/drawing/2014/main" id="{0308152E-F6BE-414D-B32F-77F0245A6AA3}"/>
              </a:ext>
            </a:extLst>
          </p:cNvPr>
          <p:cNvSpPr txBox="1"/>
          <p:nvPr/>
        </p:nvSpPr>
        <p:spPr>
          <a:xfrm>
            <a:off x="405245" y="5093178"/>
            <a:ext cx="11523519" cy="923330"/>
          </a:xfrm>
          <a:prstGeom prst="rect">
            <a:avLst/>
          </a:prstGeom>
          <a:noFill/>
          <a:ln w="38100">
            <a:solidFill>
              <a:schemeClr val="accent4"/>
            </a:solidFill>
          </a:ln>
        </p:spPr>
        <p:txBody>
          <a:bodyPr wrap="square" rtlCol="0">
            <a:spAutoFit/>
          </a:bodyPr>
          <a:lstStyle/>
          <a:p>
            <a:r>
              <a:rPr lang="en-US"/>
              <a:t>“</a:t>
            </a:r>
            <a:r>
              <a:rPr lang="en-US" b="1">
                <a:solidFill>
                  <a:schemeClr val="accent3"/>
                </a:solidFill>
              </a:rPr>
              <a:t>Educational equity </a:t>
            </a:r>
            <a:r>
              <a:rPr lang="en-US"/>
              <a:t>means that every child receives whatever she/he/they need to develop to her/his/their full academic and social potential and to thrive, everyday.”</a:t>
            </a:r>
          </a:p>
          <a:p>
            <a:pPr algn="r"/>
            <a:r>
              <a:rPr lang="en-US" i="1"/>
              <a:t>Elena Aguilar, Coaching for Equity</a:t>
            </a:r>
          </a:p>
        </p:txBody>
      </p:sp>
    </p:spTree>
    <p:extLst>
      <p:ext uri="{BB962C8B-B14F-4D97-AF65-F5344CB8AC3E}">
        <p14:creationId xmlns:p14="http://schemas.microsoft.com/office/powerpoint/2010/main" val="105949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A8DB2B-696C-4E22-88F7-92369496B93E}"/>
              </a:ext>
            </a:extLst>
          </p:cNvPr>
          <p:cNvSpPr>
            <a:spLocks noGrp="1"/>
          </p:cNvSpPr>
          <p:nvPr>
            <p:ph type="title"/>
          </p:nvPr>
        </p:nvSpPr>
        <p:spPr/>
        <p:txBody>
          <a:bodyPr/>
          <a:lstStyle/>
          <a:p>
            <a:r>
              <a:rPr lang="en-US"/>
              <a:t>Access to Instruction</a:t>
            </a:r>
          </a:p>
        </p:txBody>
      </p:sp>
      <p:sp>
        <p:nvSpPr>
          <p:cNvPr id="5" name="Text Placeholder 4">
            <a:extLst>
              <a:ext uri="{FF2B5EF4-FFF2-40B4-BE49-F238E27FC236}">
                <a16:creationId xmlns:a16="http://schemas.microsoft.com/office/drawing/2014/main" id="{AEFAA31D-6742-4A16-8597-9B24FA27D805}"/>
              </a:ext>
            </a:extLst>
          </p:cNvPr>
          <p:cNvSpPr>
            <a:spLocks noGrp="1"/>
          </p:cNvSpPr>
          <p:nvPr>
            <p:ph type="body" sz="quarter" idx="10"/>
          </p:nvPr>
        </p:nvSpPr>
        <p:spPr/>
        <p:txBody>
          <a:bodyPr/>
          <a:lstStyle/>
          <a:p>
            <a:pPr marL="0" indent="0">
              <a:buNone/>
            </a:pPr>
            <a:r>
              <a:rPr lang="en-US"/>
              <a:t>All students should be engaged in grade level content that is of high-quality, meaningful and aligned to standards.</a:t>
            </a:r>
          </a:p>
        </p:txBody>
      </p:sp>
      <p:grpSp>
        <p:nvGrpSpPr>
          <p:cNvPr id="6" name="Group 5">
            <a:extLst>
              <a:ext uri="{FF2B5EF4-FFF2-40B4-BE49-F238E27FC236}">
                <a16:creationId xmlns:a16="http://schemas.microsoft.com/office/drawing/2014/main" id="{BEB3AEA1-CAF5-4717-BDA1-E4A2490E6081}"/>
              </a:ext>
            </a:extLst>
          </p:cNvPr>
          <p:cNvGrpSpPr/>
          <p:nvPr/>
        </p:nvGrpSpPr>
        <p:grpSpPr>
          <a:xfrm>
            <a:off x="966653" y="2818702"/>
            <a:ext cx="9431381" cy="3463393"/>
            <a:chOff x="924636" y="2894616"/>
            <a:chExt cx="6093653" cy="2982086"/>
          </a:xfrm>
        </p:grpSpPr>
        <p:sp>
          <p:nvSpPr>
            <p:cNvPr id="7" name="Freeform: Shape 6">
              <a:extLst>
                <a:ext uri="{FF2B5EF4-FFF2-40B4-BE49-F238E27FC236}">
                  <a16:creationId xmlns:a16="http://schemas.microsoft.com/office/drawing/2014/main" id="{D3401ED4-10DA-435A-8AA2-A0EDBBE6E326}"/>
                </a:ext>
              </a:extLst>
            </p:cNvPr>
            <p:cNvSpPr/>
            <p:nvPr/>
          </p:nvSpPr>
          <p:spPr>
            <a:xfrm>
              <a:off x="2957817" y="4020485"/>
              <a:ext cx="1846173" cy="1856217"/>
            </a:xfrm>
            <a:custGeom>
              <a:avLst/>
              <a:gdLst>
                <a:gd name="connsiteX0" fmla="*/ 0 w 2376533"/>
                <a:gd name="connsiteY0" fmla="*/ 1188267 h 2376533"/>
                <a:gd name="connsiteX1" fmla="*/ 1188267 w 2376533"/>
                <a:gd name="connsiteY1" fmla="*/ 0 h 2376533"/>
                <a:gd name="connsiteX2" fmla="*/ 2376534 w 2376533"/>
                <a:gd name="connsiteY2" fmla="*/ 1188267 h 2376533"/>
                <a:gd name="connsiteX3" fmla="*/ 1188267 w 2376533"/>
                <a:gd name="connsiteY3" fmla="*/ 2376534 h 2376533"/>
                <a:gd name="connsiteX4" fmla="*/ 0 w 2376533"/>
                <a:gd name="connsiteY4" fmla="*/ 1188267 h 237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533" h="2376533">
                  <a:moveTo>
                    <a:pt x="0" y="1188267"/>
                  </a:moveTo>
                  <a:cubicBezTo>
                    <a:pt x="0" y="532005"/>
                    <a:pt x="532005" y="0"/>
                    <a:pt x="1188267" y="0"/>
                  </a:cubicBezTo>
                  <a:cubicBezTo>
                    <a:pt x="1844529" y="0"/>
                    <a:pt x="2376534" y="532005"/>
                    <a:pt x="2376534" y="1188267"/>
                  </a:cubicBezTo>
                  <a:cubicBezTo>
                    <a:pt x="2376534" y="1844529"/>
                    <a:pt x="1844529" y="2376534"/>
                    <a:pt x="1188267" y="2376534"/>
                  </a:cubicBezTo>
                  <a:cubicBezTo>
                    <a:pt x="532005" y="2376534"/>
                    <a:pt x="0" y="1844529"/>
                    <a:pt x="0" y="1188267"/>
                  </a:cubicBezTo>
                  <a:close/>
                </a:path>
              </a:pathLst>
            </a:custGeom>
            <a:ln>
              <a:solidFill>
                <a:schemeClr val="accent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0622" tIns="270622" rIns="270622" bIns="270622" numCol="1" spcCol="1270" anchor="ctr" anchorCtr="0">
              <a:noAutofit/>
            </a:bodyPr>
            <a:lstStyle/>
            <a:p>
              <a:pPr algn="ctr" defTabSz="666928">
                <a:lnSpc>
                  <a:spcPct val="90000"/>
                </a:lnSpc>
                <a:spcBef>
                  <a:spcPct val="0"/>
                </a:spcBef>
                <a:spcAft>
                  <a:spcPct val="35000"/>
                </a:spcAft>
              </a:pPr>
              <a:r>
                <a:rPr lang="en-US" sz="1800" b="1">
                  <a:solidFill>
                    <a:srgbClr val="FFFFFF"/>
                  </a:solidFill>
                  <a:latin typeface="Arial"/>
                  <a:ea typeface="Open Sans"/>
                  <a:cs typeface="Arial"/>
                </a:rPr>
                <a:t>Access and participation in instruction</a:t>
              </a:r>
            </a:p>
          </p:txBody>
        </p:sp>
        <p:sp>
          <p:nvSpPr>
            <p:cNvPr id="8" name="Arrow: Left 7">
              <a:extLst>
                <a:ext uri="{FF2B5EF4-FFF2-40B4-BE49-F238E27FC236}">
                  <a16:creationId xmlns:a16="http://schemas.microsoft.com/office/drawing/2014/main" id="{E36B0D50-24B0-4417-AA43-C02EC8A60C22}"/>
                </a:ext>
              </a:extLst>
            </p:cNvPr>
            <p:cNvSpPr/>
            <p:nvPr/>
          </p:nvSpPr>
          <p:spPr>
            <a:xfrm rot="12900000">
              <a:off x="1833815" y="3684625"/>
              <a:ext cx="1365012" cy="508116"/>
            </a:xfrm>
            <a:prstGeom prst="leftArrow">
              <a:avLst>
                <a:gd name="adj1" fmla="val 60000"/>
                <a:gd name="adj2" fmla="val 50000"/>
              </a:avLst>
            </a:prstGeom>
            <a:ln>
              <a:solidFill>
                <a:schemeClr val="accent3"/>
              </a:solidFill>
            </a:ln>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CCE35EF6-D0F8-4167-800B-CC5E667554EC}"/>
                </a:ext>
              </a:extLst>
            </p:cNvPr>
            <p:cNvSpPr/>
            <p:nvPr/>
          </p:nvSpPr>
          <p:spPr>
            <a:xfrm>
              <a:off x="924636" y="2894617"/>
              <a:ext cx="1921335" cy="1354976"/>
            </a:xfrm>
            <a:custGeom>
              <a:avLst/>
              <a:gdLst>
                <a:gd name="connsiteX0" fmla="*/ 0 w 2257707"/>
                <a:gd name="connsiteY0" fmla="*/ 180617 h 1806165"/>
                <a:gd name="connsiteX1" fmla="*/ 180617 w 2257707"/>
                <a:gd name="connsiteY1" fmla="*/ 0 h 1806165"/>
                <a:gd name="connsiteX2" fmla="*/ 2077091 w 2257707"/>
                <a:gd name="connsiteY2" fmla="*/ 0 h 1806165"/>
                <a:gd name="connsiteX3" fmla="*/ 2257708 w 2257707"/>
                <a:gd name="connsiteY3" fmla="*/ 180617 h 1806165"/>
                <a:gd name="connsiteX4" fmla="*/ 2257707 w 2257707"/>
                <a:gd name="connsiteY4" fmla="*/ 1625549 h 1806165"/>
                <a:gd name="connsiteX5" fmla="*/ 2077090 w 2257707"/>
                <a:gd name="connsiteY5" fmla="*/ 1806166 h 1806165"/>
                <a:gd name="connsiteX6" fmla="*/ 180617 w 2257707"/>
                <a:gd name="connsiteY6" fmla="*/ 1806165 h 1806165"/>
                <a:gd name="connsiteX7" fmla="*/ 0 w 2257707"/>
                <a:gd name="connsiteY7" fmla="*/ 1625548 h 1806165"/>
                <a:gd name="connsiteX8" fmla="*/ 0 w 2257707"/>
                <a:gd name="connsiteY8" fmla="*/ 180617 h 180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707" h="1806165">
                  <a:moveTo>
                    <a:pt x="0" y="180617"/>
                  </a:moveTo>
                  <a:cubicBezTo>
                    <a:pt x="0" y="80865"/>
                    <a:pt x="80865" y="0"/>
                    <a:pt x="180617" y="0"/>
                  </a:cubicBezTo>
                  <a:lnTo>
                    <a:pt x="2077091" y="0"/>
                  </a:lnTo>
                  <a:cubicBezTo>
                    <a:pt x="2176843" y="0"/>
                    <a:pt x="2257708" y="80865"/>
                    <a:pt x="2257708" y="180617"/>
                  </a:cubicBezTo>
                  <a:cubicBezTo>
                    <a:pt x="2257708" y="662261"/>
                    <a:pt x="2257707" y="1143905"/>
                    <a:pt x="2257707" y="1625549"/>
                  </a:cubicBezTo>
                  <a:cubicBezTo>
                    <a:pt x="2257707" y="1725301"/>
                    <a:pt x="2176842" y="1806166"/>
                    <a:pt x="2077090" y="1806166"/>
                  </a:cubicBezTo>
                  <a:lnTo>
                    <a:pt x="180617" y="1806165"/>
                  </a:lnTo>
                  <a:cubicBezTo>
                    <a:pt x="80865" y="1806165"/>
                    <a:pt x="0" y="1725300"/>
                    <a:pt x="0" y="1625548"/>
                  </a:cubicBezTo>
                  <a:lnTo>
                    <a:pt x="0" y="180617"/>
                  </a:lnTo>
                  <a:close/>
                </a:path>
              </a:pathLst>
            </a:custGeom>
            <a:ln>
              <a:solidFill>
                <a:schemeClr val="accent3"/>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269" tIns="68269" rIns="68269" bIns="68269" numCol="1" spcCol="1270" anchor="ctr" anchorCtr="0">
              <a:noAutofit/>
            </a:bodyPr>
            <a:lstStyle/>
            <a:p>
              <a:pPr algn="ctr" defTabSz="666928">
                <a:lnSpc>
                  <a:spcPct val="90000"/>
                </a:lnSpc>
                <a:spcBef>
                  <a:spcPct val="0"/>
                </a:spcBef>
                <a:spcAft>
                  <a:spcPct val="35000"/>
                </a:spcAft>
              </a:pPr>
              <a:r>
                <a:rPr lang="en-US" sz="1800" b="1">
                  <a:solidFill>
                    <a:schemeClr val="bg1"/>
                  </a:solidFill>
                  <a:latin typeface="Arial"/>
                  <a:ea typeface="Open Sans"/>
                  <a:cs typeface="Arial"/>
                </a:rPr>
                <a:t>Strategies that support all students</a:t>
              </a:r>
            </a:p>
          </p:txBody>
        </p:sp>
        <p:sp>
          <p:nvSpPr>
            <p:cNvPr id="10" name="Arrow: Left 9">
              <a:extLst>
                <a:ext uri="{FF2B5EF4-FFF2-40B4-BE49-F238E27FC236}">
                  <a16:creationId xmlns:a16="http://schemas.microsoft.com/office/drawing/2014/main" id="{19278FD0-3775-4085-A467-6A63F48C02D1}"/>
                </a:ext>
              </a:extLst>
            </p:cNvPr>
            <p:cNvSpPr/>
            <p:nvPr/>
          </p:nvSpPr>
          <p:spPr>
            <a:xfrm rot="19500000">
              <a:off x="4584425" y="3709517"/>
              <a:ext cx="1365012" cy="508116"/>
            </a:xfrm>
            <a:prstGeom prst="leftArrow">
              <a:avLst>
                <a:gd name="adj1" fmla="val 60000"/>
                <a:gd name="adj2" fmla="val 50000"/>
              </a:avLst>
            </a:prstGeom>
            <a:ln>
              <a:solidFill>
                <a:schemeClr val="accent4"/>
              </a:solidFill>
            </a:ln>
          </p:spPr>
          <p:style>
            <a:lnRef idx="0">
              <a:schemeClr val="lt1">
                <a:hueOff val="0"/>
                <a:satOff val="0"/>
                <a:lumOff val="0"/>
                <a:alphaOff val="0"/>
              </a:schemeClr>
            </a:lnRef>
            <a:fillRef idx="1">
              <a:schemeClr val="accent3">
                <a:hueOff val="9406430"/>
                <a:satOff val="-15792"/>
                <a:lumOff val="-1962"/>
                <a:alphaOff val="0"/>
              </a:schemeClr>
            </a:fillRef>
            <a:effectRef idx="0">
              <a:schemeClr val="accent3">
                <a:hueOff val="9406430"/>
                <a:satOff val="-15792"/>
                <a:lumOff val="-1962"/>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2C734C56-7D36-4F64-928D-33CFCE7BE90B}"/>
                </a:ext>
              </a:extLst>
            </p:cNvPr>
            <p:cNvSpPr/>
            <p:nvPr/>
          </p:nvSpPr>
          <p:spPr>
            <a:xfrm>
              <a:off x="4925172" y="2894616"/>
              <a:ext cx="2093117" cy="1354976"/>
            </a:xfrm>
            <a:custGeom>
              <a:avLst/>
              <a:gdLst>
                <a:gd name="connsiteX0" fmla="*/ 0 w 2790096"/>
                <a:gd name="connsiteY0" fmla="*/ 180617 h 1806165"/>
                <a:gd name="connsiteX1" fmla="*/ 180617 w 2790096"/>
                <a:gd name="connsiteY1" fmla="*/ 0 h 1806165"/>
                <a:gd name="connsiteX2" fmla="*/ 2609480 w 2790096"/>
                <a:gd name="connsiteY2" fmla="*/ 0 h 1806165"/>
                <a:gd name="connsiteX3" fmla="*/ 2790097 w 2790096"/>
                <a:gd name="connsiteY3" fmla="*/ 180617 h 1806165"/>
                <a:gd name="connsiteX4" fmla="*/ 2790096 w 2790096"/>
                <a:gd name="connsiteY4" fmla="*/ 1625549 h 1806165"/>
                <a:gd name="connsiteX5" fmla="*/ 2609479 w 2790096"/>
                <a:gd name="connsiteY5" fmla="*/ 1806166 h 1806165"/>
                <a:gd name="connsiteX6" fmla="*/ 180617 w 2790096"/>
                <a:gd name="connsiteY6" fmla="*/ 1806165 h 1806165"/>
                <a:gd name="connsiteX7" fmla="*/ 0 w 2790096"/>
                <a:gd name="connsiteY7" fmla="*/ 1625548 h 1806165"/>
                <a:gd name="connsiteX8" fmla="*/ 0 w 2790096"/>
                <a:gd name="connsiteY8" fmla="*/ 180617 h 180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0096" h="1806165">
                  <a:moveTo>
                    <a:pt x="0" y="180617"/>
                  </a:moveTo>
                  <a:cubicBezTo>
                    <a:pt x="0" y="80865"/>
                    <a:pt x="80865" y="0"/>
                    <a:pt x="180617" y="0"/>
                  </a:cubicBezTo>
                  <a:lnTo>
                    <a:pt x="2609480" y="0"/>
                  </a:lnTo>
                  <a:cubicBezTo>
                    <a:pt x="2709232" y="0"/>
                    <a:pt x="2790097" y="80865"/>
                    <a:pt x="2790097" y="180617"/>
                  </a:cubicBezTo>
                  <a:cubicBezTo>
                    <a:pt x="2790097" y="662261"/>
                    <a:pt x="2790096" y="1143905"/>
                    <a:pt x="2790096" y="1625549"/>
                  </a:cubicBezTo>
                  <a:cubicBezTo>
                    <a:pt x="2790096" y="1725301"/>
                    <a:pt x="2709231" y="1806166"/>
                    <a:pt x="2609479" y="1806166"/>
                  </a:cubicBezTo>
                  <a:lnTo>
                    <a:pt x="180617" y="1806165"/>
                  </a:lnTo>
                  <a:cubicBezTo>
                    <a:pt x="80865" y="1806165"/>
                    <a:pt x="0" y="1725300"/>
                    <a:pt x="0" y="1625548"/>
                  </a:cubicBezTo>
                  <a:lnTo>
                    <a:pt x="0" y="180617"/>
                  </a:lnTo>
                  <a:close/>
                </a:path>
              </a:pathLst>
            </a:custGeom>
            <a:ln>
              <a:solidFill>
                <a:schemeClr val="accent4"/>
              </a:solidFill>
            </a:ln>
          </p:spPr>
          <p:style>
            <a:lnRef idx="2">
              <a:schemeClr val="lt1">
                <a:hueOff val="0"/>
                <a:satOff val="0"/>
                <a:lumOff val="0"/>
                <a:alphaOff val="0"/>
              </a:schemeClr>
            </a:lnRef>
            <a:fillRef idx="1">
              <a:schemeClr val="accent3">
                <a:hueOff val="9406430"/>
                <a:satOff val="-15792"/>
                <a:lumOff val="-1962"/>
                <a:alphaOff val="0"/>
              </a:schemeClr>
            </a:fillRef>
            <a:effectRef idx="0">
              <a:schemeClr val="accent3">
                <a:hueOff val="9406430"/>
                <a:satOff val="-15792"/>
                <a:lumOff val="-1962"/>
                <a:alphaOff val="0"/>
              </a:schemeClr>
            </a:effectRef>
            <a:fontRef idx="minor">
              <a:schemeClr val="lt1"/>
            </a:fontRef>
          </p:style>
          <p:txBody>
            <a:bodyPr spcFirstLastPara="0" vert="horz" wrap="square" lIns="68269" tIns="68269" rIns="68269" bIns="68269" numCol="1" spcCol="1270" anchor="ctr" anchorCtr="0">
              <a:noAutofit/>
            </a:bodyPr>
            <a:lstStyle/>
            <a:p>
              <a:pPr algn="ctr" defTabSz="666928">
                <a:lnSpc>
                  <a:spcPct val="90000"/>
                </a:lnSpc>
                <a:spcBef>
                  <a:spcPct val="0"/>
                </a:spcBef>
                <a:spcAft>
                  <a:spcPct val="35000"/>
                </a:spcAft>
              </a:pPr>
              <a:r>
                <a:rPr lang="en-US" sz="1800" b="1">
                  <a:solidFill>
                    <a:schemeClr val="bg1"/>
                  </a:solidFill>
                  <a:latin typeface="Arial"/>
                  <a:ea typeface="Open Sans"/>
                  <a:cs typeface="Arial"/>
                </a:rPr>
                <a:t>Individualized accommodations and/or modifications</a:t>
              </a:r>
              <a:r>
                <a:rPr lang="en-US" b="1">
                  <a:solidFill>
                    <a:srgbClr val="002060"/>
                  </a:solidFill>
                  <a:latin typeface="ari"/>
                  <a:ea typeface="Open Sans"/>
                  <a:cs typeface="Arial"/>
                </a:rPr>
                <a:t> </a:t>
              </a:r>
              <a:endParaRPr lang="en-US" sz="1800" b="1">
                <a:solidFill>
                  <a:srgbClr val="002060"/>
                </a:solidFill>
                <a:latin typeface="ari"/>
                <a:cs typeface="Arial" panose="020B0604020202020204" pitchFamily="34" charset="0"/>
              </a:endParaRPr>
            </a:p>
          </p:txBody>
        </p:sp>
      </p:grpSp>
    </p:spTree>
    <p:extLst>
      <p:ext uri="{BB962C8B-B14F-4D97-AF65-F5344CB8AC3E}">
        <p14:creationId xmlns:p14="http://schemas.microsoft.com/office/powerpoint/2010/main" val="469704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219A-EBA2-49D2-AB86-8396EFEC2C76}"/>
              </a:ext>
            </a:extLst>
          </p:cNvPr>
          <p:cNvSpPr>
            <a:spLocks noGrp="1"/>
          </p:cNvSpPr>
          <p:nvPr>
            <p:ph type="title"/>
          </p:nvPr>
        </p:nvSpPr>
        <p:spPr/>
        <p:txBody>
          <a:bodyPr/>
          <a:lstStyle/>
          <a:p>
            <a:r>
              <a:rPr lang="en-US"/>
              <a:t>In order to ensure ALL students have access to grade level content, it takes…</a:t>
            </a:r>
          </a:p>
        </p:txBody>
      </p:sp>
      <p:sp>
        <p:nvSpPr>
          <p:cNvPr id="3" name="Text Placeholder 2">
            <a:extLst>
              <a:ext uri="{FF2B5EF4-FFF2-40B4-BE49-F238E27FC236}">
                <a16:creationId xmlns:a16="http://schemas.microsoft.com/office/drawing/2014/main" id="{1BA160D9-E50E-4883-86EF-EA877DF4D5A5}"/>
              </a:ext>
            </a:extLst>
          </p:cNvPr>
          <p:cNvSpPr>
            <a:spLocks noGrp="1"/>
          </p:cNvSpPr>
          <p:nvPr>
            <p:ph type="body" sz="quarter" idx="10"/>
          </p:nvPr>
        </p:nvSpPr>
        <p:spPr>
          <a:xfrm>
            <a:off x="507869" y="1670407"/>
            <a:ext cx="7319950" cy="4308813"/>
          </a:xfrm>
        </p:spPr>
        <p:txBody>
          <a:bodyPr/>
          <a:lstStyle/>
          <a:p>
            <a:pPr marL="0" indent="0">
              <a:buNone/>
            </a:pPr>
            <a:r>
              <a:rPr lang="en-US" b="1"/>
              <a:t>strong core instruction </a:t>
            </a:r>
            <a:r>
              <a:rPr lang="en-US"/>
              <a:t>that is inclusive </a:t>
            </a:r>
            <a:r>
              <a:rPr lang="en-US">
                <a:sym typeface="Open Sans"/>
              </a:rPr>
              <a:t>of all learners, where all students are given the opportunity to access grade-level instruction, and high-quality instructional materials have multiple access points so all learners can maximize their grade-level learning opportunities.</a:t>
            </a:r>
            <a:endParaRPr lang="en-US"/>
          </a:p>
        </p:txBody>
      </p:sp>
      <p:pic>
        <p:nvPicPr>
          <p:cNvPr id="6" name="Picture Placeholder 5" descr="A person teaching a class&#10;&#10;Description automatically generated with low confidence">
            <a:extLst>
              <a:ext uri="{FF2B5EF4-FFF2-40B4-BE49-F238E27FC236}">
                <a16:creationId xmlns:a16="http://schemas.microsoft.com/office/drawing/2014/main" id="{2E9A7270-7521-4F8F-AD18-F559825B9172}"/>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39908" t="4196" r="3842" b="-4196"/>
          <a:stretch/>
        </p:blipFill>
        <p:spPr>
          <a:xfrm>
            <a:off x="8295313" y="2174542"/>
            <a:ext cx="3300545" cy="3300545"/>
          </a:xfrm>
        </p:spPr>
      </p:pic>
      <p:sp>
        <p:nvSpPr>
          <p:cNvPr id="4" name="TextBox 3">
            <a:extLst>
              <a:ext uri="{FF2B5EF4-FFF2-40B4-BE49-F238E27FC236}">
                <a16:creationId xmlns:a16="http://schemas.microsoft.com/office/drawing/2014/main" id="{A758DF6E-4820-4248-9EFA-12174A8FB37E}"/>
              </a:ext>
            </a:extLst>
          </p:cNvPr>
          <p:cNvSpPr txBox="1"/>
          <p:nvPr/>
        </p:nvSpPr>
        <p:spPr>
          <a:xfrm>
            <a:off x="898902" y="4587428"/>
            <a:ext cx="5858359" cy="1200329"/>
          </a:xfrm>
          <a:prstGeom prst="rect">
            <a:avLst/>
          </a:prstGeom>
          <a:noFill/>
          <a:ln w="12700">
            <a:solidFill>
              <a:schemeClr val="accent2">
                <a:lumMod val="50000"/>
              </a:schemeClr>
            </a:solidFill>
          </a:ln>
        </p:spPr>
        <p:txBody>
          <a:bodyPr wrap="square" rtlCol="0">
            <a:spAutoFit/>
          </a:bodyPr>
          <a:lstStyle/>
          <a:p>
            <a:r>
              <a:rPr lang="en-US" dirty="0"/>
              <a:t>To improve student outcomes and future success in post-secondary opportunities, all students, including student with unique learning needs, must have access to high-quality instruction and HQIM.</a:t>
            </a:r>
          </a:p>
        </p:txBody>
      </p:sp>
    </p:spTree>
    <p:extLst>
      <p:ext uri="{BB962C8B-B14F-4D97-AF65-F5344CB8AC3E}">
        <p14:creationId xmlns:p14="http://schemas.microsoft.com/office/powerpoint/2010/main" val="106463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1489693-4272-49B5-A26E-09BAD2D8A8F2}"/>
              </a:ext>
            </a:extLst>
          </p:cNvPr>
          <p:cNvGraphicFramePr/>
          <p:nvPr>
            <p:extLst>
              <p:ext uri="{D42A27DB-BD31-4B8C-83A1-F6EECF244321}">
                <p14:modId xmlns:p14="http://schemas.microsoft.com/office/powerpoint/2010/main" val="1762007373"/>
              </p:ext>
            </p:extLst>
          </p:nvPr>
        </p:nvGraphicFramePr>
        <p:xfrm>
          <a:off x="164665" y="339776"/>
          <a:ext cx="11859494" cy="5743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FE117401-C029-4B61-872D-7B3912E4B964}"/>
              </a:ext>
            </a:extLst>
          </p:cNvPr>
          <p:cNvSpPr/>
          <p:nvPr/>
        </p:nvSpPr>
        <p:spPr>
          <a:xfrm>
            <a:off x="774890" y="339776"/>
            <a:ext cx="386998" cy="26393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tangle 5">
            <a:extLst>
              <a:ext uri="{FF2B5EF4-FFF2-40B4-BE49-F238E27FC236}">
                <a16:creationId xmlns:a16="http://schemas.microsoft.com/office/drawing/2014/main" id="{03C70FFB-45A1-419E-AD57-892798E03DCA}"/>
              </a:ext>
            </a:extLst>
          </p:cNvPr>
          <p:cNvSpPr/>
          <p:nvPr/>
        </p:nvSpPr>
        <p:spPr>
          <a:xfrm>
            <a:off x="790791" y="3422748"/>
            <a:ext cx="386998" cy="26393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BB578B42-2BA9-4CD8-9DB6-4435E3762B27}"/>
              </a:ext>
            </a:extLst>
          </p:cNvPr>
          <p:cNvSpPr txBox="1"/>
          <p:nvPr/>
        </p:nvSpPr>
        <p:spPr>
          <a:xfrm rot="16200000">
            <a:off x="95956" y="1453331"/>
            <a:ext cx="1727200" cy="36933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All Students</a:t>
            </a:r>
          </a:p>
        </p:txBody>
      </p:sp>
      <p:sp>
        <p:nvSpPr>
          <p:cNvPr id="8" name="TextBox 7">
            <a:extLst>
              <a:ext uri="{FF2B5EF4-FFF2-40B4-BE49-F238E27FC236}">
                <a16:creationId xmlns:a16="http://schemas.microsoft.com/office/drawing/2014/main" id="{50C1869B-6C2D-4B87-9F82-151E130999E8}"/>
              </a:ext>
            </a:extLst>
          </p:cNvPr>
          <p:cNvSpPr txBox="1"/>
          <p:nvPr/>
        </p:nvSpPr>
        <p:spPr>
          <a:xfrm rot="16200000">
            <a:off x="104793" y="4536304"/>
            <a:ext cx="1727199" cy="36933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panose="020B0604020202020204" pitchFamily="34" charset="0"/>
                <a:cs typeface="Arial" panose="020B0604020202020204" pitchFamily="34" charset="0"/>
              </a:rPr>
              <a:t>IEP, 504, ILP</a:t>
            </a:r>
          </a:p>
        </p:txBody>
      </p:sp>
      <p:sp>
        <p:nvSpPr>
          <p:cNvPr id="2" name="TextBox 1">
            <a:extLst>
              <a:ext uri="{FF2B5EF4-FFF2-40B4-BE49-F238E27FC236}">
                <a16:creationId xmlns:a16="http://schemas.microsoft.com/office/drawing/2014/main" id="{D3923D43-A283-4F4A-80FC-0AAA6A8D92AF}"/>
              </a:ext>
            </a:extLst>
          </p:cNvPr>
          <p:cNvSpPr txBox="1"/>
          <p:nvPr/>
        </p:nvSpPr>
        <p:spPr>
          <a:xfrm>
            <a:off x="561703" y="1373178"/>
            <a:ext cx="10659292" cy="3970318"/>
          </a:xfrm>
          <a:prstGeom prst="rect">
            <a:avLst/>
          </a:prstGeom>
          <a:solidFill>
            <a:schemeClr val="accent1"/>
          </a:solidFill>
          <a:ln>
            <a:solidFill>
              <a:schemeClr val="accent1"/>
            </a:solidFill>
          </a:ln>
        </p:spPr>
        <p:txBody>
          <a:bodyPr wrap="square" rtlCol="0">
            <a:spAutoFit/>
          </a:bodyPr>
          <a:lstStyle/>
          <a:p>
            <a:pPr algn="ctr"/>
            <a:r>
              <a:rPr lang="en-US" sz="3600" b="0" i="0" u="none" strike="noStrike">
                <a:solidFill>
                  <a:srgbClr val="FFFFFF"/>
                </a:solidFill>
                <a:effectLst/>
              </a:rPr>
              <a:t>This greater access to flexibility in how curriculum and instruction are delivered, and multiple options in the way students can respond to instruction for demonstrating their knowledge should </a:t>
            </a:r>
            <a:r>
              <a:rPr lang="en-US" sz="3600" b="1" i="0" u="sng">
                <a:solidFill>
                  <a:srgbClr val="FFFFFF"/>
                </a:solidFill>
                <a:effectLst/>
              </a:rPr>
              <a:t>reduce</a:t>
            </a:r>
            <a:r>
              <a:rPr lang="en-US" sz="3600" b="0" i="0" u="none" strike="noStrike">
                <a:solidFill>
                  <a:srgbClr val="FFFFFF"/>
                </a:solidFill>
                <a:effectLst/>
              </a:rPr>
              <a:t> the need for singling out individual students to provide accommodations.</a:t>
            </a:r>
            <a:r>
              <a:rPr lang="en-US" sz="2800" b="0" i="0">
                <a:solidFill>
                  <a:srgbClr val="000000"/>
                </a:solidFill>
                <a:effectLst/>
              </a:rPr>
              <a:t>​</a:t>
            </a:r>
            <a:endParaRPr lang="en-US" sz="2800"/>
          </a:p>
        </p:txBody>
      </p:sp>
    </p:spTree>
    <p:extLst>
      <p:ext uri="{BB962C8B-B14F-4D97-AF65-F5344CB8AC3E}">
        <p14:creationId xmlns:p14="http://schemas.microsoft.com/office/powerpoint/2010/main" val="15883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0EC4-1CFD-4FE0-AF59-C110011D6CBA}"/>
              </a:ext>
            </a:extLst>
          </p:cNvPr>
          <p:cNvSpPr>
            <a:spLocks noGrp="1"/>
          </p:cNvSpPr>
          <p:nvPr>
            <p:ph type="title"/>
          </p:nvPr>
        </p:nvSpPr>
        <p:spPr/>
        <p:txBody>
          <a:bodyPr/>
          <a:lstStyle/>
          <a:p>
            <a:r>
              <a:rPr lang="en-US"/>
              <a:t>Access Points</a:t>
            </a:r>
          </a:p>
        </p:txBody>
      </p:sp>
      <p:sp>
        <p:nvSpPr>
          <p:cNvPr id="4" name="Text Placeholder 3">
            <a:extLst>
              <a:ext uri="{FF2B5EF4-FFF2-40B4-BE49-F238E27FC236}">
                <a16:creationId xmlns:a16="http://schemas.microsoft.com/office/drawing/2014/main" id="{0232C769-E162-4270-91DD-0DC7BD77A6F7}"/>
              </a:ext>
            </a:extLst>
          </p:cNvPr>
          <p:cNvSpPr>
            <a:spLocks noGrp="1"/>
          </p:cNvSpPr>
          <p:nvPr>
            <p:ph type="body" sz="quarter" idx="11"/>
          </p:nvPr>
        </p:nvSpPr>
        <p:spPr/>
        <p:txBody>
          <a:bodyPr/>
          <a:lstStyle/>
          <a:p>
            <a:pPr marL="0" indent="0">
              <a:buNone/>
            </a:pPr>
            <a:r>
              <a:rPr lang="en-US"/>
              <a:t>Annotations within high-quality instructional materials that help teachers determine additional supports for students within the lessons to ensure they can fully engage (e.g., pre-teach vocabulary, additional practice, alternative writing tools, etc.).</a:t>
            </a:r>
          </a:p>
          <a:p>
            <a:endParaRPr lang="en-US"/>
          </a:p>
        </p:txBody>
      </p:sp>
      <p:pic>
        <p:nvPicPr>
          <p:cNvPr id="1026" name="Picture 2">
            <a:extLst>
              <a:ext uri="{FF2B5EF4-FFF2-40B4-BE49-F238E27FC236}">
                <a16:creationId xmlns:a16="http://schemas.microsoft.com/office/drawing/2014/main" id="{530A6D17-2686-42F6-8106-F8028A328FB6}"/>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46372" t="-1905" b="1905"/>
          <a:stretch/>
        </p:blipFill>
        <p:spPr bwMode="auto">
          <a:xfrm>
            <a:off x="7354389" y="-130628"/>
            <a:ext cx="41967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230815"/>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mplementing Accommodations" id="{23B98F24-4623-4343-B83B-322668725D93}" vid="{BD09713E-AE65-46C9-8385-6005B325876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mplementing Accommodations" id="{23B98F24-4623-4343-B83B-322668725D93}" vid="{0FB751C7-6117-4A95-A002-534584891297}"/>
    </a:ext>
  </a:extLst>
</a:theme>
</file>

<file path=ppt/theme/theme3.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mplementing Accommodations" id="{23B98F24-4623-4343-B83B-322668725D93}" vid="{72B82BC6-B630-44A7-8321-49AC399CF59E}"/>
    </a:ext>
  </a:extLst>
</a:theme>
</file>

<file path=ppt/theme/theme4.xml><?xml version="1.0" encoding="utf-8"?>
<a:theme xmlns:a="http://schemas.openxmlformats.org/drawingml/2006/main" name="1_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mplementing Accommodations" id="{23B98F24-4623-4343-B83B-322668725D93}" vid="{7DAE37BB-F2C3-4EA9-BCFD-4965704E67A8}"/>
    </a:ext>
  </a:extLst>
</a:theme>
</file>

<file path=ppt/theme/theme5.xml><?xml version="1.0" encoding="utf-8"?>
<a:theme xmlns:a="http://schemas.openxmlformats.org/drawingml/2006/main" name="1_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mplementing Accommodations" id="{23B98F24-4623-4343-B83B-322668725D93}" vid="{0AFFF745-3444-411D-82D4-855D6E29906B}"/>
    </a:ext>
  </a:extLst>
</a:theme>
</file>

<file path=ppt/theme/theme6.xml><?xml version="1.0" encoding="utf-8"?>
<a:theme xmlns:a="http://schemas.openxmlformats.org/drawingml/2006/main" name="Theme1">
  <a:themeElements>
    <a:clrScheme name="Custom 1">
      <a:dk1>
        <a:srgbClr val="75787B"/>
      </a:dk1>
      <a:lt1>
        <a:srgbClr val="FFFFFF"/>
      </a:lt1>
      <a:dk2>
        <a:srgbClr val="75787B"/>
      </a:dk2>
      <a:lt2>
        <a:srgbClr val="FFFFFF"/>
      </a:lt2>
      <a:accent1>
        <a:srgbClr val="ED2F22"/>
      </a:accent1>
      <a:accent2>
        <a:srgbClr val="002D72"/>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mplementing Accommodations" id="{23B98F24-4623-4343-B83B-322668725D93}" vid="{493E760A-0C5C-439B-8104-B3286954D788}"/>
    </a:ext>
  </a:ext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lementing Accommodations" id="{23B98F24-4623-4343-B83B-322668725D93}" vid="{2A6F641B-4DBE-434C-AE74-0841E8047439}"/>
    </a:ext>
  </a:extLst>
</a:theme>
</file>

<file path=ppt/theme/theme8.xml><?xml version="1.0" encoding="utf-8"?>
<a:theme xmlns:a="http://schemas.openxmlformats.org/drawingml/2006/main" name="Theme1">
  <a:themeElements>
    <a:clrScheme name="TDOE BFA">
      <a:dk1>
        <a:srgbClr val="445469"/>
      </a:dk1>
      <a:lt1>
        <a:srgbClr val="FFFFFF"/>
      </a:lt1>
      <a:dk2>
        <a:srgbClr val="445469"/>
      </a:dk2>
      <a:lt2>
        <a:srgbClr val="FFFFFF"/>
      </a:lt2>
      <a:accent1>
        <a:srgbClr val="6FCCD1"/>
      </a:accent1>
      <a:accent2>
        <a:srgbClr val="D9D952"/>
      </a:accent2>
      <a:accent3>
        <a:srgbClr val="F07F3A"/>
      </a:accent3>
      <a:accent4>
        <a:srgbClr val="EB3732"/>
      </a:accent4>
      <a:accent5>
        <a:srgbClr val="557879"/>
      </a:accent5>
      <a:accent6>
        <a:srgbClr val="052C72"/>
      </a:accent6>
      <a:hlink>
        <a:srgbClr val="F07F3A"/>
      </a:hlink>
      <a:folHlink>
        <a:srgbClr val="D9D95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mplementing Accommodations" id="{23B98F24-4623-4343-B83B-322668725D93}" vid="{A61DC547-0657-4082-84FD-C499F37F3C77}"/>
    </a:ext>
  </a:extLst>
</a:theme>
</file>

<file path=ppt/theme/theme9.xml><?xml version="1.0" encoding="utf-8"?>
<a:theme xmlns:a="http://schemas.openxmlformats.org/drawingml/2006/main" name="Office Theme">
  <a:themeElements>
    <a:clrScheme name="Custom 1">
      <a:dk1>
        <a:srgbClr val="75787B"/>
      </a:dk1>
      <a:lt1>
        <a:srgbClr val="FFFFFF"/>
      </a:lt1>
      <a:dk2>
        <a:srgbClr val="75787B"/>
      </a:dk2>
      <a:lt2>
        <a:srgbClr val="FFFFFF"/>
      </a:lt2>
      <a:accent1>
        <a:srgbClr val="ED2F22"/>
      </a:accent1>
      <a:accent2>
        <a:srgbClr val="002D72"/>
      </a:accent2>
      <a:accent3>
        <a:srgbClr val="E87722"/>
      </a:accent3>
      <a:accent4>
        <a:srgbClr val="2DCCD3"/>
      </a:accent4>
      <a:accent5>
        <a:srgbClr val="D2D755"/>
      </a:accent5>
      <a:accent6>
        <a:srgbClr val="5D7975"/>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lementing Accommodations" id="{23B98F24-4623-4343-B83B-322668725D93}" vid="{FCF4D67E-9705-4467-BBED-C182E398F8C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851f2c7-eccf-41dd-8b49-7404b349b09c">
      <UserInfo>
        <DisplayName>Taylor  Jenkins</DisplayName>
        <AccountId>10996</AccountId>
        <AccountType/>
      </UserInfo>
      <UserInfo>
        <DisplayName>Sydney Butler</DisplayName>
        <AccountId>23256</AccountId>
        <AccountType/>
      </UserInfo>
      <UserInfo>
        <DisplayName>Jennifer Jordan</DisplayName>
        <AccountId>14915</AccountId>
        <AccountType/>
      </UserInfo>
      <UserInfo>
        <DisplayName>Tess Yates</DisplayName>
        <AccountId>14601</AccountId>
        <AccountType/>
      </UserInfo>
      <UserInfo>
        <DisplayName>Angela Wegner</DisplayName>
        <AccountId>1412</AccountId>
        <AccountType/>
      </UserInfo>
    </SharedWithUsers>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6F60C1-803E-4BBB-9567-67897965F98D}">
  <ds:schemaRefs>
    <ds:schemaRef ds:uri="016e1abf-6033-46cd-b00b-2d4c56bc4a2e"/>
    <ds:schemaRef ds:uri="220d6586-1959-4342-aa6a-76ff5d7ff660"/>
    <ds:schemaRef ds:uri="88bc45f0-fb64-44cc-bf44-f9f8397c9796"/>
    <ds:schemaRef ds:uri="ee229051-8581-4e9e-9571-99c7acc633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D848918-0EBC-4BAE-A79C-C7698340A68B}">
  <ds:schemaRefs>
    <ds:schemaRef ds:uri="http://schemas.microsoft.com/sharepoint/v3/contenttype/forms"/>
  </ds:schemaRefs>
</ds:datastoreItem>
</file>

<file path=customXml/itemProps3.xml><?xml version="1.0" encoding="utf-8"?>
<ds:datastoreItem xmlns:ds="http://schemas.openxmlformats.org/officeDocument/2006/customXml" ds:itemID="{1D560F5B-E3C6-4D6C-8C6F-0275004F50C5}"/>
</file>

<file path=docProps/app.xml><?xml version="1.0" encoding="utf-8"?>
<Properties xmlns="http://schemas.openxmlformats.org/officeDocument/2006/extended-properties" xmlns:vt="http://schemas.openxmlformats.org/officeDocument/2006/docPropsVTypes">
  <Template>Implementing Accommodations (2)</Template>
  <TotalTime>311</TotalTime>
  <Words>2624</Words>
  <Application>Microsoft Office PowerPoint</Application>
  <PresentationFormat>Custom</PresentationFormat>
  <Paragraphs>267</Paragraphs>
  <Slides>36</Slides>
  <Notes>15</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36</vt:i4>
      </vt:variant>
    </vt:vector>
  </HeadingPairs>
  <TitlesOfParts>
    <vt:vector size="59" baseType="lpstr">
      <vt:lpstr>ari</vt:lpstr>
      <vt:lpstr>Arial</vt:lpstr>
      <vt:lpstr>Calibri</vt:lpstr>
      <vt:lpstr>Calibri Light</vt:lpstr>
      <vt:lpstr>Courier New</vt:lpstr>
      <vt:lpstr>Georgia</vt:lpstr>
      <vt:lpstr>Lato Light</vt:lpstr>
      <vt:lpstr>Noto Sans Symbols</vt:lpstr>
      <vt:lpstr>Open Sans</vt:lpstr>
      <vt:lpstr>Open Sans Extrabold</vt:lpstr>
      <vt:lpstr>PermianSlabSerifTypeface</vt:lpstr>
      <vt:lpstr>Quattrocento Sans</vt:lpstr>
      <vt:lpstr>Segoe UI</vt:lpstr>
      <vt:lpstr>Wingdings</vt:lpstr>
      <vt:lpstr>Theme1</vt:lpstr>
      <vt:lpstr>Theme1</vt:lpstr>
      <vt:lpstr>Theme1</vt:lpstr>
      <vt:lpstr>1_Theme1</vt:lpstr>
      <vt:lpstr>1_Theme1</vt:lpstr>
      <vt:lpstr>Theme1</vt:lpstr>
      <vt:lpstr>1_Office Theme</vt:lpstr>
      <vt:lpstr>Theme1</vt:lpstr>
      <vt:lpstr>Office Theme</vt:lpstr>
      <vt:lpstr>Access to Core Instruction with Accommodations</vt:lpstr>
      <vt:lpstr>PowerPoint Presentation</vt:lpstr>
      <vt:lpstr>Agenda</vt:lpstr>
      <vt:lpstr>What is equity and how do we ensure this happens for all students?</vt:lpstr>
      <vt:lpstr>Access</vt:lpstr>
      <vt:lpstr>Access to Instruction</vt:lpstr>
      <vt:lpstr>In order to ensure ALL students have access to grade level content, it takes…</vt:lpstr>
      <vt:lpstr>PowerPoint Presentation</vt:lpstr>
      <vt:lpstr>Access Points</vt:lpstr>
      <vt:lpstr>Instructional Scaffolding</vt:lpstr>
      <vt:lpstr>Analyze HQIM for Access Points &amp; Scaffolds</vt:lpstr>
      <vt:lpstr>Supporting general education teachers knowledge of accommodations and modifications</vt:lpstr>
      <vt:lpstr>Accommodations and Modifications</vt:lpstr>
      <vt:lpstr>Accommodations</vt:lpstr>
      <vt:lpstr>Considerations for Accommodation Selection</vt:lpstr>
      <vt:lpstr>Considerations for Accommodation Selection</vt:lpstr>
      <vt:lpstr>Modifications</vt:lpstr>
      <vt:lpstr>Impact of Modifications</vt:lpstr>
      <vt:lpstr>Implications of Participation</vt:lpstr>
      <vt:lpstr>Activity </vt:lpstr>
      <vt:lpstr>PowerPoint Presentation</vt:lpstr>
      <vt:lpstr>How do teachers implement accommodations?</vt:lpstr>
      <vt:lpstr>Steps to Implementing Accommodations</vt:lpstr>
      <vt:lpstr>Become Familiar with Each Student’s Accommodations</vt:lpstr>
      <vt:lpstr>Start with “Why”</vt:lpstr>
      <vt:lpstr>Activity </vt:lpstr>
      <vt:lpstr>Start with “Why”</vt:lpstr>
      <vt:lpstr>Plan to Implement Accommodations</vt:lpstr>
      <vt:lpstr>Plan to Implement Accommodations</vt:lpstr>
      <vt:lpstr>Collaborate and Communicate</vt:lpstr>
      <vt:lpstr>Be a Continuous Learner</vt:lpstr>
      <vt:lpstr>Effectiveness of Accommodations</vt:lpstr>
      <vt:lpstr>Brainstorm</vt:lpstr>
      <vt:lpstr>Summary</vt:lpstr>
      <vt:lpstr>Contact Information</vt:lpstr>
      <vt:lpstr>FRAUD, WASTE, or ABUSE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dc:title>
  <dc:subject/>
  <dc:creator>Anika Chambers</dc:creator>
  <cp:keywords/>
  <dc:description/>
  <cp:lastModifiedBy>Anika Chambers</cp:lastModifiedBy>
  <cp:revision>8</cp:revision>
  <cp:lastPrinted>2019-11-04T17:49:10Z</cp:lastPrinted>
  <dcterms:created xsi:type="dcterms:W3CDTF">2022-10-07T16:07:05Z</dcterms:created>
  <dcterms:modified xsi:type="dcterms:W3CDTF">2023-06-27T18:04:20Z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0x01010026F68BF508C73C4DB54482F01F405623</vt:lpwstr>
  </property>
  <property fmtid="{D5CDD505-2E9C-101B-9397-08002B2CF9AE}" pid="3" name="MediaServiceImageTags">
    <vt:lpwstr/>
  </property>
</Properties>
</file>