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8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8" r:id="rId1"/>
  </p:sldMasterIdLst>
  <p:notesMasterIdLst>
    <p:notesMasterId r:id="rId26"/>
  </p:notesMasterIdLst>
  <p:sldIdLst>
    <p:sldId id="256" r:id="rId2"/>
    <p:sldId id="264" r:id="rId3"/>
    <p:sldId id="259" r:id="rId4"/>
    <p:sldId id="260" r:id="rId5"/>
    <p:sldId id="265" r:id="rId6"/>
    <p:sldId id="275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7" r:id="rId17"/>
    <p:sldId id="279" r:id="rId18"/>
    <p:sldId id="278" r:id="rId19"/>
    <p:sldId id="263" r:id="rId20"/>
    <p:sldId id="280" r:id="rId21"/>
    <p:sldId id="284" r:id="rId22"/>
    <p:sldId id="282" r:id="rId23"/>
    <p:sldId id="281" r:id="rId24"/>
    <p:sldId id="283" r:id="rId25"/>
  </p:sldIdLst>
  <p:sldSz cx="12192000" cy="6858000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002060"/>
    <a:srgbClr val="000099"/>
    <a:srgbClr val="A9A57C"/>
    <a:srgbClr val="EF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96395" autoAdjust="0"/>
  </p:normalViewPr>
  <p:slideViewPr>
    <p:cSldViewPr snapToGrid="0">
      <p:cViewPr varScale="1">
        <p:scale>
          <a:sx n="111" d="100"/>
          <a:sy n="111" d="100"/>
        </p:scale>
        <p:origin x="534" y="102"/>
      </p:cViewPr>
      <p:guideLst/>
    </p:cSldViewPr>
  </p:slideViewPr>
  <p:outlineViewPr>
    <p:cViewPr>
      <p:scale>
        <a:sx n="33" d="100"/>
        <a:sy n="33" d="100"/>
      </p:scale>
      <p:origin x="0" y="-822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1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5FA63-5852-46D9-8C74-43465C70BED2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5000"/>
            <a:ext cx="5559425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3427FD-9E5E-413F-BAE4-0B47FE4455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99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27FD-9E5E-413F-BAE4-0B47FE44555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7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pg.:</a:t>
            </a:r>
          </a:p>
          <a:p>
            <a:r>
              <a:rPr lang="en-US" dirty="0" smtClean="0"/>
              <a:t>5</a:t>
            </a:r>
          </a:p>
          <a:p>
            <a:r>
              <a:rPr lang="en-US" dirty="0" smtClean="0"/>
              <a:t>12</a:t>
            </a:r>
          </a:p>
          <a:p>
            <a:r>
              <a:rPr lang="en-US" dirty="0" smtClean="0"/>
              <a:t>14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27FD-9E5E-413F-BAE4-0B47FE44555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971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pg.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27FD-9E5E-413F-BAE4-0B47FE44555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59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27FD-9E5E-413F-BAE4-0B47FE44555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675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27FD-9E5E-413F-BAE4-0B47FE44555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125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27FD-9E5E-413F-BAE4-0B47FE44555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318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PM Platform for Academic PM and Goals</a:t>
            </a:r>
          </a:p>
          <a:p>
            <a:endParaRPr lang="en-US" dirty="0"/>
          </a:p>
          <a:p>
            <a:r>
              <a:rPr lang="en-US" dirty="0" smtClean="0"/>
              <a:t>We use the Key Uses Can Do Descriptors because they are ACTIONABLE</a:t>
            </a:r>
          </a:p>
          <a:p>
            <a:r>
              <a:rPr lang="en-US" dirty="0" smtClean="0"/>
              <a:t>Teachers can use their own Formative Data</a:t>
            </a:r>
          </a:p>
          <a:p>
            <a:endParaRPr lang="en-US" dirty="0"/>
          </a:p>
          <a:p>
            <a:r>
              <a:rPr lang="en-US" dirty="0" smtClean="0"/>
              <a:t>TELL Booklet pg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27FD-9E5E-413F-BAE4-0B47FE44555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555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27FD-9E5E-413F-BAE4-0B47FE44555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2544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Developing a Growth Mindset for their English language development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27FD-9E5E-413F-BAE4-0B47FE44555D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058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in different places- need it in one for planning and PLC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27FD-9E5E-413F-BAE4-0B47FE44555D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8302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27FD-9E5E-413F-BAE4-0B47FE44555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4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We take a 3 part approach</a:t>
            </a:r>
          </a:p>
          <a:p>
            <a:endParaRPr lang="en-US" dirty="0" smtClean="0"/>
          </a:p>
          <a:p>
            <a:r>
              <a:rPr lang="en-US" dirty="0" smtClean="0"/>
              <a:t>Increasing number of newly immigrated families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27FD-9E5E-413F-BAE4-0B47FE44555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0992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is auto-scored</a:t>
            </a:r>
          </a:p>
          <a:p>
            <a:endParaRPr lang="en-US" dirty="0"/>
          </a:p>
          <a:p>
            <a:r>
              <a:rPr lang="en-US" dirty="0" smtClean="0"/>
              <a:t>We needed an additional resource for extended practice with expressive language</a:t>
            </a:r>
          </a:p>
          <a:p>
            <a:endParaRPr lang="en-US" dirty="0"/>
          </a:p>
          <a:p>
            <a:r>
              <a:rPr lang="en-US" dirty="0" smtClean="0"/>
              <a:t>Lots of Experienced MLs have suppressed speaking scores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27FD-9E5E-413F-BAE4-0B47FE44555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712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TELL is auto-scored</a:t>
            </a:r>
          </a:p>
          <a:p>
            <a:endParaRPr lang="en-US" dirty="0"/>
          </a:p>
          <a:p>
            <a:r>
              <a:rPr lang="en-US" dirty="0" smtClean="0"/>
              <a:t>We needed an additional resource for extended practice with expressive language</a:t>
            </a:r>
          </a:p>
          <a:p>
            <a:endParaRPr lang="en-US" dirty="0"/>
          </a:p>
          <a:p>
            <a:r>
              <a:rPr lang="en-US" dirty="0" smtClean="0"/>
              <a:t>Lots of Experienced MLs have suppressed speaking scores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27FD-9E5E-413F-BAE4-0B47FE44555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2445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27FD-9E5E-413F-BAE4-0B47FE44555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5418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27FD-9E5E-413F-BAE4-0B47FE44555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48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Common methodology that combines our day-to-day data gathering with linguistic progress monitoring</a:t>
            </a:r>
          </a:p>
          <a:p>
            <a:endParaRPr lang="en-US" dirty="0"/>
          </a:p>
          <a:p>
            <a:r>
              <a:rPr lang="en-US" dirty="0" smtClean="0"/>
              <a:t>These data begin to tell a story about the linguistic strengths in English of our learners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27FD-9E5E-413F-BAE4-0B47FE44555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960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27FD-9E5E-413F-BAE4-0B47FE44555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10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27FD-9E5E-413F-BAE4-0B47FE44555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994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5325" y="982663"/>
            <a:ext cx="5543550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Last year, we say a 46.9% increase- still growing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27FD-9E5E-413F-BAE4-0B47FE44555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76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27FD-9E5E-413F-BAE4-0B47FE44555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980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Snowcone analogy</a:t>
            </a:r>
          </a:p>
          <a:p>
            <a:endParaRPr lang="en-US" dirty="0" smtClean="0"/>
          </a:p>
          <a:p>
            <a:r>
              <a:rPr lang="en-US" dirty="0" smtClean="0"/>
              <a:t>On-demand speaking prompts</a:t>
            </a:r>
          </a:p>
          <a:p>
            <a:endParaRPr lang="en-US" dirty="0"/>
          </a:p>
          <a:p>
            <a:r>
              <a:rPr lang="en-US" dirty="0" smtClean="0"/>
              <a:t>Practice taking the ACCESS with the Sample Items on the WIDA website- do this yourself and with your staff- debrief the experience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27FD-9E5E-413F-BAE4-0B47FE44555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15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Has been every 4.5 weeks- now going to every 9 weeks</a:t>
            </a:r>
          </a:p>
          <a:p>
            <a:endParaRPr lang="en-US" dirty="0"/>
          </a:p>
          <a:p>
            <a:r>
              <a:rPr lang="en-US" dirty="0" smtClean="0"/>
              <a:t>Can be quite labor intensive- we needed to create time and space for this to happen- and create a culture of IMPORTANCE for PM of academics</a:t>
            </a:r>
          </a:p>
          <a:p>
            <a:r>
              <a:rPr lang="en-US" dirty="0" smtClean="0"/>
              <a:t>Not a “housekeeping” task- important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3427FD-9E5E-413F-BAE4-0B47FE44555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837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586B75A-687E-405C-8A0B-8D00578BA2C3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024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04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44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7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6"/>
            <a:ext cx="12188952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5819" y="-965459"/>
            <a:ext cx="13717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6540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2457" y="-944051"/>
            <a:ext cx="13717" cy="6479502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5644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8831" y="-953750"/>
            <a:ext cx="13717" cy="6479503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2896" y="-907596"/>
            <a:ext cx="13716" cy="6425429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4491" y="110221"/>
            <a:ext cx="13717" cy="5232981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6084" y="1128037"/>
            <a:ext cx="13716" cy="4040537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7678" y="2145853"/>
            <a:ext cx="13716" cy="2848091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9272" y="3163669"/>
            <a:ext cx="13715" cy="1655644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20868" y="4181493"/>
            <a:ext cx="13715" cy="463189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6261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9447" y="-965458"/>
            <a:ext cx="13717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2633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8968" y="-882602"/>
            <a:ext cx="13716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10562" y="-707971"/>
            <a:ext cx="13716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32155" y="-533342"/>
            <a:ext cx="13716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3748" y="-358712"/>
            <a:ext cx="13716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5341" y="-184083"/>
            <a:ext cx="13716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29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703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8011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54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46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921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9750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72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913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6421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38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60003" y="685578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68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42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41892" y="758852"/>
            <a:ext cx="50109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93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41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9252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67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8617" y="4923"/>
            <a:ext cx="298552" cy="26821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1413" y="-10245"/>
            <a:ext cx="10160587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29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703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8011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54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46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921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9750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72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913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6421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38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60002" y="1531078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68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42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93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29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703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8011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54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46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921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9750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72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913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6421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38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60003" y="2373673"/>
            <a:ext cx="595780" cy="26821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68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42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93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29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703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8011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54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46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921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9750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72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913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6421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38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60002" y="3223930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68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42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93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29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703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8011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54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46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921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9750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72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913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6421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38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60002" y="4069935"/>
            <a:ext cx="595781" cy="26821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68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42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93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63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376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91380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88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619" y="4561319"/>
            <a:ext cx="11030995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920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91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48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920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91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48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920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91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48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920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91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48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920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91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48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964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84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650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364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04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61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410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586B75A-687E-405C-8A0B-8D00578BA2C3}" type="datetimeFigureOut">
              <a:rPr lang="en-US" smtClean="0"/>
              <a:pPr/>
              <a:t>6/13/2023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3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arsonassessments.com/content/dam/school/global/clinical/us/assets/TELL-Overview-Brochure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V6HAwFUgUJeuyaqy_U7XhEitXFL6oWbl/view?usp=shar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docs.google.com/spreadsheets/d/1pWqw9NtFmJBTNyHP90nH7nLt7pBRDzkw6dIrprn6KHc/edit?usp=shari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ida.wisc.edu/sites/default/files/resource/ACCESS-Sample-Individual-Score-Report-English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aakASBdeKFo9wIR94OJTqsRJ4MKk6_5PSb79cj8XUcU/edit?usp=sharing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g"/><Relationship Id="rId5" Type="http://schemas.openxmlformats.org/officeDocument/2006/relationships/hyperlink" Target="https://www.pearsonassessments.com/content/dam/school/global/clinical/us/assets/TELL-Overview-Brochure.pdf" TargetMode="External"/><Relationship Id="rId4" Type="http://schemas.openxmlformats.org/officeDocument/2006/relationships/hyperlink" Target="https://sde.ok.gov/sites/default/files/WIDA%20Scale%20Score%20to%20Proficiency%20Levels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QWk9EG_Mr237jaTOctsCufv7GY4iLH_V3pYfx9kCJjA/edit?usp=sharin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docs.google.com/spreadsheets/d/1pWqw9NtFmJBTNyHP90nH7nLt7pBRDzkw6dIrprn6KHc/edit?usp=sharin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flashlight360.com/product-flashlight360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aakASBdeKFo9wIR94OJTqsRJ4MKk6_5PSb79cj8XUcU/edit?usp=sharing" TargetMode="External"/><Relationship Id="rId2" Type="http://schemas.openxmlformats.org/officeDocument/2006/relationships/hyperlink" Target="mailto:ebruner@acs.a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google.com/spreadsheets/d/1r4aNPDSza3ObdzuL6epCDfjTsJRumggJg3mMy9aaaGQ/edit?usp=shar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dirty="0" smtClean="0"/>
              <a:t>Connecting the dots</a:t>
            </a:r>
            <a:endParaRPr lang="en-US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an </a:t>
            </a:r>
            <a:r>
              <a:rPr lang="en-US" dirty="0" smtClean="0"/>
              <a:t>Authentic Data Platform for Systematic </a:t>
            </a:r>
          </a:p>
          <a:p>
            <a:r>
              <a:rPr lang="en-US" dirty="0" smtClean="0"/>
              <a:t>ELP Growth</a:t>
            </a:r>
          </a:p>
          <a:p>
            <a:r>
              <a:rPr lang="en-US" sz="1200" dirty="0" smtClean="0"/>
              <a:t>Emily Bruner, M.A. ED </a:t>
            </a:r>
          </a:p>
          <a:p>
            <a:r>
              <a:rPr lang="en-US" sz="1200" dirty="0" smtClean="0"/>
              <a:t>Anderson County Schools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5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monitoring of Language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20735"/>
            <a:ext cx="9720071" cy="4588625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Pearson </a:t>
            </a:r>
            <a:r>
              <a:rPr lang="en-US" sz="3600" dirty="0" smtClean="0">
                <a:hlinkClick r:id="rId3"/>
              </a:rPr>
              <a:t>TELL</a:t>
            </a:r>
            <a:r>
              <a:rPr lang="en-US" sz="3600" dirty="0" smtClean="0"/>
              <a:t> (Test of English Language Learning)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Diagnostic- BOY &amp; EOY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Progress Monitoring- 8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Longitude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Quick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Game-like and low stress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Auto-scored </a:t>
            </a:r>
            <a:endParaRPr lang="en-US" sz="3600" dirty="0"/>
          </a:p>
        </p:txBody>
      </p:sp>
      <p:pic>
        <p:nvPicPr>
          <p:cNvPr id="4" name="Picture 3" descr="Bird Feather Free Stock Photo - Public Domain Picture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51" y="3509926"/>
            <a:ext cx="1555908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4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monitoring of Language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Parent report in English, Spanish, and Chinese for AUTHENTIC ESL progress reporting to parents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Predictive score for ACCESS </a:t>
            </a:r>
            <a:endParaRPr lang="en-US" sz="3600" dirty="0"/>
          </a:p>
        </p:txBody>
      </p:sp>
      <p:pic>
        <p:nvPicPr>
          <p:cNvPr id="6" name="Picture 5" descr="Images Gratuites : la personne, gens, jeunesse, communauté, enfant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0241" flipH="1">
            <a:off x="7242117" y="3792057"/>
            <a:ext cx="4189362" cy="23565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Surprise - Highway im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97" y="4619790"/>
            <a:ext cx="2830447" cy="16180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&quot;No&quot; Symbol 7"/>
          <p:cNvSpPr/>
          <p:nvPr/>
        </p:nvSpPr>
        <p:spPr>
          <a:xfrm>
            <a:off x="2052676" y="4091093"/>
            <a:ext cx="3562690" cy="2675467"/>
          </a:xfrm>
          <a:prstGeom prst="noSmoking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8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Begin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7255" y="1753986"/>
            <a:ext cx="972007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Create an ELD Progress Monitoring </a:t>
            </a:r>
            <a:r>
              <a:rPr lang="en-US" sz="3600" dirty="0" smtClean="0">
                <a:hlinkClick r:id="rId3"/>
              </a:rPr>
              <a:t>Calendar</a:t>
            </a:r>
            <a:endParaRPr lang="en-US" sz="3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Create a culture of support in PLC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Build the </a:t>
            </a:r>
            <a:r>
              <a:rPr lang="en-US" sz="3600" dirty="0" smtClean="0">
                <a:hlinkClick r:id="rId4"/>
              </a:rPr>
              <a:t>ELPA Data Platform</a:t>
            </a:r>
            <a:endParaRPr lang="en-US" sz="3600" dirty="0"/>
          </a:p>
        </p:txBody>
      </p:sp>
      <p:sp>
        <p:nvSpPr>
          <p:cNvPr id="4" name="Double Wave 3"/>
          <p:cNvSpPr/>
          <p:nvPr/>
        </p:nvSpPr>
        <p:spPr>
          <a:xfrm rot="875155">
            <a:off x="4235454" y="4108517"/>
            <a:ext cx="2964907" cy="1891241"/>
          </a:xfrm>
          <a:prstGeom prst="doubleWav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SMARTER TOGETHER</a:t>
            </a:r>
          </a:p>
          <a:p>
            <a:pPr algn="ctr"/>
            <a:r>
              <a:rPr lang="en-US" sz="2800" dirty="0" smtClean="0">
                <a:latin typeface="Shadows Into Light Two" panose="02000506000000020004" pitchFamily="2" charset="0"/>
              </a:rPr>
              <a:t>Philosophy</a:t>
            </a:r>
            <a:endParaRPr lang="en-US" sz="2800" dirty="0">
              <a:latin typeface="Shadows Into Light Two" panose="02000506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138" y="2922593"/>
            <a:ext cx="3420018" cy="3420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Explosion 2 5"/>
          <p:cNvSpPr/>
          <p:nvPr/>
        </p:nvSpPr>
        <p:spPr>
          <a:xfrm>
            <a:off x="686476" y="3765664"/>
            <a:ext cx="2774788" cy="2128250"/>
          </a:xfrm>
          <a:prstGeom prst="irregularSeal2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Shadows Into Light Two" panose="02000506000000020004" pitchFamily="2" charset="0"/>
              </a:rPr>
              <a:t>Visible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Shadows Into Light Two" panose="02000506000000020004" pitchFamily="2" charset="0"/>
              </a:rPr>
              <a:t>Data</a:t>
            </a:r>
            <a:endParaRPr lang="en-US" sz="2800" dirty="0">
              <a:solidFill>
                <a:srgbClr val="002060"/>
              </a:solidFill>
              <a:latin typeface="Shadows Into Light Two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85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Data to ELPA Data Platform</a:t>
            </a:r>
            <a:br>
              <a:rPr lang="en-US" dirty="0" smtClean="0"/>
            </a:br>
            <a:r>
              <a:rPr lang="en-US" dirty="0" smtClean="0">
                <a:latin typeface="Shadows Into Light Two" panose="02000506000000020004" pitchFamily="2" charset="0"/>
              </a:rPr>
              <a:t>~</a:t>
            </a:r>
            <a:r>
              <a:rPr lang="en-US" sz="3600" b="1" dirty="0" smtClean="0">
                <a:solidFill>
                  <a:srgbClr val="002060"/>
                </a:solidFill>
                <a:latin typeface="Shadows Into Light Two" panose="02000506000000020004" pitchFamily="2" charset="0"/>
              </a:rPr>
              <a:t>Day</a:t>
            </a:r>
            <a:r>
              <a:rPr lang="en-US" sz="3600" dirty="0" smtClean="0">
                <a:solidFill>
                  <a:srgbClr val="002060"/>
                </a:solidFill>
                <a:latin typeface="Shadows Into Light Two" panose="02000506000000020004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Shadows Into Light Two" panose="02000506000000020004" pitchFamily="2" charset="0"/>
              </a:rPr>
              <a:t>1 PLC Task</a:t>
            </a:r>
            <a:r>
              <a:rPr lang="en-US" sz="4000" b="1" dirty="0" smtClean="0">
                <a:solidFill>
                  <a:srgbClr val="002060"/>
                </a:solidFill>
                <a:latin typeface="Shadows Into Light Two" panose="02000506000000020004" pitchFamily="2" charset="0"/>
              </a:rPr>
              <a:t>~</a:t>
            </a:r>
            <a:endParaRPr lang="en-US" sz="4000" b="1" dirty="0">
              <a:solidFill>
                <a:srgbClr val="002060"/>
              </a:solidFill>
              <a:latin typeface="Shadows Into Light Two" panose="02000506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59"/>
            <a:ext cx="5678424" cy="5594465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Add student names/numbers and grade levels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Add Experienced ML (LTEL) Indicator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Add ACCESS Scale and PL  Overall scores for the prior spring assessment    (</a:t>
            </a:r>
            <a:r>
              <a:rPr lang="en-US" sz="3600" i="1" dirty="0" smtClean="0">
                <a:hlinkClick r:id="rId3"/>
              </a:rPr>
              <a:t>ACCESS Report</a:t>
            </a:r>
            <a:r>
              <a:rPr lang="en-US" sz="36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600" dirty="0" smtClean="0"/>
              <a:t>Add Growth Standard Targets</a:t>
            </a:r>
          </a:p>
          <a:p>
            <a:endParaRPr lang="en-US" dirty="0"/>
          </a:p>
        </p:txBody>
      </p:sp>
      <p:sp>
        <p:nvSpPr>
          <p:cNvPr id="6" name="AutoShape 4" descr="data:image/png;base64,iVBORw0KGgoAAAANSUhEUgAAAU8AAAFvCAYAAADKYUnEAAAAAXNSR0IArs4c6QAAIABJREFUeF7snQW0VDcTx4firoVCW2ihxbVAkeLu7u7uFHd3d3d3L8Xd3bW0pUBxhwIt3/nlfXfZt+x7e9fePiBzDgfYm5vMnST/TCaTmRDX9//yVjRpCQSBBArXai6nzl+SUKlzS4iI0YKgxQ+niZD//iP/hgwbLBjWvNjvBlu5hAhu4Pnvf//J69dvJFzYMMFiIGkmPCcBDZ4By1IDljnA8txodL6mYAuem3bvl5HT58uZC1fkzb//SqIEX0nzmpWkTKG88tlnIZz/Uv1GsJOABk8Nns4OyuC8qAQLzXPZhi3SqvdQefv2fQtC4m/jy4D2zSVTulTOyl2XD2YS0OCpwdPZIanB04HEspSuKX/e/FuSJPpGLly5pkrnzJRejpw6K0+fv5AQIUJIu4Y1pEWtys7KXpcPRhLQ4KnB09nhqMHTgcQWrN4oDx49kiK5s0m2cnVU6amDussPKZJK0+4DZd/Rk+q3NvWqqT+aPkwJaPDU4OnsyNXgaVJi67ftlgad+qrSB1fNkXhxPpc3b95IzbY9ZMeBI+r3xeMGSdb0aUzWqIsFJwlo8NTg6ex41OBpUmKdBo+ROcvXqcOiHYumWt56/OSp5KrcQG7fvS/pUiSVNdNGmqxRFwtOEtDgqcHT2fGowdOkxAzbZ+3yJaRP2yb+3pq5dI10HTpO/bZvxSz5Om4ck7XqYsFFAho8NXg6OxY1eJqQ2M3bdyVjCT975vQhPaVA9sz+3vrjr5uStWxt9du8Uf3UgZKmD0sCGjw1eDo7YjV4mpDYio1bpXmPwRIqZEg59esSiRwxQoDgOX90f8nx4w8matVFgpMENHhq8HR2PGrwNCGxDgNHy7yV6yVj6hSyYvIwf2/8999badlriACwoUOHksNr5knMaFFN1Op+kTv3Hsi1v27IF7FiytfxvnC/wk+4Bg2eGjydHf4aPE1ILHelBnLp2h/KFal13arKv/P6zb/l8MmzMmfFOjl76aqqpVnNitKxsd/23dvUf9w0mTx/ubrxBHFY1alJbbdP+/ceOSF9Rk9R39u7TWOpUrKwtz8lWNSvwVODp7MDUYOnA4ndf/hYUheqEGipMKFDS/NalaRVnSrKaf78lWtSrVUXyZctk+T96UfJnTmDhAoVKtA6eKff2Gly+NRZCRs6tNQoW0xdAUWbBax3HjgiYcOEUfUNnTxbXRe1JcwK4/p0lKJ5slsePX/xUio26yjRokSW4vlySMEcWSRq5Eh2ebl49XcBRP559Uo9z54xnSwYM8DZMfVBltfgqcHT2YGrwdOBxDZs3yP1O/ZRpbB1AkaRI0WUWNGjScokiSR9quRSLE92+TxmdEtN7fqPlAWrf7H8n2djenaQbBnT2m1t9eYd0rr3MAtoGYUSxv9SXrz8R+4+eKgCkkCLxg6USs07qeui8NOrTWMFhg0791N+p5nTpZKlE4ZY2jHstcYPBDX5uUENaVS13Hu8NOsxSFZu3Gb5vXCun2TKwG4BSgiTxfg5i2XcnMVSNHc2GdqltUfKOjuIPVFeg6cGT2fHkQZPBxLrMWKiTFu0UpIm+kY2z5toSr62IMRLKRMnkl9m+7kzWRPb4yK1miuQDIwA0vJF8sv+Y6eUUz4guHDsQMmQKrkcPX1eStRrpV63vek0f9UGaT9glL+qCWZyauMSfxoo2maK/OXk5T9+WifUoHIZ6d6ygV22/rp1W1r0HCwHjp9Wz7nnv3XBZLfLmhKwFwpp8NTg6eyw0uDpQGKFajSV0xevSK1yxaXvz00dyheN8MeS1QX3ppa1K8vGnfvUNj4g8GRLvefwcVUvNkY02xt/35GlGzarf/Nb6YK5JXrUKHLt+g3JXr6u0jr7t28mNcoUE7S/8k3by4Fjp5RGvHfZDFXWIAPIsV3+9udfcvD4aSG03rkty/15Dew6dEwqN+/k7/tw+MeWahDtLlyzUQEspoNHT55anpUqkEvG9u7oUlmHQg2CAho8NXg6O8w0eAYisSfPnkuK/GUVQE3s10WK5X1nSwzoNWyWpeq3UYFEtsybKBzAVGjaQUrkyynj+74DJ4Bo4IQZMm72YlVVtdJFZGCHFurfgFzOivXUv4+uW6BMBNCYmQtl0MSZkvz7hLJx9jhlX7W2f7ZrWFMBtkGAXLqileXZ8+dybP1CiRAunKQqWF4iR4wox9Yv8PcJzXsOlhW/bLX8VihXVpk6sLvl/5gEuAzQc+Qky2/whUkBGtSxhVQtVUT9++mzF9KoSz/Zvv+ww7LwyNY/fLhw0rja+6YEZwe0q+U1eGrwdHbsaPAMRGJb9x6SGm38bH6Azecx3tk17b0GwFRs3klpgW3rV1cn8637DJMl6zZJh0a11KESxJXOpt0HybZ9h9T/sYnuWTpDIoQPp07PyzRsq7bitgc2hpbK1rxMoTwyesYCWbxuk4WVfctn+nNZApzHzlqkTuC5d0/ZNn2GKT9U/FEhFobBk2aqcgb9kDKpOiiKGD68pUz28nXk979uWsrEjR1LgX3Ntn4Au2HWWEmV5Ds5c/GKlGn0szx7/sJhWbwU2vYdLqcuXBbqO7R6rrPj12PlNXhq8HR2MGnwDERi/cdNV1qR7X32gF7BBrj8l63qVPzAqtlqW5yyQHllz0SLQ5tbt3WXdB8+Uf6+e09pjmignIBPG9xDgerP/UcKQUh4tmrKCAHIDPq53wi1bbZHsWPFkKNr56s6Dp44I4vW/iocdkHDu7WVCkXzKw0YTbhOhZLKHADQtR84Sk6cvWipknKDO7dSFwIg+BswHjksUf8PEya0vHr1WvFXtVRhmbtivfp99vA+apFYu3WXJfZp6FCh5PWbNw7LYr8d37fzeze3nB3M7pTX4KnB09nxo8EzEImVrN9ajpw6p3wdB3dq6VC2ddr1FLTVkd1/llIFcytfSXxEITRFNC3snxBRmUJ+9pmKFZrsu2/Vtn728rXKVgrhs9m0RkV/bV794y+p0LS93LpzT/2ePlUypeFRJ2aCdMmTyIqN2947tce9adaw3pK2cCW1zeZEPmzYMLLr4FGleYYPF1aI9fzyn39U6L0GVcooeyv8Uh8gC8Ej7lj5qzVWdtOAKG3yxNK/XXN1qOWoLIsDAaVTJE7kUL7eLKDBU4Ons+NLg2cAEgMcvstZQrkIjenVXkoXzONQtpxA373/UNIkT6zKAkBpClf0d5IOUNWtWEpt4Vv2HCK/7Njrr1601m4t6qsDKnvEtv6Pv25J1CiR1E2mso1+tpx4G+XRGpN+963EjhldEnwZT7lIod2Wa9xOndYbhPZYPG8OBdSTF6yQGUtW2W0TH9WaZYtJt+b1lL/qrGVrpcuQse+VzZU5gzStUUGy/JDa8syZsg4F7MUCGjw1eDo7vDR4BiKx8k3aq5NlfCuxR7pCuApxyBInVkwpWzivOhgyDoAOnTwjtdr2UG0QiQmnerbUaKVmiDB4hWo1U+HwIDTYOhVKScn8Oe3ye/LcRanVrqf89+9/Ujj3T1K7XAlJnDCBehdXpVHTF8i6bbvk+s3bShulvlyZ00upArnlyy9i+2Np6frNwrVV3sNnlO/65qt4dtl2pqyZ7/ZGGQ2eGjydHVcaPJ2VWDApz/a7eJ2WatsP4fjOSTvaZFARoI13AVt9R+RMWUd1eeO5Bk8Nns6OKw2ezkosmJTHFWjtll0WbuaM6CO5s2QMJtx9eGxo8NTg6eyo1eDprMSCQfnjZy9IsTr+D7C4vYQjvibXJKDBU4OnsyNHg6ezEgsG5et17C2/bN+r7Ki4PEG4KeGupMk1CWjw1ODp7MjR4OmsxHxcniuRaYtUUl4A1csUVXmVuKv+2+51yvVJk2sS0OCpwdPZkaPB01mJ+bg8zu/cyiGSEreYug+foE7vj29Y6GPOPuzmPwXwjBMjmkSLHFEu/P6XU53lDZDAnS5OzGhy4859y6UKM0x5g5eyebJKjnQppOWwKWZYsJTxBi/fxIsjr16/VnJxhmx5CXF9/y9vnangUyhrBPogXBzXRXGs51ok1yM1uS4Bb4NnsewZJWOy76XH5PfjsLrOtf032YlM6dxMKuTPJkfOXZEq3YaqyTiufSOpX6qAhMlaxqkm3QWJHvUrS/MKReXm3QfSZNAE+TJ2TJnQobFEDB9OTl6+JqXa9Zfrf/tdDnFE7vLSpkrJ95ookSOTZE2dVDqOnaWeDZ9v39/Z9kV3eKleJLfk+iGl1O07RlX7dZxYsnRgR0mXJKH6/68Hjku1bsPk4dNnjkSinmvwNCGm9MWqKjsnoeJmLlktf9y4pbbv3NLR5LoEvA2ergKXK19UOlcWWdS/nTx/+Y9wRfbQ2UuSq1Fnn4AnAPHr2N7y6OlzCRc2tPx976FEihBe9p++IFEjRpCf0iST5dv2SaUu72LQBvbN7gAW9d7dNFei2OQgs23P7OLiDi+242Hl0C5SJGt6WbvrkPKxzpsxtUxbvUkaD5xgagho8DQhpq8yF1Kl8OkcNcMvMhJXL7mCqcl1CXgKPFtVLiGtKpV4j5GokSIoTcvsxHT9S0S616skXetUkJSVmkvs6FFly/g+UqXbMMmTIXWQa57wAT9JyjWWFIniy/JBnaTn5AXSf6ZfrITN4/pI6u+/kdgFqpv6ZHcAiwYSx/9Slg7sIJ9Hjyp1eo+SfacuyIBmNaRuifySv5lfkJsdR/1i1Doid3ixBc9H2xbK+j2HpXLXoarZDaN6StrE30rcwjUdsaGeBxl4ktaC1c+Wnr14YYkkFBjHRE/65/VrU2VNfbkThb7OUtgSRZ6QeQm+jCu7lkxXh0aaXJeAp8Czc63y0rNBZXnxzyu5+f+bX3AVK1oUpfEEBXi2rFRchrSoLV8VrS23HzySGd1bSqEsP8j5a9eVpucsD+6ABNvkgc1qSrwiteS///6To3NGSrXuw2X3ibOqs+ANm2OUXP7jOATUk+7wYtQZOUJ4mda1uRTNllE6jJkp38ePJ43LFg5SuRjgWbbDQGWDXju8q+w6ftayjZ/UqYlUyJdNouetYmpQex08OWxBWyPPOpHPl00cqm7kjJu9SJas26yCZhAxfsaQnnazURIgY8D4GbL70DEVOo7ri2N6dVDvBBUZ23ajPSNaU1C1/7G24ynwjBQ+nNKmUiZKIBlqtlGABQXltj1FwvhybO5ImbFmszQcMF6+iBlNgRYADgUleGZOmUR2Th4gfaYtUn+sKf4Xn8u+6UPk2o2/5ad6HUwNLU+Ap9FQ++plpHfDqvLs5UsBUINSLv2aVJefq5bydyOQeBppqrRU2LJ/xhBlbinaqrdLcvHYgRFg2W7AKEvEdoMb4loS+ciIZGT8bi/FMEGHCUZsG03o26+/lO2LpgSZm1CvUZNlyoLlyi7StXl9FbBDk/sS8BR4wknyb7+WHZMGyNgl66TXFD/TSoPSBaVg5nSCphEUNKJ1PbUN3HTQL0tBqu8SyMg29eXHFN9L5JzmtDyDT3cBa3bP1rJyx35l27QmTrh51nTIJFm32y+2rSNylxfb+vP9mEbm9GojMaNGDlLwhA8W2lTffaPMFqm/+0b1UYuhkyV65EhKIy/Wpo+cvvK7I5Go5x7TPAlWMWXBCokZPapcu35Tpi9eqSIb5cyUXlrWqSLdho23hFmjYYJ+ENzi/sNHKlo6tHvpdBXogniW5AAyEroRIIM4lm/e/CvDp/oF7900d4LSQoOC4Id0HDjIuxqsJCj4/NDa8CR4fmjf7ohfTwOWdXthQoeSV/9PbuiID3sgYeYdb5Xxplxw5TLSipvh32PgSRSfVr39DK8QLj09WjUU8uxAVVt1kR37j6h/k9Ji+pCe8tUXsdW2nZiXkJEjyEh9QSi2Dg1rSv0qZVSgYD7s22zFFLiSXoNYl5o+XAlo8Ay477wJEs6OGM2LfYl5DDz/vHFLKrforFx6KhYrIO0b1pQoVrnKC9dsplI/sOVeN32Uv2fk/Llz74GKuVkk108quVoICSEzh/V6L/DG97lKKo0WNyHchTR9uBLQ4KnB09nRG5yB3GM2T2uhWAfVaN+oprSo9S5hGuWMgMG4/hB0GJuokY/IVrgJsxdXtwFIaUEczqAmTv3RiB0RAZBZUMoXze+oqNvP0cSxCxtpPNyuMIgq8DZ4ctKOXe23G34hBH1BrvLgDZDwFS/hSCPz5o3KoGAQLlwRwodVPpbOUHCWi1fAk4RupMqAyBtEhHVrMhK2Gb+RJmLF5OF2D4TIT/Tw8RPp2aqh1KtU2hm5u12WfEaL1/0qvVo3ktrlAwZu4m2SUI7BQoI1Eq15i2iDrJ83b9+R5ROHSupkfhH1PwTyJHjunjJQek9dqG6JGLR+ZA+JESWSZK7TLkjE4Uke3AWJ4MTLq73LpVavUTJ/4w5LPywb1FF5R+CL6gwFZ7l4HDzZqrNlN2jPshnKT9Ka2vUfIQtWv0uytnDMQJXGwh6RpoMo8L7Ytldv3U1l33SUIqR0g7ZCxHpyue9bMcuuf6szAyawsmjCqQpVFP7eOHu8JIz/paeqVvWQkvnew0fK3EIKEk+SJ8CzRlG/VC1TuzSTqat+lf2n/RLrhQr5meAWEzdWDIma28+m7i3yBg+ugkRw4gW/TohrkfiY/vaX3w6AHVLRbBnks88+kxgmfSqNvgvOcvE4eLbrP9Jyao6rz4WtK99zLrcuQ3xM4mTaI6Ibpcjvl2fcU76WaLHhwoZVidMg2uBWir2tOc/u3H8g3yX4OsB5uHHnPqnbvpd6znXOBpWdu9PsygQnsn3Y0KEDDI+Hdnr3/gPLc7b4jx4/lRj/90G016ZtqmYGfL7smaRnq0bqoM8T5AnwRKsJjHAbMuu35+o3eYMHV0HiQ+GFw99RC9dIp3GznRJ7cJaLR8ET22SawpXkyf8v2gcEjB0Hjbak0yUvObl57NHFq79LnioN1aPVU0f6SxFsW/7Bo8dCGuPNew7I8+cvVQrirs3qqXztgAfpgG/cui3dR0yUz0KEUM77QybNlk279yuNcd6ofpI66feBdiy2xit/XJdT5y8JWTb//fc/WfnrNnX3HerRsoHUKFtMpUU2yAxft27fVTdDBk6cKTXKFFM5jdKleJcO2anRJiIT5iyRfuOmqQO5DKmTS+fBYwU+SHlMimRbQout2qrrez66lANwSc+MJuoueQI8y+T2MwEt7NdO+XjuPu53iwZ6/Oy57D15Xt039yZ5gwdXQSI48WJcEPht1RRpNWyqrNp5wNINz168VDfCnKXgLBePgieuSbgoGVSpeEEZ2qX1e/LCp5OkbdDhNfPki89j2pXpzoNHpUqLzuoZ22ESuNkjQLZKy86WdMFGGYAzUoQIKnkb10KtCV9SMnEaVDJ/LhnXp6Pl/wBloy79lV/q7GG9pcfISSpfOhpaYNS5aR1pUr2CKuIMX7FjxpDb996FyCKKE/Zi20R1aMI123SXH9OmVHZge9Ss+0BZ+et2pV3/8+q1v3BkOxZNlUQJvvL32qT5y6TPaL9QYWjZvdo0kqOnz8uwKXPUb23qVVN/3CVPgKfBQ6YUieXKX7fk7sPH7rLl8vsGD/cePXnPXu+M/yAMuAoS3pCHu7wYPHGz0Db+7cckF4+CZ98xU2XivKWWwTioYwupWup9rbJ5j8GyYuNWlQd9y7yJAQ7eJes2CYdL0JWdq/1pdMZLuDEVrd1cLv72R6CTACBNmuhblUfdIMOmh42PtMfYNg3iwIuDL2j9zDEyfs5i2X3ouNKqycf+Vdw4Chwh6gkdOpSy7eDPil+rM3zlzfqjOmCzBk/qrV+5jNJmranf2KkyYe5S5fp1dtM7WVuXMdzEjN+4JmvIx9YGDZ8ZildV5gvsp8snDVOxS7lOyzVZaMn4wf5SHbuKNp4Ez2/jxRHudCdO8KUyYVgT0Y2CgojQw51y7m3bgkRQXkPkWz0pD3fB81ORi0fBM0/lBv5AbOfiaXYPNErWby1HTp2Tonmyy6T+7zRV2wE/dtYiGThhhkSOFFHObV5mdz6MnD5fuNYJ1S5fQoHarTv3BFskV0bLFcknbetVU/fopy5coVIUQwDd/NH9hUMhbksZDvtGIw069ZX123ar/57+dYlEixLZX/sXrlyTvFUbqd/6tG2i2rYmZ/jikCZ7+bpKs86fPbNql2+wBU9W7YwlqikfWW5bcevKHiXLV9ZiOsmTNaOkTZ5E3dSyF9B54ZqNglcB4L9u+mgF/Gi3eas0lPsPH8uPaVIoQPUEeRI8D84cpiLiYN998Y//bbrZQA/uftPVFZMl3ucx5cCZC/Lgif+YkKV+7udU9e4Clifl4S4vn4pcPAaebGdTFChv2SJyyLB/5fvGYexrSfKUUYDVpHp56dy0boCDjCueM5asVttMtpu2xFb8xxLVldYEmKyfMUaBAG3kqFhfgSfgDEhDQybNsoSYw7ZYpVRhKVSjqXq2cfY4SfH/5G6A1Pc5S8rrN28kU9qUyj5qEG3uOnBM+aYOmjhT/bxv+Ux/QU6c5cu4YQUAA8Rsl0dMm/eeh8GuQ8ekcvNOqs1WdaqoVMgGYYI4d/k3yfpDGkmar7QClTChQ8uuJdPUVdlfd+1XLmOYAgwCHIvWbiF/3rylfGjxpcVuTZ57TCYQwAmAeoI8CZ4Pty5Q98rr9BktL1+99gR7Ttdx59e5MmXlRuk83s+84Q65C1ielIe7vHwqcvEYeB44flrKNvrZMn4CAsYTZy9K0Tot/MCsc2upXKJggGPO0P4yp0slSye8H8h1+/7DUq1VV/U+W2vjwAf7HXa8yBEjyNF1C1SAD6h+xz6yYfsetcUC2HFDwv7K/fVzW5Zbtl4Al2Hvw2aL7RYCbBp27iv7jp5UYIlTvL3tc7Pug9RBkhm+0DALVG+s6l42YYiyZf5UtrY6hFo5ZbhkSJVc1XP+yjWp1Lyj3L3/UP3fevt99tJVqdm2uwq+0qxmRUFjhzCZYDoxokRZ22O5Jlu1ZRdL/IEFYwYoeXUdOl645AAFtAC6ChKeBM8dk/rLyUvXpPnQya6y4/Z7BEPGc6Nk275u1+UuYHlSHu7y8qnIxWPguWzDFmnZyw/giHu5Z+kMuyHn0CTRhCBrcLA3+krVbyM4oHOnnbvtBnGYgc00dOjQMhmQ/P+2Hm0LW93gSbOUBtylaV1pXL285b0cFeqqU/JM6VIpoOowcLTMW7nekmIDNyZsitY+qERz4hCFrXSXoePUlhniFPvwybPy/TfxZdtCvwkMII2esUCmL/ZLMQAYAcoB8cXvWcvUlOu3blt4OHDslJRt7OfkfWbTUokQLpyMn7tE1Yu2DkWPGllObVyiNOxxc5bIyOnzVLI6FonmtSrL4P9rxIvHDVL8cR0WmjG0p+TPlllYdNr2HaGu1rKQ2EaxMgRGnIKxvTuqg7WDJ06rADCPnz6T+PHiSOUShS3uXmaRw5PgWfSnDDKndxsZNGuZiphuTWYD7ZrlO6ByTcoVkQFNa6gYkQdseLANDeeoLXcBy5PycJeXT0UuHgPPaYtWSo8Rfoc/TFAmqj0yToJ5hh0T4AuIitRqLifPX1LaaccmdeTY6fMya9laNfkBx1yZM6h/Y7/s3baxLF67yaI1YeubMbSXRZtkO8pWHKBoWqOidGpSW2leOw4cUbbGfNkyy+K1v753Ks8pM20A2H7AFUWGd2sjv+7cr/xZceFp17CGer5ozUYheLJBjvjiG5LnLydhQoVShzKJEyZQ+ZJwLYJa160qc1eutwB23M9jyc07dxUPbLOxVxoeA7iFje7ZXp2yj565QC1g+NiilWJjhtCg0WANzZJ62CHgsoV88HUl1oBy93rxUorkziaPnz6VPYdPvJdArGvzeipKljPkSfAMzL/R2cMaZ77BuqwneXAXsDQv9nvRm3LxGHhyGo2fJTRnRJ/3AnwYn1a8bis5dua8CkVHSLrAqFGXfrJ2y673igC4bepWVUFOjQMg60KVSxSSfu2aKpufQQRZLvh/+6ZxYwhNGY3ZmghDx9a354iJ72lkaMCANAcv1gdC1u8TXSpHph/eq5cy9vjCjBErRjTBdQrCJFC+ybtTf37jumebetUlYoRw0qTrAH/84lPatEYFaVGrkgI/HPY5LDPki903a9na/t5BbgBj37ZNlB8sQHnj9h3VTphQoYVbXbbaKKaNNMkSqz/YdLmuyim+M+RJ8OQ2UUA0eE7gjvTO8BxYWVyVAqIDZ/xuPpkld8HTk/Jwl5dPRS4eA09C1GE/LFkgl4yw44htDCJS+q7bukuGdGktxfPmCHRs4V7Tus9QOX/5moobmj5lMpVHiInPZMZOiJ2V0+rYsWJI1vRpVOBiew7muBWVbNBGaXmrpo5Q4IJWBkDfffBI0iT9XvFeplAeBbps/4mIHyNqFLXN5zCHU2uD2EJ3HDRGfQvlabNY3uyCvyhgZJYvWwGgjXIDa8XGbZIicUKpUrKwhSe2+fU79lbacvx4X0i+bJmkZtniFuClLuTLgoCzPgdAEGYS+idWjOiSO0sGVWdAkfltwRsNnm/PkSm928GoPQmefBe5g7iemDh+POk6Ya46OMJRPijJUzy4C1ielIfmxf4I8lhIuqAcoLqtoJEAh36c5rOFh7ALs3B4ijwJnqTBIBUHUZQgErGtH9ldRZE/cek3T7EcaD2e5MFdwNK82O8qb8rFY5pnkIxW3YjXJIAmja/pjb/vWNq4vGO104dCgTHoSfD8ZXRP+e6ruCpH+eIBHSRr3fYysVMTefzshRRrbS4njbvC9CQP7oKn5sV+b3pTLho83Z1BH8n73FrC08Agw1PAk5/nSfDEr7HlsCkya91WebBlvmSo2VaypEoi5BX6vID7V0nNfLcneXAXPDUv9nvMm3LR4GlmlnzkZbgUkL5oFRWKjgMzXJi4qskNMU+SJ8HzxvqZMnLBauFwyADP8nmzSqvKJeWLQu8uD3iSf9u6PMmDu+CpebHf096UiwZPb86uD6TuLXsOKid7bmfOdhycAAAgAElEQVSVLZRXuUAZvrCe/ARPguf4Do2kRpE8MmHZBmlUtpAs3bJXyuXNKtNXb1YaaVCQJ3lwFzw1L/Z73Jty0eAZFLMsmLdBIj9O4wtkzyxhwoRW7mF4Qkzo59kAG54ET1JMrBzaWbKl8buBBW05dFIqdBokT577j6DlLfF7kgd3wVPzYr+XvSkXDZ7emlkfUL1EVeKaaJ+2jWX2snXq3j5BnQnu7EnyJHjCF/6q+BR+Ey+2XPrjhhw5f8WT7Jqqy1M8uAuenpSH5sV+12tXJVNT4tMpZER04ouJ1l+vo99JtTdSPbsLnhXyZQu0Y3L+kFLifR5DSrfr77UO9BYPrgCW5sV+NweVXIKd5skdbQj7mybvS4Csn2Qz5SppgyplVdxSbi0dXjNXXQP1JLkLno5STsAr2mcWLyaA8xYProCn5sX+6AwquQQL8OTmzOQFy2T28nUqUhFpMogu1K5hTY+FQ/MkCHxMdVkHIokUIbw8ff5CKhYrIMO6tvH4Z7oLnkayMxj7PFoU6Va3osxev00On7ssX8SIJh1qlhXiaBKow1vkLR5cAU/Ni/1eDiq5BAvwtE4IZysOrmP2b9fM3xVEb02MT7Fe6207349/56Z5Ez2W9M1apu6Cp3VdKwZ3kv/evlU3igwa83MDyZQyifxY6/08Td7oW0/y4Ap4eksemhf7oyXY2TzJBJmldE3FLUEnTpzzC6hAAOMN23ercG5MaE5+iaKkyfMSICD06YtXVGCQcX06eU3b9yR4Ptq2UBZs3CmNBvqFN4RGta0vdUrkk8g5K3peSHZq9CQP7gKW5sV+l3tTLj7XPIlJOXzqPBWOjQySLXoOVlIgP8/VP/8SAiJzZRCb3OwRfSTHjz8EycT4lBrhaiYyJsAzcvYWeRI8j80dKYnjfykdx86SXcfPSOaUSWRoyzrqXvtP9Tp46xP81etJHtwFT82L/S73plx8Dp7Wn2yk3UjwZVwVKR0iOnqJeq3U3+QRIq2Epw8ygmSm6UbEk+CZJ0NqWTGks4QP+y7N88OnzyRfk25y8vK1IJG2J3lwFzw1L/a73JtyCVbgmatifbn8+58qjzv53A0iWVzphm3UFp60vqST0PThScCT4MnXfxMvjlQtmEPixoohV67flLkbtsudIE5F7Cke3AVPT8pD82J/bgU7m6fBJhHRM5Xyu5M8eUBXFbPTmhp27qdiZ9rLq0OKYtIeF8yZVQZ3avnhoconwrGnwdNWbNw2wmEeEPUVucqDJwDLU/LQvHxg4GnkQCJ9BPl5okaO5O8LjBS53Oggh7sRJX7O8nXSafAYVRZXm/NbV7g1b3DVWbLuV8mT9UfBfKDJcxLwJHi+2P1+znryMT148lTiFAyawCCe5MFdwNK82B+n3pRLsNm2G+5KRGtfO33Ue5KwBs+rO9coJ3oiwZOJ03CsJ5r80bXz3ZrtVVt1kR37j6i8SWT3tCaivHcfPkFFeecGjj68ck7UngRP4jRaU8J4cSR6lMhSqctgdcc9KMiTPLgLnpoX+z3uTbkEG/A0Mlu2qFVZ2jfyc10y6MGjx1KuSXu5cOWakOjsl9nj1KMKTTvI3iMnLOVIw0HGSFfJOi96x8a1VS4jayItB7nfIVu7rKttfkrveRI8beUWLkxoFVl+z8nz0mHMTJ+I1R0e3AVPT8pD82J/+ARLmycpe9MWrqQ4Jj97xjQp5MnTZypAxe5Dx2XOinVy++59FQhi9vDeKrkcQJq3aiN/X9m2fnWVcdIgTugnzlsqW/ceEhKhZUmfWqYO6qG297aEVkm2zlMXLqukaHuXzbTke6csdWUrV8eS/rd+5TLSw8OBM3wy44OwUW+CJ5/RtU4FaVS2sHxV1H/CuyD8RJd58DRguSMPzcsHBJ4cBHEgFBgBaAPaN5dCObOqYh0HjZa5K9ZbXgFYdyyaqoL4Qst/2SrtB4yUl//45To3iHS5pM19/OSpAsozl67Kw0dPVEpfDp6gFIkTyZBOLSV1snfZEQdNnCljZi601DO0S2uVyjcgIvvk+NmLZfG6TcqHMn2qZNK1WV1LnWTzPHn+smTLmFZlxMQNq3i+HFIwR5b37L1BOfm92ZYnwbNFxWL+WGXL3qB0QQkV8rMgs3l6kgd3AUvzYn/kelMuwWLb3m3YBJmxZJU6BAIEAZ5okSOpGy8AWJYfUitQCR8urJIQz9MUqigPHz+xSIxYlNOH+NnBiE1JjEqDqBPNEkqY4CuJFD68Ak7jN3tipy3ynnOABRlmBf7Nb4dXz1MZO+0R2TPJCX/o5Bl/j7HTJv42gcq1bvCeM1N6lQ3ToHBhw8jPDWrYzYkOz5gpkiRMIEMnz1E236/ixhZMDBxwDZ86V1Zt2i6Pnz6TtvWqSb1Kpb2JhU7X7UnwtBf8AVe27pPmqejyQUGe5MFd8NS82O9xb8olWIBngepNFBCQC5yYko7o4IkzUqbhu/vLpCHeMn+SfB03jly/dVtyVqhn2V6TYnj5xKHCQdC5y7/JV3HjSOhQoRSAcTcajeXO/QeWJrnpdP3m31K+SD7p166Z+p0UyHkqv4ttiba4cMy7O9W2/LbpM0xpnIERpoOMaVLKDymTyrApc/wVtedxsGbLTnX7yjgcs36BfO1pkyWWw6f8B8RYNWWE0niDC3kSPAtmTufvs0g7fPGPG3Lz7v0g+9yAeLh170GgC7M9Bt0FT0/Kw1u8fGxy8Tl4sn1OWbC8coCf1L+LutPuiDi04fDGoL4/N5Va5Yqr/1pv52NFjyarp46Q+F/GlWT5yio7as7M6WXeSP8mAq6Art+2Wz6PEV0Or533Xn5ytuts2w2aOqi7xXxgyyvpe8nZDgFcVUsVkat/XJeDx08LoI9JgLz2SRJ9o9pp1mOQrNy4TeVSJ0gH5dCsz21Zru70Q2z7c1asJy9e/mNpjmfkmbc2XQC6JfPnlhUbt6pyY3t3lFIFcjkSZ5A99zR4nrx0TW7ee7fwta5cQtmz+0xbFCTf1K9JdVm8abe/VMfTujaXGFEjOx1T1BOA5Sl5uMvLpyIXn4Pn5t0HpNbPPdRgP75hoQB4jogtsbHVrVm2mEVDBIDTFamkEplhAlg3Y7Qk++5b9X+2+ZDtaT5b99SFKoo60S+ST0Z29wM+a8Id6sRZv4AlmdKmlGUT35kErMuh2Tbs3Feu/vGXoA3/Ome8oPlCLXsNEXxZAXnAHsIem65oZXn2/LkcW79QIoQLJ6kKlpfIESPKsfXvFodfduyV+h37+NNm1kwbqUwaCbMVU2ALdWtRX6XSIIUwtGT8YGXygLhEsGn3fpkysLsk/ja+IxF75bknwZPtWK1eo2T+xh0WXolyRFSleEVqeYV/o9IEcWOrf15aNlF+HjVdVu08qP5PXIAZ3VtIqkQJJHreKk7x4C5geVIervLyqcnF5+BJulvS3n6X4GvZvshx4i7siUnylFZAYpsqgm1rqfp+cSixJc4b5adhGnfm+ffs4X0kT9aMloG9Zc8BqdnWD7x7tmroz04ICDbq0k/OXb4qmEyxWa6dNkppj9bE9dEJc5fIxp37LAAHkDWsUlYVA7Rq/+xnj10xeZhkTJ1C/XvghBkydtYiMVys2Oqz5cd/dP5ov2joLAiDJ81UQYr5N5T8+4QKmIl9mqWMH1AAiISS23/0pFRs1lH9tm/FLGXKGDFtnsU0sHX+JBWExRfkCfC8vHySYj3+F5/L3YeP5fn/tXGAiyjy/OZt8HQUbPfC739JqsrNnRKxq4DlDXm4ysunJhefg2fxuq3k2Jnzpv0msY1iI4UI2tu5mZ+WNWr6fJm1bK38+++/6v8AF65LbOM5eTfo8Jp58sXnMeXkuYsydMoc5cZkEGHvSHwGoe0NmjBTuUsZhNM8zvPQtes3ZNOu/bJgzUa5ePV39VuoUCHlzRu/9jfOHqdAFuBs2WuoOt3HxWrOiD7q+YLVG6Vd/xHq3zOG9pT82TJb/FbrVCgpvds0Fk7k2w8cZdF6DT4Mlywj6yW/Y59FC+dbjchUXBiYNH+Z+gMVypVVpdrwFXkCPI/P87tAkfzbr+Wv2/fk0bPnls959PSZjFq4RpZv2+fVTyT0HdS4bGHZfPCEXPrzhhUPz2XeL9sFAHWGXAUsb8jDVV4+Nbn4FDyx4WGLJCzd2F4dpFTB3A7H25NnzyV9sSqCBhoY4dJ08vwlZS+0JgBy+YatCtRsCR/RGNGiyOpNOy0n5eHChpWX//yjXIlKF8yjcpqfOn9JiENqEFv0kvlzSaqk30vn/18VbVOvmlz87XeViRLiTv6a6aOUXRWasmC59Bo1WQGecTCFrys+r5nTpZKwYcPIroNHlbbJyT/mh6Onz6t3t8ybqGymRh14ExxdN1/VvXrzDuX6ZEsA+dLxgyVypIgOZeytAp4AT4O3tSO6y7C5K2TbkVPeYtdhve2rl5G1uw/J2d/+dFjWUQFXAcsb8nCXl09FLj4FT+vDlUOr5yrXJDP0y/a90qhrfwW6BqFNNq5WXvqNnSavXr+2/I4NtXmtStJjxMT3qgaQ0OLQ1OyBMYdXABiuP7YUMXx45aOZL1tm5Z/JQYW1VmxdnhP1yQO6KY3XIOyduB1ZmxDIJUROIYMARTThTk1qK5spB07ffv2lCssHGb6n2FV3L52ufuM0Hs8C4+YVwF6rXAlpWaeywLMvyRPgGTdmdCmUNb3MXrdV2Xq/ihNLZvdsJcm++Vp2HjstdfuMkacOFlZ3ZeANHlwFLM2L/d4MCrn4FDy5NVSsbksh1QYO8M4QqXLRsgA9rmzmypJBGez7jJ6iTqBjRo+qDoDqViylnM45nZ+2yC9oCPmRyhfJrw5XlHP9gSPqzvqfN/5WwUByZPpBKpcoJPFix5Lk+cv5Ywu3ILbeP6VPa/EBtS7QuEt/Wbt1l8SIGkXSJE+seAAAaccRYUqo1a6n/Pfvf1I4909Su1wJi30SoJw8f7nyAW1czY8nbk9xEMQ39mrt/7YVGvq9Bw/lyzixg00yPU+A57BWdaR5hWKSu3EX2XPinCwZ0EFK5swkr16/kTChQ8m4Jeul9YipjkTt1nNv8OAqeGpe7HdlUMjFp+Dp1ggOgpfPX7km+f5/BRS75Mjp85X9EY0UtypNzknAE+B5cekEuff4qcqQGTVSBPlr3UzZeeyMlGjbV/ZMHaQSwyUs7dl887Zf6Q0eXAVPzYv9MRgUctHgGcj85zCpRptuyu2JMHiXrv2pnOWxQV7avso55NClPRJJ/umOxepApuGA8UJ+7rm920jlrkNl2da96t9ood7OYeQNHlwFT82L/YkVFHLR4BkIqLH957TeSAvClcqUBcqrN37fu/49Z3qNj4FLwBOa59UVk+XvB4+kQLPusnhAB8mRLoXEK1JTHj19LgdmDJXokSNK4nKOb6m501fe4MFV8NS82O/JoJCLBs9AZtHgibNk9MwFkildKlk2YYg6zOFQh0MoHPo1OScBT4Ant1faVXt3Z3/J5j1StfswSfrNV3Jy/miZuXaLNOjvF7LQW+QNHlwFT82L/V4OCrlo8AxkhhFchCAjHPjg4tS8x2B19RFXIkLnaXJOAp4Az9ChQkr3epWkYOYf5I9bt6XZkEly695DqVIwp4xr31DyNu0mR89fcY4xJ0t7gwdXwVPzYr/zgkIuGjwDmThGsOXa5UuoE20S1L35918Z1aOdlC2c18kpp4t7AjwDkyIHSGzffUmu8uAqeHpDHpoX+1INlsGQfTnYA2u7YI2m6pYP10DxsTx+9oJyVl8/Y0ywcf8JrrKzx5e3wfNDkoUtr94ALFfloXnR4Onq2LG8l79aYxXGjtN2HO9xhF89daTP7oa7/UE+rsAAT9gIncX3sUZf7/Pz+9W8+B8YWi72J4qtXPDc9os2oUlLQEtAS0BLwLQENHiaFpUuqCWgJaAl8E4CIZ49u6w1Tz0igkwCESN+p9p69uxykLUZUEOaF/uS0XIxJxcNnj6fwp8WA3pimpuYvhwVuo/M9ZEGT1+O0k+wbT0xzU1MXw4N3Ufm+ijIwLNBg/Yyb95yuXp1n8SJ87kvx4bDtvfuPSz581eS7t1bS4cOfikzNHlGAnpimpuYnpG2a7XoPjLXRwo8z5y5IH37jpIdO/bLv/++kVSpkkm7do2lYEHPJQ9zFTw3bNgq5co1kN69f5a2bf2HXXNtaDh+S4OnYxm5WkJPTHMT01X5euI93Ufm+ijEjh3L3hYqVFWlr8iVK6tEjRpZNm/eLQ8fPpLZs0dLmTKFPdEfosHTI2L84CtxZWJu2rRTDh48LkWL5pW0af3yP0FbtuyWzp0HypUr19Tvw4b1kDRpkpuWkSu8mK7cyYKu8hKQbC5evCJLlqyTlCmTSMmSfqljzJKrvFjX//Tpc3n69KnaZZqJZRsQb67wElTjJUTSpN+9ZfBt2DBPsmRJr77h0aPHMmLEFGnSpKbEjh1LSpasLVev/i7durWS9u37ycyZI+Szzz6T4cMny9Gjp1SqiNy5s8jQod0tW/Lx42fJ8OGT5NmzF1KrVgW5c+eeLFiw0rJtp3Opa9++wxI6dBgpUSK/DBzYWaJEiexPjo40zydPnqoJtGrVRnn58qVkzpxeBg/uKt9+G1++/TazJEqUQHbt8nOGvnbtuqRIkUt69mwrP//cSEaNmipTpsyTW7fuSOLECaVr11ZqgmrN0+w0c76cM5Phn39eydSp86Vz5wEqN9S4cf3VWIJOnjwnOXKUlqhRo0iuXFlk/fqtEjZsWDl2bKN8bhWxPzAOneHF+S917g1neQlINiRG3Lx5l1JWbt++KxUrlpTp04c5xYyzvNiCZsuW3WTJEr98Ysy/yZOHSObMPzjFg1HYGV6CerwoP8/KlUvJ1Kl+6XRJ4/D8ud/9YFYMwAzw3L//qALMIkXySOfOLWTs2Oly5crvwrs3b/4tPXoMkwIFcsqyZVNk2bL1UqNGCwW85coVVWB08eJVef78hQJP6s2YsYi64titW2vVyf37j5ZMmX6QX36Z5xR4FipURfEGT6xy/fqNkpcv/5GjRzdKt25DZPbsJXLx4m758ssvZPTo6dKpU385fXqbsr8OGDBGqlUrK3nz/iRTpy5QfK5fP0eIFq9tni6NdYcvOTMZxo6dIR069JPIkSMJi6Q1eNat21YWLlwl27YtlR9/TCuzZi2RJk06OWWndoYXhx/mZgFneQlINiwqWbIUt8gsqMGzYcMOMnfuMqlXr4raBfTrN1pev34tp05tUQuds+SMXIJ6vCjwRBPDxgmtWPGLVKvWTP2bJGT3759V4Mlqtnv3SkmXLqV6xmBmUBsEiB0+fFJu3z4pxYvXku3b98r+/WuU/RStIVu2UnLq1DkFngi3e/ehsmjRRClWLJ+qAqBDU92xY5lkyJDGUm9gmidbudy5y0mzZrVl0CC/yO6o7KVK1ZG+fdsrXosWraG2c40aVVeASN6jjRsXyNdfZ5CECePLvn1rLN8TP35GZbpAFho8nR3m5so7Mxm2bdsjV6/+oRbZxo07+QPPDBkKq0X3jz/8sp+ys/nmm0xSokQBWbBgvClmnOHFVIVuFHKWl4Bk8+efN9T8KlIkr2TNWiJINc9Xr15L7Nip5KeffpR162b7m48TJw6U6tX9p7QxIy5n5BLU40WBZ9WqZWTy5MHqW+7evS/nzl2SGTMWy8qVG/yBp7Vj865dB2T06Gly4cIViRAhghq8t27dlnv3zkiWLCWUNnrr1nGLfKxtnn36jJQZMxZJhAjhxUjtA8Cidk+ZMkSqVHl37zkw8Fy8eLXUrt1GgTxpfyHyq6Ph0lHjx/eXxImzSeLEiWTWrJGSMGEWtaUvVaqQfPddVvUO7xr0/PlLSZDgS5kyZagGTzMj24UyzkwGo3o0TDRNa80T8GTM/f77QVXs3r0HwuJXvHh+WbhwginOXOHFVMUuFHKVF3uyofm//rqlxn5Qap7YOePESS2VKpWUadP8TAUnTpxVIN66dQOl0DhLrsglqMZLiBQpkrzF/rhu3Rz56aeM6tt+//26JE+e6z3N0wDP+/cfyvff/yQ5cmRW9sMIEcIpGwuaIOBZrVpzAfTYOidJkkjVaWivaJ58HHbK4cN7Sr582dVzTAWAcJw4sSSSVXrcwMATe2v27KWV6aBTJ78Ecq9evVKgGC1aVGX76tixn0yYMFt69GgjPXsOl8uX90isWDEkbtx0EjdubFm27F2ysBcvXigzxfXrNxV4YuPt2NFPC9fkGQl4ajLUqdNWFi1aJTt3Lpf06VNbtu3O9JkrvHhGCu/X4iovwQk8+ao8ecore/TYsf3U3O/UaYCgaPkaPL0xXkLs3Ln8beHCVZXWx5Y1WrQoCvg46LHdthvgeePG32pVy5QpndriXr58TQYMGKtO6NesmakOkABLwAkN8Pz5y/LrrzuULXLmzJGSL182SZeuoKq/S5cWqu0hQyaoSWC75TLAM2PGNJI6tf+T1H79Okjlyk1l795DCjy//jqeOmBg1T14cJ0yKxgAGzFieMmUKb3iDxo0aJz07j1CatYsL3nzZpeNG7fLkiVrZPPmRcrmyWpJ5xcunEdoR5NnJOAMSNCP9BPja8eOfZI9+49qFzFyZC81QXPmLCPRo0eTnDkzqwOj0KFDqwMjs37EzvDima8PuBZneQlMNhyw3blzXykp3333jeTMmUWaNaulZGeGnOXFuk76CtfCS5euqp9Tp06m+gqzGuY1Z8kZXoJ6vCg/Tw5+2rfvK7t3H5CQIUNJ6dKFlPbHSbS1zdN62z5nzlI1sLE7lSxZSKpVK6M0Tg6AGjSoKmyp0fT+/vuO5MnzkxJczZqtpHXr+tKyZT112NSmTU/Zs+eQ0vby588hffq0U4dM1mSApz2ho8VGjBhBabEcUv3333/KXko91i4tadMWUJ05adIgdUAEcSo5duxMdfDFlo/TdvxIy5YtouqpWLGRbN26RxImTCB79qySMGFCO9vvurwdCTgzGYzDD9tqHj26oHYXLMhdugxSniAcTmDbNmzyZoTvDC9m6nOnjLO8BCYb7PmPHz/xx87atbMkd+6fTLHoLC/WlTKvUK4AMv6N4sRB3t69q51yIzPqdIaXoB4vQXbDyFSv6UIfvQScmQzeFobmxb6E3ZELChUujJwrQMuWrZNs2X6UlSunu9Sd7vDiUoOBvGTLiwZPT0tY1xeoBILzZPBl130sckHjZSeI1w47OLxphg/v4c8zxxk5B2e5aPB0pid1WbclEJwng9sf50YFWi6e14Ld6A67r2rN09MS1fU5JQENEh8eSDjVwR4uHJzHi9Y8PdzZurrAJRCcJ4Mv+07L5cNbVDR4+nLGfIJta5D48EDCl8M0OI8XncPIlyNDt60loCXwwUogRMy26XUOow+2+z5Mxu8NO/JhMq651hKwkkCIw4cPa/DUQyJIJFBwQUMxgPP2Cd8ngIudxi8ZnebFf/drudifDrZy0eAZJLChG0ECGjwDHgcasMwBli9nkgZPX0r/E29bg6cGT2enQHBeVLTm6Wxv6vIuS0CDpwZPZwdPsAbPZMmSvb1y5Yrs3bvX8l2DBw+WxYsX2/1OoskfPHhQqlevLufOnXuvTNeuXaVAgQKSI0cOyZIli4wZMyZQeRGqf9KkSbJhwwa5e/euxI4dW71bs2ZNiRUrlhi8rF69WuLFi+dQ9lu2bJEOHTpIjx49pHjx4g7L6wJBJ4GPBTxrtm4sG7dvkVXT50umdBmUAB8/fSI5yhRWVxJ3Lt8g0aJEdUqwroKE5sW+mINCLiHsgefmzZvl6NGjiitA9fr161KiRAkJFy6cSsXx888/K/C8cOGClCvnPzp0oUIEGv7ONHiOHz9epk+fLsmTJ1fvXbx4Uc6fPy/dunWTkiVLavB0agoG78IfC3jevX9PspcpLJEjRZLtS9ZJhPDhpXm39rJo9XJZPHGm5MqSzemOcBU8NS/2RR0UcrELntbstG/fXrZu3SobN26UmDFjWh4BnrYaq/GQwMZmNc9q1aopsNy5c6cKhgwdP35cUqdOLbNnz5axY8da2kQbbdasmaCFLlu2TK5duyaRIkUSALtp06Zy9uxZqV37XczAlClTyuTJkyVr1qySM2dOGTbML7r1tGnTZMKECTJ16lRJmzat7N+/X0aMGCF//vmn0m6LFi2qNF8WCk2ek8DHAp5IZMPWTYJ2U6dSNcmdNYdUb9FA/Xtgp54uCcxV8NS8BCxub/eRW+B5+fJlf9t7shey7XYGPNu2bSs7duyQzJkzK+0WoAMQoatXryrAO3DggLRp00YyZMggiRMnlkqVKilwzZgxo+zZs0fWrl0rLVu2VNt0AHHhwoVSpkwZyZ07t6RPnz5Q8ETjzZ8/v9J6qff06dPKHDFx4kQNni7BQMAvfUzgyVeibS5es0KiRo4iMaPHkK2LV0v4cOFdkpo74Kl5CVjk3uwjt8DT1uaZLFkymTNnjlPgiZ1zyJAhCkBJzkY08GzZsinTQJw4cexu2589eyYRI0ZUEuMdygOsaKm2Nk/ScgSmecJzrly55Pvvv1dtpkqVStXrTq5pl2bPJ/DSxwae9x7cl1R5s8ibf/+VaUPHSvH8fjEsXSF3wVPzYl/q3pSLW+B56dIl6devn4XrKFGiKG3QGc3TePnp06eyb98+WbFihTqQSpcunUyZMsUueC5fvlx+/fVXuXHjhjpUYrueNGlSmTlzptPgybYdkwQHW7du3VKAXa9ePSld+l0SOlcmg37nfQl8bODZe+RgGTtjsoQJHVpSJk0u62YvlpCf+SUidJbcBU/Ni32Je1MuboGnJ2ye69evlxQpUkiCBAnU13P6nj17dgkfPrwCQuO0HVD9+uuv1TadLXqtWrXUNv3ly5dSt25dte22Bk9O/UuVKqVOPzEJpEmTRoEx1KVLFwWYhs3z8ePHylRw4sQJGTVqlNq6Ywr44osvnJ0DunwgEviYwPPg8SNSoj/rKUEAACAASURBVHZlKZw7v+TOml1+7tNVOjZtLW0aNHVpDLgDnpoX+yL3tlwUeHJqDtBY0w8//KAOYgI7MLL3HsCHnZEDI7S4n37ynzeFdrAzQmibhQsXVgCI5gg4/vHHH+oAKU+ePAo4jdN4bJzffPONZMqUSYEfmiHbbQ57lixZog6b+Bs7LIdHX331lapv4MCBUqNGDXUYxOHUzZs3lYZL240bN1bbdFybKlSooAB86dKlcubMGcHjIHLkyC5NBP2SfQl8LOD5/MULyVW+qDx+8kR2r/hFYsWIKRUa1ZI9h/bLL/OWS6qk/hMVmhkProKn5sW+dINCLgo87flrcuDSuXPnQMHT3nsNGjRQIAV42qP+/fsrP1CD2HJzwINr1L179yRaNLIh5pQWLVooQOREnUOl27dvq6388OHDZfTo0covFLtklSpVVDl+mzVrlnz55Zeq/LFjx+Tbb7+VQYMGKVerPn36yJMnT5QW2rBhQ1WGBYLFAY0UMwD217hx4ypQ5RBJk2cl8LGAZ7s+3WTW0gUydcgYKVGgsBLSX7duSs6yRSRunC9ky0ISBoZxSniugqfmxb6Yg0Iu+oaRU0NcF3ZHAh8LeLojg4DedRU8NS/ekID9OvXd9qCTtW7JRgIaPAMeEho8zQGWLyeVBk9fSv8Tb1uDpwZPZ6dAcF5U9Lbd2d7U5V2WgAZPDZ7ODh4Nns5KTJf/KCWgwVODp7MDW4OnsxLT5T9KCWjw1ODp7MAO1uCpcxg52526vLsS0DmM3JWgfj84SEBnzwwOvfCJ8BCzbXpLDqNP5JP1Z37EEghx4cIFnQDuI+7g4PZpSZIkUSxxO83XpHmx3wNaLubkosHT1zP4E2tfT0xzE9OXw0L3kbk+0uDpy1H6CbatJ6a5ienLoaH7yFwfafA0OUoJUELEpfnz56vAJ5pck4CemOYmpmvS9cxbuo/M9ZEFPEeOHKlSUxDNneDE1nT//n0V75JIQ48ePZL48eOr4B9EXjeIwBrkIiJYCLmOSP5G8A0iGxHfk6Ae9oj3iIBE/atWrZI7d+6oUHBEgSfIyOeff67C1AX23LpegnsQDIS0HkRrIjgIoevgl0j3rpI74OkM/67y96G8pyemuYnpy/7UfWSujxR4vn37VoWAAxiJf0nMTCNSO2BEuLa//vpLfvzxRxV16PDhw+r/BA1u166diosJ4EaPHl3F4nzw4IFKHEdIt5UrV0rUqFEVeJIfCFC0pubNm6s4nKS9IOcQHUdIOsLCEWiZBHPkFwrsuXV9ADoRlfge2j906JD8/fffsm7dOgWkrpI74OkM/67y96G8pyemuYnpy/7UfWSujxR4Et+S4MJon61bt1agVbZsWVUDqSnWrFmjQrcRdBhCkyKmJhqdkTAN7ZEtLZHdIQB406ZNClwJHQd4ki6D5Gu2RPg7wJKwdAZoHzlyRCVnCxkypMpHFNhzoz7ScxBmjuDKRJuHWAyolzQdEGHp0EzRotFMKd+pUyeVhoNcSYSnIxgy76E9k8WTb7IHntu2bVMaMTFESY5XuXJlqV+//nspPBzxz+LFArRgwQIVFg+QZ1HJly+f8IzUJjNmzFBaeaJEiaRjx46KN4h4pPQDofzmzZunvvXFixcqFipaPd+ImYFvJGC0r0lPTHMT05f9pPvIXB8p8ATg2G4TPZ2skQAHE5b8QIALW2fAxl5eHwNUBgwYoEDOHhnbdgCMeJ4GoZEy6Zs0aaKixgOugDbaq3UgYkfPjfoAdfIVERm+fPnyKpgz2nKoUKFUEYCI7TuaM5opoEiEehYANFN4IxgzpgvihxI7lLik5JW3BU8WHDJ1sigQU5T/k9GT7J4AnzU54t8wmRAkGhkRq5RdAGaMX375RdlajYR3ZA4FYAFa2gY8ibpP/EhikAL29CEgCi/0HQD/zz//CFH7Y8SI4ct5qXYWkHZV8t8NWi7mAMuXg9e2j0IcO3bsLYDDhAdY0DJJYQFYMil5RjR47Jn2qGfPnmoiE9A4ILtmQDbPOnXqqCjuaFQEKwZAjSRwRIlHu8VM4Oi5NV+kLQbI+RsirxJR59Gg0V7Z1pNaGGCECJSMjRWAJbq8kbmTZ6RXPnnypDIDYDawPjBCCwcwMU+wAECYN8j4SXR7A7D5PTD+AXDyPqG5AuDYiwFH/kYLZ/GifoCP/iCvPZom4I+NGvAEEOk3vpXvrlixogJQgllDu3btsphYMLX4kjRIfHggoceLnwTeA8/+/fu/NSaZtZCI5N6oUSOV9gJAAdjYQtsSoMo2GPADPOyRAZ5kqiRKu0FsT0klbBBb6t27d6t0xoASWhhbUbPPrdsmOdz27duVBg2gof0lTJhQgSiLA8BoSySeY3tMbiaAisj2AB8AirnBGjyJho+WCsgZRKZOtF+282iztmTv+7CHomlTHxqiNQGiLFy2zwBbQBcNFfDEvMF3QoAo34gmat1fbOXR6q01f19MCg2eGjydGXfBebyEyJgx41sOf5jEBvXu3VvZBrFZkjd98uTJKi0GuYEgtEO0QiYtW0W2x2yzsXmiKUIA0dy5c9VEZqIHZvNkKwoIGAc6ABB1k14DO6Sj59adQSoO8iRhEoDYoletWlUKFiyo0m9gWoBfgBBC87TONc9igd0X8MS2iCZnDZ6AOaBOXZzoL1q0yNIWAMV72H+tgSsw/tFSAUPkBxgCxoA2miu/oXmilaJ54i1AxtJixYr50zytwRN7LSBZsmRJS38B6tSHZkpdvqTgPBm0XPwkoPvI3AIXIkSIEG+x2XXv3t3yBjY+trWAIXY4npNriNNwAI7DHDQ7tsMkWAMcABq2mRxkoGmiOTLZ0SLJKwR4AqzkJ7ImtFXAjYMN2iLJG3mL2GIDeBxeoZkF9JzcRQbRJnZItC7aw94HryR9wxaIWYLtNtotiecAdRK+AZ5oliwEABEa9++//67ywGM/RbsGtDAHYJelHIcv1AeQclD022+/Kdso9mMSzhnEIuSIf0PeZPgEvLE9o/FijzXSImPzxH6LZok9Fk0T0LXVPGkXGbBosNihAWNWIa0y71qbJXwBFnpimpuYvugbo03dR+b6SAUGATgABYMM7QY3IcCLwwYONZh82AU58QVQ0fAMDQuQwl2Jgydclki0xuR15OcJCKCt8TduRYAG7+fNm1cBEYB86tSpQJ9bfyraG6DDO/AKeADQhqcAJ/KcRKPJcTAGWAL8nLZz4IMdke0ywM3iQJpj/uBixUk6WTixmbL9BYQxWQCcLAzIA43U2t4Jb4745yALjRmXLdy8kC+HPdg14ZHfeW6cxGMnBpAhe+Bp/Y3UDfDic4sXgq9JT0xzE9OX/aT7yFwf6RtGvhyln2DbemKam5i+HBq6j8z1kQZPX47ST7BtPTHNTUxfDg3dR+b6SIOnL0fpJ9i2npjmJqYvh4buI3N9pMHTl6P0E2xbT0xzE9OXQ0P3kbk+0uDpy1H6CbatJ6a5ienLoaH7yFwfKfDEr5NTaVdunxg3WuxdS/TlAHDUNo7w3I7CQ4AbRpqCRgJ6YpqbmEHTG5oXZ+T83g2jNWvWvOUuN7eM8E80glgYleIriasPbkf2bhgRFKNXr17KrSegu+1mGcSpnptKrVq18ncTCYAjcMbQoUPV1URPEO48uB/hcG7t4+qJunUdAUtAg2fQAxbXi/FRJp5AnDhxlJIU0G1AuNN9ZK6PQpQqVeotVy+5/4y/JQBISDgjVieaJQ7r+Fy6opk6AyTcLAIccQKHJ24J4dyNzyV+mEuWLLEbnMSZNqzLAsb4T27dulU51GvyvgQcTUwuFRBXgZtf9AmXGYzbYnBHf3FpgXIEbWHh5jk+utwEs6XPPvtMxU+wvkZrlHHEi/el8a4FR7w4kktAvHKZpUiRIgo0iReBzzFzmqAzzCl75IgX5umOHTsUGHMhhehfCRIkUFVxO8764gq/4f9sxL3ANxo/ay6hcCmGyyv8HRA54oX3GCvwQ9xhLq9wnRlFj9uRXHKxJW4A4rPtLL2neUaIEOEtH28EQAY8cZJHyBA3e7g1hBM4juW2IdC4C84NG2PbjkZHXZTFuZ5bMWh2OMsbW3wExsdSt3En2/gQficIshErFI2YicFtJ64q4tDPjRmc6bmrzrVRnMkZXEwqohAxYDBDcFOIa4oQTvLcRac8qzCCJeAGHctVU+tbQc4KVZc3L4HAJgNXSwmNSF8aZES+4hYYV2MxMTHpubVG7ALC7fE7izuXOGyJxZhF0hWQMP9V7pd0Ry7WrTO3kIMRGAegYr4Qb4GoaNwwI9ZDQMBJXYHxAhhxQQaMMAig4go3F23oEy6KWJMRcY0LNFy84Zowl2jgCfDlYktA14YdgScBiVhAuUxiEJgze/ZsdZuRWL62ZBuHgxt9XCIBZ7hFGRC9B57cMKJxQ9O0Bc/Xr1+rD+XWDxqBbQg0tvy8a4AnVwO5Jom2SLQfrj+iGSAgOo2IP/wfMEaQ9gJ0AHRcL+S2DyAKuLOa8WfcuHFKOybaE4LjZhPaCEDKFhwQZPUBZNFEuB7KDRvqZPuCJsJ2HX5ZLVkR0WCMu+7uTwNdQ2ASCGwysPACjoynpEmTqj5hcSYWKaCK5sR4ZCwxAQFMrgbbS43CBKe/mRjc2PqQwdORXIxvY66hCLCDNMCT7TmLEVelAS/iJaB12QKctXwcARZXtwnowzwibi8R2YwoX0QfI04G89c6rCT1G/1FPAhu9hn8coOPwD2u9BFnF8x1vgeM4m/CMXLL0FqjBfQZP2APMTuMW4Boz2AScSlcAk9Aio+HbLftbNnpCD6OjwwoBBpgBHMAonXgDTTLvn37qgmAwGCUtgBBgMwesaqhMbKicb2QycKhDve+SQFCdHqI65cAO5oxQYytQ8oRmARgbtOmjRKocaedIMnW1xRR8amblUqT9yXgaGLCAQCJxsDVVwI6M1lZLOlrFmVjW8i4wD5uu3Mwgntbhx50ZWJ6XxrvWnBVLnwjxE6RBYNgOuz4DPBkrhH4h60785O5g3IT2PmBGV7Q9NgmY0rj6jYLHkoY/cE1a0DVllBuuGJMMByILT79SqwI4ki400eAHzExaB+TAEF72K0YxEJMTF5rRRFAJYgOfz98+NA18GS1B9QM8AQwDeJuOdolAzR06NDv3aW2Pm1H+wOsrEO+gey8z9aeLTLtmDmZZ6vPCmXE/MQOyn1uABVV3yC2/mzhiIVJSDdAk05hG4DmySpLZCcDPK2D8ALMBPZAvTfiewblhPkU2zIzMZmQjCG2mSyixBFggAOe1gszQVMww9iCJ4Fm2JGwfXV1exrUfeOqXJgPgBhKD3WgXCA/AzxRDliM2CJDzBeUEEALpclVwAKgqBsioA3gB1jRPwAkmh22UfoPjRPNF/BkbrK4QcRxoE/ZWaJMucoL7xkZL1g8iIpmbYZj7KAlowmjdYJjgD9mPRQ1DsMZQ05rnlGjRn3LBxirue223faDbANRWIMnIEQEd4SETREy7FQE32CLbBY82ZL36NFDgRqrKx8L0HGIgH3FGjwRCu1g86RdtulsGzgoCAw8T5w4oU4d0YzhW5P3JWAGJLBns/Ui2hQ2OraCTArGFxMSuza/G9tAI0wg3KPVEAjaGmQD+iozvHhfIn4tmOHFnlwAJUxl2PnZVaFAWIMnO0ZkCXiynacO5IgGbx2G0vo7zfACCBvhIlFSAD+Am3MJ+gZNFyWMZ/DH/DcAju06OOKJbbvBN14/fCc4Bl6w0zXI0DrBE7RziN/YrWIPZpcDgDoNnjVq1HjL4AOR0eDcAU9sHyA+QjW2w4Ag2itaAtGHXAVPPthIhYFpAOM0h0vYtBAAAwZNlRWE0zR+42SPVREe7GmeHEZxsGWd8C6oJsun2o6ZiWnIhq0ofW2YXjCtEOULbZI+BhBYkOlrI0WMkWYFW6h1oG13tJqg6CtX5cLc4gAEBQjbLho3QMI8Y3HB7gt4YUNmzjAP2cYTqQsN1F25sJhxQINJDk2W0JUc1qKFEveXYN4sfPQVYIqSwkEtbfMbWiDmFyP3mS0/zsiFd41klEZmC7ROTBfwwJkNu1Z2n2jEhL9EAzdO6/HswMRH0HYzcgmxbdu2t7zElhp7gLvgid0RWxXaAbYXtEW24DDqjEO9rebJx9iGbsNMwMk8/LMdYKuH5oF2yr+ZQGwRAEdb8OTknfcwC3DSpiloJBDYZGB3gfnF8OU1bJdGaEQ45HCAA0IjTipjloMCiEWbxdteVH4zkyFoJGC/FVflgr0+IHshcwHZYL6gDNop8XgxdbBVDogcARZgR8hIgIjDLAAIsEQBoy3qRstFOwWwOTjGdg1hi8QDgPlnuCoFFirRES9o0my94cHQKFGy8PjBXGgcMlubEo3zEHvfT3m0cjPjRd0wwucLlTugHES+HFTeapvJx2EWp7isSpqCRgKBTQZOzQFDtBJAgZ0FhvzABrQ11xwQcljBoQialiNyNDEdve/J556SCzIwfDld5S8wXsihhdYGCLOrQyHCiwaNn3MNTHZ4sXCIi+kMYEM5QclxhRz1EYfY+IQbB978G3sryhtaOb/j48vvmDjsEaYOFhent+2Apysfpd/REnBFAo58CNEYGOhkD2VBZ3EzDjMDa4/tGRopuw7D7c4Rf44mpqP3PfncU3LxNniyO2BrjAsgGRrQKrExckgDOGEWwP6JiY6tOH0HcAbkWeNIho76CHBmzADUmBDQZgFrdry4ZrFVN1IABdSWBk9HvaCfBwsJOJoMQcmk5sW+tLVczMlFR1UKytmq2zJ1qhxUYtIgYQ4kgqo/7LUTnPtIg6cvR8Yn2HZwngy+7A4tlw8PyDV4+nLGfIJta5D48EDCl8M0OI8XlT3Tl8LRbWsJaAloCXyIEtDg+SH2muZZS0BLwOcS0Nt2n3fBp8VAcN6G+bIntFw+PHOGBk9fzphPsG0NEh8eSPhymAbn8aLB05cj4xNsOzhPBl92h5bLh7eoaPAMZMYQyovbEQRWIGCys0T0J6I8cQ2U4AkfCnFDhPiIRMHxNGmQ+PBAwtNjwJn6gvN4sYAnAU2JisJleiMlh/GRxAvkChNXnYxrc9xltb4Gx8V/QsJxJYq7pNxt5ZoU6TeeP38e4L153iNCDvVzx56L/txrJv4ewMV1O65dBfbcujMcJbBzFPjEui4jnB58cRWN+H8GcX+Wu71k4Awoeg9BErjGRvSmgCK1mBlIBFggxBqAxtVFQn5B9AsBGpAX0aXsJegzU79tGcYBwRXob3LfeJKC82Tw5Hc6W5en5cKcIZQfYeqIr0nEJeYT48gReZoXR+0F9jw486LAk2hFXKAHGLm7ah2iDcET85IwVmhPpM/gHin/N/IMGWGgiOBCwGKCnBKtmjibBGkg9D33SwlVBShaE2HsCI9FR5M/BGGRgI7wVYQfI6IOcQcDe24LnoElsDMLnsiBCNeAP/wRPgvw5Du4P8uCQDg70kEQZcY25YA7A8beuwAxmqAR0Z8yhCIj4yhxL4kS7iliHKBp0++E+PMkOTsZiK7Fgkq0JOtEcNY80VeMU/qAaD5myVlezNbrSjmzvDBXiZZE8A8AkqhFxMa0JXYPBFQhti1BUsgthByNXGCeAixC3vGHBR584E65PQooSZsjWZmVC/U4agNlI6B0O8iR+e6MXBR4GqG/0D654A9oEZ4eMgKYtm/fXoV1g+g0JhWhwwBEAgOgPdIxRlw+AJgQVcQUJNaicTmfkGK2ZGiLBDMlEgpEXEJiBKJNOXpuC56BJbAzC560T+BUA8AN8LSOEGPEF0Vuf/75p9qiA2SkOKAjmMjW23bCcBG1n8g/hPMiAg3yIaqTscW3fp+IMQYxaQAzYjWifRIKDC2CAUueHyLbEHEdvomRSPsEoAVQiPqNNknINhY2tGCCxTKxAkrKB0hTF4ugpzRavsXsZCCaEqEN0ZwgdihGhkbr/ibyEto/4dbgk0AUjE0jR40zk8HRRPbmczNyIcQjgT8I4m1NyImQktZkKByMRWJ9AhrEvDVjQjLDizU2WLdLUGFC3llTYEnajDisAcnWLC9m2rCOfm/dHkFLUISIFOXMeFHgyQRmu83WjyjcrOQImWCmRIZm68wWzt6HGgBiZMiz17ixbWdVYoIbhCZBYFQmKoAA+gPaaK/Wmpyj54GBp20CO7PgaWjThLZCqPbA0wA84hMSjdrIyAkoIUcCwxrgySAgfijxTtGmSSvC4sK30pZRF/Iw3kce1sQKj6kELYz4pWi8aPakHGEhAzAAXLQwQmyxYNGPfAMAz3sAupFNkj41EmDZJuXDBMOkJL4mCfU8RWYng9HnmCiQmT3wJHIPZiYWbCYtOyISfwWWUMz6O8zy4qlvd2ZiBlSWfmVuEFQYmZAtgXFiq5SgCTLWSZBmEOlJiK3riMzKhQhK7PIw4dFHzF0WeRZdazKbpM0eX2Z5caUNFAPOM6wzXzjTRyGOHTv2lkCibJ8RAttDAocysZhoPCMaNJPJHrHqE8nbiNwcGHjaPjPyE7GdYAsKgALYaE5sQ9EgMBM4em4LntbbdtsEdmbBE4AhTD8DgQlsu21HCwBY4BUQxLYJUDKY+S7I+sCIdATYkq1TASBzJgATnqj3tu/bkyU7A9pDToAwKUSMdljIsIFCBv9oG5gZKG/kLjdCcNFnLIj2kvIZZgLMAhkzZnQ030w/NzsZ4I2+Rz6ka7AHnkagW+vsmWjnjBcjZ48zk8H0R3ihoFm5WDcNYLJwY05iXFiTodQQYxMTDGVZfJEri7Mn5UI4QHaNjGeyUbBY2yNHSdrcAU/jXWfaMDKsMtbNKAi2fRSif//+bznQsCVUbzqFwLSAB8Bmb/tmaCi2uZCt6zM0T7aLjRs3tjxCo7M+bCFAMSACELEqoKlyaGOQo+eUsz0wsk1gZxY8jcMiVlei4BvgafCCqo8RnsUDPu2drFv/BtAycOko45uNtBJssbDXmDmZZ3tKpHS0TBY4tC5ydSMza3sfppVXr14p7RH+AEwWEjRx+pGVGo0XLcZeahSjXw3N21N44SxIsIAGBJ58G3yymBD7E2J8bd26VW1tjcUiIN6d5cVTMnAXJIzzABZ2tD0WZNtAv5ht6H/MGhBaOmYeAIPyngRPwJmdFyY8+iQgz5LAkrR5qo/MtmGYKtkNsiszQ++BZ8aMGd9y+GOdDAq7HEDFoGRCAwKAKVsjCC2GQY1Nkk6iU5iEaABoCxCh7tFa+BgmeGA2T9JlYPQ2bA5MfOrGFmgkmQrsufWHOwJHR8+NuhiglAWY0Mjtbdut23UEnobmaZ2pFJkCztj1sBGbAU/aZCeAvI0V3tBA2JIZW31WYMAU2WNCYJvPwEYzoDyLQ2DgyWEgtmMOGhzZpcwMPKOMs4AVGHiy0GKHZ5dCylkOUYhEz/j8WMGTuYK9mhQ0mMDsHRYha0AB0xDjlkNNFlrmrzfAE3MJ85Rg1MwXI42K7bgILEmbp8DTbBtmM6xa8/UeeIYIEeItArW2hXBoQdZKwJAtH8+x33EaDsCx4qEBlS5dWgYOHKhyBXE4gZaHixKaJpojqyEaERMW8ARYydxnTWyz+BBsNLSFlkf+ZcCLXCIc2GAXDOi5kfXTqNMROBp56W2zZaKd2XY66QZoF9siKziaeEApBRyBJ9omiwz1Ydzn4AbwQ16c5jvjE2oLnpyOM1k4hGLrhMaBdwITCxsZcsQmxcDmGW0BjHwP3g+2midaMIsiz60PrZwBSXcnAyfKyJ1FmMMw7FKMD8ASTYdF2chRw7ey4PL9HFwCGrZ2N3e1PU98u7vaHgsi44W/yU4JKEJGJlEWY+zfaJbGrgZ5sE1nEaTvmY+B5QyiPmcXOOO7cIWiv5A97YMLmKRsyTZJm7tysfe+dRscilrzYmRYZV7Y4oczvKjAIGgi1ocTTCwGq5F4C/seqi1bTiYh21UAFRAwtvIIDJseB0+4LHHCx0rnyM+TAw00JP7mFBp7Fe9ju+MgC0BGowjsubOap3VeeuNdDmLQWqzJyAvOQoIW7A54spVhUUDzZKVmYQFMsZEy+N0BT3jmJNGom/oAGIAezRP5MaHYqrMAYtMmIyWTxEhz0axZMwW8EGYcvh07I5PRk2R2YqLFWB8uwgOHl9jXqYO+os84HAM4AVjGGhozC3xAOckD0yQ8+Z3O1mVGLoZnhG3d9DE7F07i+bexiwTAkCOLCfUzHgBfR2SGF+oAKAFntusQmAAOoGhga8dMBV+OkrQ5A1gBlQ2sDeaGwQvvGxlW8d82vtWRTOwtKvqGkQOpAWosJMYAMSPkD70MkwJQQrvxNJmdmGbaxbREpkbsnZh5mLgcFmKSMJPM0JO8mOHXEyDhbjtm3jcjF2znKDj8zc6QSySMG3ZYaHnWpp7AkrQZZr6A+DLDC++abcPIsMrOKqCso2Z50eBpZjTpMh6TgNnJYLZBtqPsitA8AVFOnQ2PA0d1eJoXR+19TODJt3AwBwCxU2UnhWcO5jtbRSOwJG2OZGa2j8y2ge2X3TEKkSO/Tlve3rN56uyZjrpPP/ekBMxOBk+2aVaTCIo2NS/OSTk4jxeteTrXl7q0mxIIzpPBzU9z63UtF/viC85y0eDp1pDXLzsrgeA8GZz9Fk+W13LR4OnJ8aTr+ggloEHiwwMJXw7D4DxedA4jX44M3baWgJbABysBDZ4fbNdpxrUEtAR8KYEQgydX1amHfdkDn1jb7Rv4xSp49uyyz788YkS/aFGaF/9doeVif2jaykWDp8+n8KfFgAZPcxPTl6NCg6e5PtLg6ctR+gm2rcHT3MT05dDQ4Gmujz4Z8OzcZIHETxhLGv0ceKh9Xw5ao+1FM/bJkX1XpdvQMhI5ivm0EgHx/uDeMxnQaaVkzvG9lKnm20R0GjzNTUxfjkMNnub6KMADo88+CyG9R1WQrs0XyXdJv5B6rfIIvxnE7zE/jyytu9u//3zm+HXZvvGs3PjjvoQOE0oSJoktABZDxwAAIABJREFUhUqlldhf+EWC8SatXHBI9m67KJ0GlJLoMf3SejgDnn9euycblh+X36/elZAhQ8hXCWJKlpzfS6r08eXZ03+kV5ulkj5LQqlY23GQBVe+U4OnK1Jz/h0NEuZAwnnJeu6N4NxHIbLmTqwOjC6cviH37jyVDD8lkjBhQspnIUJIodJpFXhCOQskk6LlfjAFnnu2XpBVCw9LhIhh5ftkX8irf97IxXM3JXSokNKqWxGJ8blf9kdvkTvg+fzZPzKw0yr57+1bSZnua3n16o1cPntLIkQKK+36FJeXL15r8HSj47TmqQHLmeETrMHTOG2fM3GXnDr6h7+tIqBngCcfXK1hdkmd3i9id0Ca5/07T2VYz7USOVp4adK+gESJ6rftvHn9oZw//ZfkyJdMQob6TGmC6TJ9KxEihlFaYp8xFYXt5cr5h+Tqxb8lVOiQkvbHb6Ro2XTy339vpU+75ZLxp0RSqnIGGdV3vSRI9Ln6s2TmPuk2tKxcOHNT5k/ZLRmzJZJDu9/lbclVKLkUKZPOonnS5pZ1p+T1638lV8EUalGwprMn/pKZ47ZLjvzJpFh5v8Xin5ev5e7tJ/Jl/Biqnjdv/rO80n9cJXn04LlsXndarlz4WwDfeF9Hl+Ll08vX38aUP67elbEDN0qpyhnl2uXbcvHsTQkTNrSUqfqjJE3lF8pr99YLsv2XM2qR+THbd/L0yUs5uv831RehQ4eSHb+elVNH/lDyQZPOUySl/JDZL1nV1FFb5d7tJ1KgZBpZs+iIVKn/k9oRLJ29X65dviOffxFF8hZJKXMm7dLbdptZG5wnpjMA4+myWi7mFjiLzTMw8IwTL6o8efRCgUbzToWE/wcEnts2nJENK45L+ZqZFdhBANWb1/+qf4cM+ZmECRtKgRB/hwoVUlKk+1oKlEgtw3qslZcvX8uP2RLJ44cv5PSxPyVJinhSt2VuYSt77uR16TqkjBzcdUVoB3AKFeozqVI/mwVEajbJJWuWHJFLZ29K8QrpJVGSOArMaA9ADhs2tHyX7As5efh3+fff/6Tr4DISKUo4i7Ru/PlARvZZL+EjhJFseZNK8jRfyZfxo1ueH9h1WZbNOSDffh9bMmX/TtJl+kZOHf1TNq46IdnyJFHftG7ZMVW+Y7+Scuuvhwo8Q4cOKYmSxpE4caPKzk3nlfmiba9icuLw7zJv8m7FQ9oMCeS3y3fk9q3H8vrVGwWeb9+KDO+5TrLlTaLe3fHrOfnz2l1p1rGQ+n7A8/crdyVECFG85iuSUmZP2qXaTZbqS4kSPbycPPyHvHj+SoOnBk9TOKvB04PgmThFXMmZP5lMG71NaTXNOxeSvu2X27V5sl1n2960QwGlGULGNpp/U1e9lnkUmEWMHE7a9CiqgGrHxrMKdEpXyShZciVW782euFNOH/1TWnYtIm9ev5Fxg35V2i+mgL7tliswr9cyt8SJF036d1whBUulkdyFUljas7V5Ap7t+5RQQLVm8RHZtfm8NG6XXwGhNR3ee1U2rz0l9+8+VT9jZshVMLkCH3s2T0AY7RiAhDatOSmb1pySph0LClZiwNP4bp6PG7hRsKsOmFBFpozYIpfP31K247hfRVf1jOq7QW5ef2DZBbCghAsXWtWNdjtp2GYpXDqt5C6cQoHnxTM3pUWXwvJVghhK2xw/+FdJkfZrqdkkh3rn5JE/ZK7WPN+bERokzIGEKcT1UqHg3EemNE9j4hsAh4Zz6dwtiRX7/QMjDonWLzsmFWplkQxZEyqRsuVlawuIRo0ewQKe1qffy+celP07Lykw/eLLaOo9trOrFx6WqvWzSZqMCZQ5gG1r9YbZpWebZUo74/T8f+1dB3hURRc9QEgghBQIPRAg9N57r6GE0KQoigVRUEApAtJ7kSJFQFBRf5EmnRAIvYQuJfTeS+iE3v/v3LjrJtnsvre7wCbOfJ+fmp03786dmfPuvTNz7rnT1xG2JAJ9RjURYNQS86QFF/LXHnz6dU0BY3Pl0vnbOLT3ArZuOIaHD56ifdeaAnCxN4wIsgTLi+du4uWLV0iSNAmuXbkrFnPKlK4CnrWDCqN2UHTWwpmTNuDIgUsYOe1djBu4XKzswRNbGEUw3TBKkdIVq5dG4NTxSNyPeiz9u3DmJgzhCAN4jp7+njy/f9c5zJqxRazuyrXyyd/UbrsCCT3Y5syApacfjq4b7yF5S267qdXEhckFykIgib3bzoU6ZsBypPZKgY496sDTOzrmyVjfT9+vi2F5moKnAXSbtSmLslWib34wTsdYX5e+9STeuGXtUSyfv0c2rtavPITMfj5Im85DrLEMWbwFVFkM4NlzaCOkTZ9a/hZ7tz0+8Hxw7zEO7L0gIQeGGFjWhBwQcGa8tWjp7AKedNdbf1JRfp80fKXEKVt+VEHAnTFKxnG1gOdvUzbiSMQldB/UEOkzeUl7BkCk204Xf1PYEbzbrqK46WdOXJMQRnzgefHcLUwcFoqipfzxXvvovO+GuKs6qhRzOSmQUB8VPQBrN3jS2qMlxQ0gc+BJYbZtOC4ARquJ8UVuuJw4fBWvXr2KFzy50fJdv2V4+vQFSpXPIe4x3U0ek6LFx8K4HTeOWHh0iGGBOb9slXjqp1/VQO4C0Zk7Vy7ej3UrDsrv3DBp0bacZvBctXg/1q44KBtZfJ6uPk8i8B2dvq2H9Jk80a/TXLi6ukjfKlTPg0WzduHRo6eyKcR6BPbIy3dlY6dAkSwWLc+TR64KWPIjU7pCACKv3MXRf97HWO6pY1exY9NJNGpVCmnSpsL2jSdkc4wfHoZGYluejJHSbT936joKlcgqcVJuoFG/Pr4e6DE4SM98cXhdtduuAEvPpHLmD5wut93QabqptG68fFLFe86TlubKRftk44KuZoVqeXH0wCW4uCYz67az7euRUVg8e7dYV4wfcme/wTsljPE+1iFYciea1ig3rhj7TOHuip5Dg2XThIUbLrToGCrImTs9PupUHX2+iHlIPj7Lk5tbBH8C97XLd+XIUsbM3qjZsJBswLAwNss6qTzc0KhlKQG+RbN2CmD6ZU+L4FalZOefHxe6zpbcdp6d3bvzrOjqXtRj5CmQUTaq/pwRjqp1C6Bk+Ryyc37yaKScXCCI7t1+Rv6flmls8KR8tJ4X/rkLRyMuSVyZIYOLZ2/Ke3h2920WBZ4KPPXMvwQBnno6pOoqDdiqAQWeCjz1zB0Fnnq0peomag0o8FTgqWeCK/DUoy1VN1FrQIGnAk89E1yBpx5tqbqJWgMKPBV46pngCjz1aEvVTdQaUOCpwFPPBFfgqUdbqm6i1oACTwWeeia4Ak892lJ1E7UG9IDn5MkzMXHiz7h79x7q1q2KCRMGw8cn+vaZofTvPwZ37tyNo7Ps2f3QtetnFnXpzAvTkuDOpBctstgzofWMkVZZtm7djTlzlsQQa+DAbkiTJubcii13nEPyAMzmMOL5Q14ffJOF1y/JLMQ76aokTg1oBc8ff/wDXbsORP78ueHv74eVK9ejQoVSCAubjSSGA70AcueuiMuXI+Moa/LkYfjoo5aJDjydSS9aZTEdhEePHqNGjXeQOXNGLFgww+ok1wqeemT59tuRmDDhpxjvPnx4g8wzSyUOeFri8+SB7DdZFHi+SW2/nXdpBc+8eSvj6dNn2LcvDF5envjkk25iLaxePUdA1FyhBZo3bxX4+HjhwIF1QuenZzG8HY1Ev1UrSDiTXmyRxTCOgYHVHQqeemQJCvoQN27cxLZty3QNuebrmST9tcQjaY6Pk9cnSfDBm0S8ddPk3TKYM3MrChXLKukfyA5EMg4yJfEmT/aAdAhqWVKuEBpuyhh6w3vhpKNTJXFpQAt43rx5G9mylUaTJoH444/JooAFC1bggw8647vv+qFjx7ZmlTJ48HiMGvUDJk4cgk8+aW1VcVoBy2pDDqigRRZn0ostskyZ8ht69RqOVKnc5QPoKMtTryzZs5dFtWrl8euv3+saOc3gGXX3kUUeydh8nCTNmPrdaqFEy18ki1wlJIHIs+cv5M42wXPamNXCPVkrqLDk5iF1G++CkxTjyqU7QnjB/ycjEO+NG4iUdfVQVXZqDegBz6ZN6+F//5sk/Vm0aCXatPkSo0f3xRdffBinj7Q68+WrCi+v1GJ1urpGU/glJsvTABLOoBe9soSH70KDBu+DscU5c5YiSxbHue16ZImMvI6cOcsjU6b0iIq6h7Rp0+Drr9ujfftoVjI988Xi3XZLPJKx+ThJ30aGd6au+KBDNI+kgeiXbD6kp+Mdb971JjiyHDt0GT9PWI/6zYoLX6Zy260NX8L/XQt4spd58lQSsmq67alTexjddsY8K1YsHUcRQ4Z8j5EjJ2P8+EGaFgIb0GLtvSmNa5XFmfSiVZYrV66hYsVglCtXAn/++QPKlQtyKHjqmS9r125Bo0YfIk+eAFSvXh4hIWtx8eIVzJv3Ixo0iCYgiq9otjzpVlvikYxN8UZXnOTFjJOSUZ3FlEcyR570mP1TuDC/J/2H6o0MQGRpYt4kMh8p8HxTS/XtvUcreNLF69FjCAoUyCOB/NDQdShbtjjWrp0nG0bcKBoy5Bu0ahWMu3ejxOr08HDHwYPr4ebmqqmDWgFLU2N2VtIqizPpxZIsO3fuE09h1arZ6NdvNBYvXonWrRvD09MDf/0VAg+PVLKh16NHB12AFV9lrXqpVasyTp8+L/OK82X//sOoUKER3n23CWbM+E6XLPFanmQOssQjGRs8yYxOXkvm1mn1cQURgqS9k0asFAb2MpUDMHFY9O+1GxaW38kEz139lKlc4ZE6hYDn44fP0Gd0EzunonrcWTWgFTwpP3dEefyE7lXt2lUwYcIQpE0bnRKFYMOjS+3avYuhQydgxIhJGDOmPzp0+EBz17UCluYG7aioRxZn0kt8smzevAOBge9h795V6Ny5HzZv3hlHOzxJsXt3qC7AslRZi17ef785Fi0KlY8uy/bte1CzZgt8+GEL/PDDcF2yxAueC/7YYZFHMjZ40oqcNDwUJONlWl7m6CEzPK1PAwkvU06Qbq5Ww8LwTpNKfidt3NcDGgjtHNNskIeSTPU586SXJGyqJC4N6AFPLT03WJ3u7ilx6NB6pEjhpuUxIwDzPx48OKn5mddVUQ94apHBmfXCvjp6t12LTlhnxoxZ+OqrAahcuQxy586JZctWgzFThoPKl48OJ8ZXNLvtZEa3xCNpLg8600nM+20bTh+LFAb3qnUKYN6v24S4uMl7ZYQUOeSvvRILJTFy1hy+qN+0mLDEs5BDk7yYBGKSDDMpnCqJSwOOBs+IiCOyAOjS0yXTUxwNWHreHbuuo2VxZr28TfB88eIFvvtuKn79dR6uXbshsc8+fTojKKi21eGLFzytPqmhAjNPMv8QXXEWQxrfek2LSWI2VZQGHA2e9mjU0YClZLFHA+afdeYxMrrt9nabCdKYwZIZHEuVzylpNNaFHpJmuw5sAC9vd3tfoZ5PBBpQ4JnwQOJtTrv/BHhSwcyVvmppBGiBcledKX2ZIteQDfNtDoJ6t3NoQIGnAk89M/E/A556lKLq/jc1oMBTgaeeme/U4Nl3dDOzxCB6OqjqKg1o0cDQbxZoqabqKA0kCA04LOaZIHqrhHyrGjBYnW9VCPVypQEHaUCBp4MUqZrRpgHltiu3XdtMia7l1G776OnvKbddz2iqunZpQIGnAk89E0iBpx5tqbqJWgMKPBV46pngCjz1aEvVTdQaUOCpwFPPBFfgqUdb/6G6vT7/EznzZED7rpapsBKTShwNnrxuN3r0FPzxxwJERt5Avny5JHcROS+tFWdemNZkf52/K71o+8AZN4xWLd6PtSsOxmBFMjTx4N5jhC07gEP7LoA3idKm80DF6nlRrmpu41tISUfmeR6QT+7qgtz5M8oB+TTpPCQvUd9Oc81K1HNoI/j4egj93Z4dZ0ASZi8fdxQo4odqgQWEEPnly1cWfzdteOKwaHISQ+HzZSrnEjISXhvl71cv3cHwKdaZxtnGoX0XsWHVYVw+f0v6lTNvegQ2LibEJ/YWBZ7xa5DcBxs3bsPff0cIr2fNmpVQsmRcrgOyKZFVqVSpoihcOJ/kOrp69bqk69BL9GDveNrzvB7AOnv2Ilat2oAbN27JxyI4uC5cXJLFef3vv8/H7t0Rxr8zwRnJiK0VR8pCGcnwb66Qi6BRozoWxdEji7V+GX4nIXJo6Hrh8fTzy4TmzRsKPZ21YvZuO4k4RvReDKbRIFD1H9MUbimimbjvRz0WWjmyI5HpiGxIZEbi/1etWwANmhUXcFmxYC9Sebghb6HMeHDvCU4cuYIUKV3xVb/6cE/lKuDJZwsUzRJDxtpBRbB5zVGsW3EQfv5pkcnPWwD40vlbaP5BOZSpFICVi/db/D02ePJ5A7CTuZ5tGQiX9YBn+LpjWDJnN9xTucnHgB+B40euILlLMukXPwz2FAWe5rX3+PETBAa+i1279seoQL5F8i6aloEDxwrRwy+/jEXVquVBUmSSPqxc+acw51gqr2Nh2joftMry88+zhRXo5cuXxlexn6Ghs2IkxuOPlSs3wZ49B4z1smXLgiNHNloV0ZGynDp1DkWKxPWskiZNij17VgqzkaPHaN68Zfjoo6+xefMilCgRTX9pKPPmLUWHDr3BOWYoJAfZvn2ZVR5Ys+B58uhVTB+3Fu+1r4Q/Z2zBOx+UE4Jiltk/h2PvjrNo0LwEqtaJpogjwM7/bTtKlM0ugEgeTlqPHb+pLek1WHhV88DeCwKuJK8leOYpmAntutSIo6sJQ0MF4IZMbGEEbabzyJbTV6xFa7/HBk9Ty5KkzoO6/iVyMt2HVvC8df2+9Cu1d0p0/KaOMSXIlYt3cPTgJVSplR/JXJIKUxQ/HGSKevb0BQLyZkDj1qUFWK3lgVLgGf+yGT58Ijw9U+PDD1ti6dJV+PTTHmJ9Ll36a4yHmI2RLOXHjp0y/v2zz9pg3LiBDgMJqw05oIJWwGI/x4+fISTCadN6o3nz9ti27W9s3boURYsWMErCcEaGDEUll9OoUX10SehoWUxfvn59OBo2bIsWLYIwc6Z5i9S0vlZZDM8cPHgU1au/g4cPH5kFz0uXruLrrwdg8OAeSJ/eF0FBbbFv3yGsWzdfmLn0ALm47XN+2SrWXtcBDQRE+VX7vHttcZf6dZ4nwNFzWDBMMr4a37Em5ADClkSgxYflJdWGuWJw23nXnYzxhkISZFp1v03ZKO5xngKZULpigFivKVL+m4PG2u+WwPPF85cCnu6p3dBrWLBm8Fwfegihi/bhnbblRCYWAjFzLLEkS5YUrm4uIEfpiSNXUbhkNnh4uGFn+Cm4u7uh++CGUn/cwBBUqplXktxtDDuCC2dv4MtegciaIy0UeGpb0yS5ZbpYAkZst5MJ3+gWkhS5Th3mdv9JCG7XrZsnrryexaBNmtdTSy9IPHjwCKdOnZWkeCdPnsWJE+GSl8dQCLIlStTVnAzPHsCyJotp27Vrt5Lx2bVrhYQcrBU9eiGHaaVKjXHnThRu3bpjFjxN38eU1fXrtwHThBw9uhE+Pjrztg+d1PLVoG4LhDuzYvU82LPjLBb8b7uAJcFhcLcFyF0gEz79Kq7FSEHIv7lt4wl80bMO/APSWQTP2D+S7LjhOyUkzkn3+PC+iwLYtOjyF86CRi1LwTuNu9XfY4OnqdvO+Of50zdQs0Eh1A0uqhk8KQ/ddtN+LZ69C1vXH5fX0Ypme2TPL1IyG9p8Fs0laXD1maeJ+Zos5YFS4Gl56dAiYCqOrVt344MP3sH48QPjkB0XLlwDT548xfHjW6SxEydOo1ixOpLHiPmMEit4fvxxN8ydu0Ridf37d42TFG/+/OX48MOvJIUJY3x58wZg1Ki+VkMZ1JcewGJ9a7IYxmDDhq1o0OADNGtWH7//PtEabsrvWmWhwUcr/PDh4+jduxM6duwdL3gypfX48dMxbtx0SRj4889jUblyWavyxHHb32lb7hVd8NiFYFqjfiEM/Hq+WIG9hjc28nSa1t20+giWz9+DZu+XRdnK5r8kBsszc1Yf1KxfyPh4uoyeMRiX6OYyKdzOzSfFmqOl2qHHvySl1n5nw7E3jBi7ZXiBQExQ1uq2G+K4phb1jWv3hPmeIMpNrVIVAiTMEdyqFCr+k7eJbv34wSEScyWAWsoDpcAz/vnKHO2ff95TyGqnTh1hdrOITxcvXhdXrkSK5eDt7SXEyK1adUj04Hn06Elx17lZ9s47DTByZEzXfMCAMRgzZprEgQMC/DF79mJZvxERa5Ex478WqrkR0ApYhmetyWKoV6dOa/kQ7twZIjmEtBStstD7ICCuWTMXtCg5B8zFPO/ffyjWJj/M33zTEd26fYaUKVNoESUOkCfJmTv9q1s3H6BN+0rGBggO3Dyi9Rm6cB/Wrzwklil3rFloHf71+w6JSRYunhWj+y1FSndXdOhRRyxFllPHIsVK40ZNas8UFmOee7afQdbsaUEwZWFMte+Xc+DqlhwDxzeHtd9Ne24NHK39bmiLG2JjBixHaq8U6NijjuShZzl++Ap++n5dtOXZqKhsphUrkx3vtqsov7PP1B8t6ntRjy3mgVLgaX7O0g3MkaMM+O/mzRvAyyt6XjAGOnToN5JYLF26tGJZGhJ/Zc/uJ246d9tpiW7YsADFilkm4Na6MDWtLDsr2SrL99/PQJ8+oyRmt2PHXsyZs1jin0xydvv2HeNHZ9KkmejVaximTRsJ5vGxVBwtC9/FkxP167+PJk0C8ccfkzVrS4ssjHMyI2euXDlQo0YFGE4j0MLt3r0DNmzYZtTLsGETwXh6zpzZUL169JpladmykdmsrKaCxrE8kyTBq/LV8sgmh6EY4n3cKMmSzQdTRoeBqYW5G54uY2rJzU5wYa6ilh+VF3Bjug1aecy3/vTxc9ltd0meDF/2qos0vh7/7La7I1+hmLvtTAw3bcwayaLJdBy+6VPjeuQ92UAqXCKbxByHfrMw3t/f/zxm6gVr4Mjf6daXqRTTSmZ2z+JlsscY1G0booGQpwbYL24OnTh8VVKIGDa/fhy7Rj4UhUpkhbe3u+Rloh56DGmE0EV7LeaB6t95HpAEokemLDF8eDTPrARYUcs5T2ZerF497gJngP/Mme2yE58hQzr89tsE0cAPP/yKKVN+ldhVoUL5MHhwd1SrFp2E8HWAhLV2bfldC0iw3atXr+HIkRPGhU+Li3Ffup7c2f7ppz9FR+fPX8LJk2dQo0a0UcQTCTyZwFMJLVtGJz+LrzhaFr6nbt3WCA/fLbvaHCOtRYsshmRz5tokUNOVN+glOPgjrFmzOU5VQzJBPXphvoxX7b6qIZs1hhJ5+a7sNPOYEI8LcZOEx4X27TwrMbz0Gb1QoVpulCif0+jKE1BD/tojwJQqtRsC8maULJnWznl+1q2WxFYZKzx9/BruRT2SI08Fi/qJ1UogYmZOS7+bdlgLeJqeAzU8a0hSF1t5tDRXLtonZ0M9PFOgQrW8OHrgElxck8nJAeojZP4eyb/EDSKGGhq3LoV0GTxhLQ8Uz9XyQ0WrvW3HKvJxSuxFC3i+KR1oWZjOJsv773fC8uVrUL9+9PGfkJA1cHFxwb59q+XMoqFwI2nJklX/nAFNjoULQySsERGxRix4PSARX12tsmzatB316rWRM52zZ0/RpVJbxshgXZpz23W9PFZls0eV7GlQPas0oEcDCjzNa0srSNDqpJseHr4LPI7E0MSgQd3juJzcbe7dewRCQtbiyZMnKFeuJEaP7gOm+7VWHC0L49BMSNeiRUOr5zpjy6ZVFtPnFHhaG2H1e4LUgAJP+8DzTQy6LYD1uuRyZlkUn+frGnXVrlkNKPBU4KlnaSjw1KMtVTdRa0CBpwJPPRNcgacebam6iVoDCjwVeOqZ4E4NnioBnJ6hVHXt0YBKAGeP9tSzzqYBFfN0thFJxPKoBHCJeHD/g11T4PkfHPS32WXltiu3Xc/8c2q3XSWA0zOUqq69GlDgqcBTzxxS4KlHW05ad23IQaxasl+4PbPnMs8e5aSiO5VYCjwVeOqZkAkCPBNLGg5e7wz5ay+OHrgs9+FJNlK8bA6h2+Nde1uLPeCpJ42IrfIllOcUeCrw1DNXnR48E1Majh9GheHcqeuS7oOEHrwvH3XnIboNbGhkbdIzeIa69oCnnjQitsiWkJ5R4KnAU898dXrwTCxpOMh6ROZ7P/806NwnOnsiGZBIWkLCDhZygpJ/lMnsSORBAudGLUoiQ2YvYUfasPIwLp67Kc/lypcRwa1LSWoRc+B5JOISwpZGIPLKXaHdI4dntboF4zDuW0sjwo/XxlWHsW3jcaGxI6lInUaFUbBYVvC38HVHsWn1USFNISlLUIsSIhvLtx1ni2XNPFGkwxsyqSWePn0uJC1Mysc+Zg9Ih6CWJYXN/m0XBZ4KPPXMQacHz8SShoPuMZnvyUVKqrsiJf0laR1TZkQDKTBtzGpJYEfLlKC4e9tp+KRJJZbp0nl/4+a1e5JBNOrOI0nDka9QZnzUqVoc8OQHhyk4CL7lq+YB/39X+CnUDioMJrUzLdbSiBhCJqT/y5ErvTA0PXzwBF/1b4ADf5+XWCvTduTMnV7ySRFEO/asC/+cvgKeZKVi9sSCxbMKoxNp8pj4rlZQYenj6mURwozFHE6pUmsjftUzwfXUVeCpwFPPfHFq8ExsaTiYcoMgyH+zkO6NuZXqNS2GS+dugW59sdL+ePfTaJ7DWzfuCys8AdY0ZQZ/I9BeOHMTQye3xLoVh2JsGP00YR1OHrmK/mObSR4mlskjVuHa1bsYMK65EbD5d0tpRmixDvh6PjxSp0C3QQ2RPHkyyVhKyjs3t+To13muUPQR+Jj6mNR44waFoEBRP3z4RVUBTwIi80+xr+z35JGrJAUImexZyM7/84T1xgyieiavo+sq8FTgqWdOOTV4JrbKt/qmAAAgAElEQVQ0HIaBuXPrAehWkwf02tUo1GpQGOkyeWL2T+Ex0maYDiTd9s1rjiDyShRcXV3AfPUEvuE/tJLkbaa77aP7LsXN6/cE0AyF1h2t329HNpZsnbGLuTQi731aScieSab8wedVYjxCC3NI97i/DfhqvoQJug8OEvAkoz8T9rHs3XlW+ujikhRJTSxubp4xI6ppAj49k9hRdRV4KvDUM5ecGjwTWxoO5oAnMztjgCx00ad+t1pY6WvULyhpjE0TttHyZIoN5lka+s0i5MqbAXUbF4OrazLM/XWbWHKm4MmcSoyfzpy0AUcPXhamfMO7GGsk6DINM/PFGIqlNCK0Ugd8NU+sRoKhWJ73HoN5rVO60/KcJ1YpLU+eFjAQVTPs8OEX1eKAJ+O1E4etlNADyahZnj9/KfIwWynbeptFgacCTz3zz6nBMzGl4WDSOMYhaXUxFpnaKyXOnryGO7ceSiywQvW8kn+I7PBFS/kLMzzjlKz3aZcaGNV3CbLlTCcgeyPyHtYsPyDxU2YOvXr5LpbN+1vSbxQqllU2mOjWM0ZZrloeXL8ahfWhB8U1rlTz3zQDtDatpRExpD3JlsNX8r7TeqTV+VXf+hL/ZMySMc+APBkk5hl19yE+615bYqCxLU9OTOqAHw3mnKIFzNQgTFz39YAGSJHi35TOeiaxo+oq8FTgqWcuOTV4JrY0HPt3n8Pf205L6o4nj57BJ60HylTOhap18suYcUee50BZ79XLV8gW4Iugd6J323eHn8KaFQcl5khLtWT5HPjjxy2oG1wE+Yv44eeJ63Dr+n0ULZNd3F+CMHfur0dGwdvHXSze6vUKxoh38p3W0ohwI2vL2qMSMnhw7wnSZ/KSjSfGNbnrT2ua/1Aunltt0Lw48hbMLP0xB54x+vjqFbLm8EX9psUkR9TbLgo8FXjqmYNODZ7qeqaeoVR17dWAAk8FnnrmkAJPPdpSdRO1BhR4KvDUM8EVeOrRlqqbqDWgwFOBp54JrsBTj7ZU3UStAQWeCjz1THAFnnq0peomag0o8FTgqWeC/6fBc/q4tTh9PBIjp72rR2eqbiLVgAJPBZ56prbTgyev/JHggjdsXrx4icxZfVCjXiHkKxx9HMaeosDTHu0lvmcVeCrw1DOrnRo8O/UOfMXD3i9fvULufBmRImVyOb/Iw+Hvta8st3HsKQo87dFe4nvWGng+f/4Cq1ZtwKFDx+Dm5ooGDWohV67smhQRGXkdoaHrcfHiFfj5ZULz5g3h4eEe77POvDDNCb1jx17s2LEHDx8+QuXKZVGxYmncuHELgwePN9vHWrUqY/fuCNy5czfO79mz+6Fr18/MPqdFL+ZkYWP9+4+x+L7ff58vMhlKmjTeGDiwm81jFBV1D8uWrcbZsxeRMWM6NG1aDz4+3jHau3nztpy99vaOyyr29Okz0WH69L5CrmOpxNZLkgyZvF7duHYPn3WrZWRIJ3DyLnelGnnlFo4lWjT+xls6OzadEGo2XjMsXiY7ApsUkyuBCjw1rfv/TCVL4Hn3bhRq1myJI0dOGPXBCb1w4c+oWTOayMVQ5s1bho8++hqbNy9CiRKFMW/eUnTo0BuPHz8x1smTJwDbty8TEDZXtIDEmxoYa7J8/HE3zJ27JIY4vXt3QuvWjVGkSM04YvJ67549K1G//vu4fDkyzu+TJw/DRx+1tEkv8cnSt28X5M5d0eL7Kldugj17Dhjfmy1bFhw5stEm8GQ7DRp8AAKooWTIkA7h4UuQKVN6nDx5Fp9+2h07d+6Tn6tWLY+ZM8eBdVjGjJmG776bivv3H8DLyxNDhvTAJ5+01iwLL2C/4j3oVh9XkIfotvOeN0uSJEnEEjVwWcZHi0aWH3JGBuTLIAzuvOHToHkJudWjwPNNLb+E8R5rlueAAWNQsGBe1K9fA2vXbsG7736BBg1qYt68H40dPHjwKKpXf0csMAN4Xrp0FV9/PQCDB/cQKyIoqC327TuEdevmo2zZ4jaBxJvUqDXwXLRoJdjvzz9/H1FR91GpUmO5fXb1ajQwGMr69eFo2LAtWrQIwsyZMS1SWqB581aBj48XDhxYh+TJ/yW1MW3DUbLEfh+NqQwZigpAjRrVR5N6LclC0Pv664HSXuHC+TF06HhMnPgLRo7sgw4dPkDJknVx4cJl9O//NWhhDhs2AZUqlUVIyO+YNWsh2rf/BlWqlMP77zfDjBmzBGTDwmaLRW+uxLE8CZ6BjYuiRv1CUp/8kf/7cbP8N++ID/uhtVVaNFMqN4Jv3y/nyh3tdl/VUOCpaYr8dypZA09q4uXLl+JK/frrPAwaNE4Wx8SJQ0RJtE4JHHfuROHWrTtG8DTVIC2t+vXb4MqVazh6dGMcN85Q1xpIvMlR0SoLAWn79j3yUcmWzQ/79oXFELN27Vby+65dK5AvX64Yv9G9HzXqB9GlHgsrPj1YkyX2+44dO4USJepafb8eIGddAiPH/NtvR2DJklX49dfvkSGDL+rVayPA2bPnF9Jkv37fYdy4H3Ho0AZ89lkP7Nt3GGfP7kDKlCnEevX3LyOhnhkzvtMOnryT3fKj8vIAadhIgrFzy0kB0t4jG1ulRSPxxP5d54Qb09PbHRfP3pR71F/2rqvA802uwATwLi3geerUOaMrWrp0UcyePVXcMIJq8+btcfjwcdBl7dixdwzw5CIaP346xo2bDi+v1Pj557ESG4yvaAWsN6FWrbIY3OKsWTPLIjft34YNW8WNbdasPn7/fWIMsQl0+fJVFb3Q6nR1jZ8gxhGymHvf/PnL8eGHX8Hf3w+MT+fNG4BRo/qicuUydo0RP7JffPGteMoMY0ybNhJhYRtlrkyZMgJt274j7U+aNBO9eg3DokU/S5z42rUbOH58i/zGueXnVwq5c+fAxo0LtIFnxizer8gI1L5rTWOqits3H2BE78X/WJ6tLNKilauSB79MWo/qgQWFdPjp0xeYMjoMmbJ4G8GTu/ijflRHld7EInT2d2gBz0ePHmPTpu2YM2cJdu/ejzlzpoorzwlPcFyzZq5YGq1adTCC5/37D8XapKv+zTcd0a3bZ2JRWCpaQeJN6FSrLOHhu0Q3P/zwG8aN648WLRoZxatTpzW2bt2NnTtDUKBAnhhiDxnyPUaOnIzx4wehffv3HKIXS7KYex9DMowzMvYYEOCP2bMXy75IRMRaZMwYnSYndtGil6tXr2Hbtj0YM2YqPD1TY/786Xj27Cny5q0sIZxp00bj6dMn4qbTGyF4UnbK0r375/+EOOZi6tTfUapUUe3g2enbwFdM20Ai31z5M8qGD0mEGfek2z58SmusXnYgXlq0qNsP8edP4ShbOZfk3OFO/bYNx+GWwkWY0Rf8bycO77+IMpVyoWipbMhdINObmIvqHU6qAS3gaRD9xYsXyJKlJMqUKYbhw3uhXLkg5MqVAzVqVJDdVe7K08rq3r2D7LgOHz4ROXNmQ/XqFY29b9mykeYY1ttUmRaQMJWvadN22LJlBy5f3ie7xBs3bpPNoSZNAvHHH5NjdIWhDlqdPHlw8OD6eDfQDA/ZK0t87zt9+jxu376DkiWj09QYLEFaiu+/39xm8DQ8+PffEahSpSkGDeouoLhixTp88kk344YS46IHDhzBtm3LxMJs06YTVq5cL49nzpwBT548RfnyJTF37jRNsiQhqxLz9iyd+zdOHY+ULX3SsRH8CIIET0u0aGROZ7KxPTvOIAmSoHLtfHBzc0HIgn3o1Luu5AJijiTGQus3LY6yVWLGYd7mhFXvfvMasAaeCxasQMOGtWSBc0Mge/ay4rLT/QoMNG8xESx+/XUu1qyJjtWblgkTBqNdO/Nej16QeJ3asibL5s07weNFdNdZGNuklUm3M0uWjKhbtzXCw3fL6YJChf7lk2XdoUMnYMSISRgzpr9spFgr9soS3/vOn7+EkyfPoEaN6JMT3OkeOHAsfvllLFq2DNYEWKaV6GrPn7/M+KwhbEE3nfOF84f/nDhxRizQsWN/FEA9d24HkiVLJlYoY50MIXATrUKFYAwf3hudOn2kSRYBT2vKVL8rDThKA5bAk2c7aV3SKihdupjsfh4/fkp2mMeOHRBDhGHDJoqladhtt0U+ayBhS5u2PmNJFsZyCxasJhsjtWtXwcWLl0EwZShjx47l2Lx5h2yONGpUB7NnT4khgsEKdHdPiUOH1iNFiuh8W5aKPbIQjGjlmnvfBx90lg2d4OC6cHFJjoULQ+TsZUTEGnG3zRVLskyfPktOWHDHnB8QeiLcROTHlBY4479nzpxH3bpVceHCFYSGrpPjSDzfumXLLgnzBAZWk2dDQtbi2bPn2L9/tWZZFHham0nqd4dqwBJ40pJgTHPmzLly0N3XNw3eeachBgzoFmfR/5fAkwPAxU3rkZtlbm5uqFmzIkaM+FYsUYYsIiKOoEWLhsidO2eM8eLf+TuPa/HQvJZi7aNiSRZL7yOw9e49Qvry5MkTlCtXEqNH90H+/LnjFcuSLNyU6tt3NJYvXyMH83Pk8Ber8eOPW0l7/PD26DFU4pve3p5o374NevToIBtL9Ka//34GCMA82cFY5/jxA+OcUDAVLM5RJWV5aplOqo6jNGDNbXfUe7S0Yw0ktLThqDpKFvOadGa9KMvTUbNftaNJAwo8Ex5IaBrY11RJgedrUqxqNuFpQIGnAk89s1aBpx5tOXFdw8IfPd3yOTkn7sJbF02BpwJPPZPQqcGT1zP1dEbVVRpQGlAaUBoAhBhEKUJpQGlAaUBpQJ8Gkrzinr0qmjTAIw4sym3XpC6zlZwp9KFkMT+OSi/a9KLAUwcOKPDUoax4qqqFqW1h2q9p21tQY6RtjBR46phjCjx1KEuBpy5lKcDSBli6lOrgyrHHSIGnDgUr8NShLAWeupSlwFOBp64Jk9AqK/C0f8QUSCQ8kLB/1G1vwZnni7I8dYyrAk8dylKWpy5lOTNI6OqIgys7s14UeOoYbAWeOpSlwFOXspwZJHR1xMGVnVkvTgee4eHhiIqKQr169Rw8DPY3p8DTfh0682Kwv3e2t6D0kvDCGU4HnqtWrULDhg0xdepUtGvXzvbZ+BqeVOBpv1IVSCQ8kLB/1G1vwZnni1OCZ2BgoGi7b9++GDIkOmuiMxQFnvaPgjMvBvt7Z3sLSi8J76Pi1OBJdbZt2xYzZsxA8uTxZ/uzfcrqe1KBpz59mautQCLhgYT9o257C848X147eI4cORJz587VrD3GO0+fPh2jfq1atbBgwQJ4enpqbud1VFTgab9WnXkx2N8721tQekl4H5XXDp6dOnXC5Mkxs/nZMsWKFCmCFStWIEuWLLY87pBnFHjar0YFEgkPJOwfddtbcOb5kmDAk+r38/NDaGgoChUqZPto2PGkAk87lPfPo868GOzvne0tKL0kvI9KggJPqtfLywsLFy5EjRo1bJ+pNj6pwNNGxZk8pkAi4YGE/aNuewvOPF8SHHgmTZpUwgAdOnSwfURsfPK/DJ69Pv8TOfNkQPuuNW3UXvRjzrwY7OqYnQ8rvSS8j0qCAs+UKVNi9uzZCA4OtnOq2vZ4bPBcPHsXtq4/braxpEmTYPCEFujbyfxmWc+hjXDtahRmTt6Aek2LoXpgwTjtTBwWiquX7mD4lNZWBX758hU2rzmKXVtO4uaN+/BInQKFimdF3eCiSJHS/pMKCjytDoFdFewFz13hp7Au9BDu3n6IzH4+aPhOCWTPlc4mmeyR5cWLlwhduA97tp/B06fPkadgJgS3LAUvH/c3LotNL7Tw0BtnVXLUhlG6dOmwbNkylC1b1tE60dxebPCM+Ps8Th+PlOePHbyMm9fvo1TFALi6JkPSJEkQ2KSYgKd3mlQoUDTmRlftoCI4f/qGw8Dzf9M248Ce80ibPjX8c/qKLOdOXUeWbD74sncgkiVLqrmf5iq+KfA8e/K6LDzTEtikKNxTuVmV//jhKwj5aw9uRN5DFv80CG5VWvofX7EHJKwKo7OCNVnu33uMsCURMVotWSGnjDXHneMfkDcDMmbxlrn4/PkL9BwajGQuSfHs6XMcOXAZ167chVuK5ChcIqvMSVv1QqC+cOam8XF3DzcENi4q/7949m5s23Acxctmh4tLUhzcewG5C2TCe59Wkt9vXb+PhbN24szJ6/D2cUedRkVQtLS/zbLwwfjkIYg/evg0TttpfD1QLbCAzhGK6zW9dsuzS5cumDJlimZBX758Cf5jWnLnzi0bRQEBAZrbeR0VLbntBvDqN6YpUnumlNc/ffJcwJNf33Zd4sZoj0Rccgh47tt5Fn/+FI6CxfzQpn1lWTAs/DtBs3DJbPL/BNTFf+4SwHdJngzFymRHg2bF4ermgsePnmFj2GEc+Ps8bt98AJ+0qVCjfiGUKJdDnn1T4Enw2xh2JMbw9R7RWOQxLQv+twN7d57F0Ekt5c+XL9zGpOErkcI9OXLly4jD+y8hefKk6D44SKxwc8UaYL2OOWQrYB05cAkzJ22I8XiLD8ujVIWcmDhspYx5hx61ZRwJWvejHiNNOg9EXr6LGePXIuruI+OzHO/O3wYifSYvm/TC91089y94cmw4RgSqQV3/QtW6BVA7qDCeP3+JRw+ewj2Vq4A218PYgcsRdecRChTzw4UzN8RS/qRLDeQpkMkmWfhQfPIM+2YR7t55GKfdZu+XRdnKuYx/N6yfzn0C4eefNt5hf+OWp94JyOuZhhtGfLZ8+fJYunQpfH199Tbl8Pq2gmeO3OnRom05ozwpU7mKJeUo8Pzp+3Wg1dVrWLAsGJYnj5+BrjxLctdkePrkBcb0X4bHj5+hTKUAmcC0CvIWzIxPulSXxTVuYAgq1cyLDJm8BMAunL2BL3sFImuOtG8MPGd8vw4P7j3GV/3qxzt+O7ecwl+/bxfQN4DnnF+2isX6Za+6yJbTF4Y6DFvUbGD+dEZCAs91Kw5i5eL9EgoyDcPQquzbaZ5YnQzx0EIlmDV5twzyFc4MutHUTekKAeLGL5+/B9s3nUC9JsVQvV7cUBGVbkkvnFP9Os1Fuaq5EdSiZIwxOnboMn6esB6FSmTF0YhLAp58J0HeN31q45gYwlQMW40buNxiLN3aGFmSx1Q4AvvwXouR0t0VPYc1MnpiVy7eweSRq8Q6T1Tg2aRJE8yaNQuMdTpDsRU8Y8tepXZ+iUk5CjzHDQrB9cgojDCJjfILT6uDhZOVYYSQBXvR5N3SKF8tj/z992mbcHDPBXTpW1/cWwJrihTR8dFTxyLx49g1xkX2pizPwd0WIFe+DHj3Hzcvtu4unL2JqaPD4OqWXFxTA3iyv7S2BoxrLo8QRNgW474fdKhis1XzpuadNZCYNX0LTh+/Bno2poVewojei8EYO+PmPr4eWB96UCy6boOCkPafjymfef7sBWb/vFXc/E+/qiHutLliSRa6/mMGLEfTNmVQrkruGI//ve005s7chlSp3VAnqIhYmmHLDsA7jTu6DWyIpXN3yx4B/ztD5mirl23du/sIg75/R7csfMCSPKYNrlqyH2tDDsaQm4DKfYVHD5/h4YMniQc8O3fujPHjx4O7685SbAXPzFl9ULP+v9ZPuoyeEptyFHj+MnE9jh68LK6Twb0lyHDyCgA2LYbbNx6IxdF1QAN5N8uWdcewdM5uiUfRjVq9NAKnjkcKCHl4ppC4FmND9ZsWfyOW572oRxjSfSE8vVOK+5nKww3V6hYwgj0t0gnDQpEpi4+Aws7wUzHB895jDBgbDZ4P7j8RF7Jgsaxo2zHhg+d3/ZcJyDAMQ2uL4RSGXB48eAK6pyXL50TLj8pL3wmy08aslg80P9Qs+3efw4oFe2Vs6zUrjko18sa7rCyB575d5/DnjC0yz+5FPUaGTJ4IalEKOfOkx94dZzH753Dxshj7Z1m97ABWL4tAl771JDYp4DmooXg3LAY33lbwtCSPoYMEyRG9FktIxxAHZt5LbtZevXQXtRoWFk8mwVueYWFhOHjwILp27eosmGmUw1bwfN0xT25c/fHjZol5vte+ElxckonMa5YfQNjSCAFPys7F06xNWZStEh3v+d+PmyXGyYnNSbgp7AjebVdR3PQzJ66JFfEmwZOhB4Yg0mf0RK78jFtexJ1bD/HhF1WRr3AWid3dvvUAXfrUk0W5c8tJI3hy0XLxdvo2EFmzpzW6iHWCi6BWg8I2WTVvcgJaAqxnz16Iq0x3vWgpf1w8f0s+bATG+s2KY3C3v5Athy8+7lzdCJS0VJu+V0bca27QbN94Qtzpxq1Ky8fJUrEkS+iifVgfekjiymnTe2DPtjNIkjQJvhnaSID5+yErRCZ+9FgWzdqJbRtPSOz57Mlr+Ov3HQL6jItevxol4GnpCJw1i9ySPJ5e0f3kRtuakAMxvC5aohtWHUbHb+og6s5D/DZlU8IHT24WOZO1aTrJbAVPui35CsXcba9cO5/sCvPrx4lP69S01G9eHNPHrpGNkDKV/g1us06OPOlRvEz2GPW5WGhdcCfRP8BX3JnLF+6AX1iCJwPk3/VbhqdPX6BU+RximRF0uQh4dnPBHzuwY9NJNGpVCmnSppLFduzQFYkfftGzDvp3ngckgVg4VesUEFfMlmJpMdCy5KYWLWPGMy+dv40JQ1fIO7NmTyM7uZQ3fSZPnDlxXfrIDwEtY4YtuGHEWHJAvgyyYcSNk+6DGxo38GLLa21h2tI/W5+xJAvDE5fP35YdcgIf45i00Kmjb0c2xqrF+7F2xUHkL5IFaX2jLXLGubsPCpI4KL2P5MmTiR4NxS97Wol9myuWZOH40MXlB4qFx+OWzfvbaG1OGR0mwF66YoDE3bmpx3jsZ91qiSckbnrUIxQs6ofzZ27Ix5Exd8be9crC+tbkEauz92K4uSVHz+GNxLBgnPP7ISHwzeCJ3Pkz4taN+zh64LJ8mBgHjr0WDXI5/YaRrZPvTTxnK3iak80wmQie5gpjW9xdvXjuVpyfGWtizMm0vHoFbFl7FFvXH8Od2w/FegtsXCzGbj4BhgBEq5KLqUjJbGjwTgmJczJGSNfl5NFI8ItNEN27/Yz8P2Xh4qTFwYA73WBLu5KWxsIaSETsPm/c4edRqx9GhcnHw8snpVib5grjnHTxGbqgdX3j2j1kyeqD4Nal4eefJl5xEgp4sgMEoULF/JDc1QW0RId0X4BUqVOA54XpxtPDoCX+5NEz2aRp1LKUxBXXrzwk5y5jFx4PMhwf0vNRYYz1RmSUMV5q2Mhq/UlFOZ7EjzJPdHAsGIdlzJnhA84bFo7Nwj92yjE6Tx5VCioiz8VXrI2RNXmoF3pgwa1KoeI/oQpDPN/cO9//rLLxdIo1vbz2o0pvAtTe1Dv+yzeMHKVjS4uB7h3dPMbPGBc+tPeiLEYewYl94JsxPX5YDBtGtshnbWHa0qatz1iSJfLKXdmV9k3vKZtpp09ck83A+C5X2CpDfBaWaXv0cLjhVLhENiRNlgT82BEY6bY74jKGNcCK/bsleeh10ep0dXVBr+HBcjzPXGFMlh/mBB/ztHfgX+fzCjzt1661YzDrQg9i5+ZTuB/1COkyeqFOo8Ky6RO7/JfAk31nbJpxO8YJPTxTolyVXOJiGuak/SPzbwuWxoguO487MR797Fn0UaRGLUoad88dKQfbsvaBsyQPQ16H9l2Af850ctY6vqLA09GjZqY9BZ72K9naYrD/DdpbULKY15XSiza9KLdd+1ozfuVHT39Px1OqqqkG1MLUtjDf5qxRY6RtjBR46pilyvLUoax4qqqFqW1h2q9p21tQY6RtjBR46phjCjx1KEuBpy5lKcDSBli6lOrgynGOKp07dy76ArQqFjXg7x8/84tSndKA0sB/TwPK8tQ45q9jV1Pjq1U1pQGlASfUgAJPHYOi3HYdylJuuy5lKbc9Abrtr3iSVBVNGlDgqUlNFispkEh4IGH/qNvegjPPF2V56hhXBZ46lKUsT13KcmaQ0NURB1d2Zr0o8NQx2Ao8dShLgacuZTkzSOjqiIMrO7NeFHjqGGxz4Eky1djkHSSDJXt2/sL/MimRZZtkrGQKYnoIssgwxxF5EQ0pPEiPZXqHe/KIVbh04RZ6DAoyMsTzmh6p5OIrbIMM8ZtWx0xlwfokYCAlnaXUILx6x2cNjOw61KOpqjMvBk0deE2VlF4SXjhDgaeOxRAfePIObaWa+aQl0nCR9DVFSlcMGNdMbiXtDj+F+b9vl7+R9IJkF2SVYeKsL3rWFZb3MQOWIWsOXyHBYDEk9apaJz8aNC9hlJLvInsOy9WLd4QkgvlffDOklr9VqZUfWzccFwBk7qLUnv/m7yGNGAkdFHhGq1MBVsIDLB3L1eFVFSWdHSqNDzxjpwf+feomsf76ftcUr16+Eg5DWqMERi/vaB5MAzga+DSZImPjqsNCaEswJEnsw/tP0HNYcLxsNaSfI8UcU1YUM8lAaMl6tJaUTlmedkwQOx5VQJ7wgFxZnjomfHzgeeXSHXwzpJG0RJYXslKTnuvr/g2wYVU0n2LzD8rFIZ9lsrMTh6/g25FNJEXAqD5LBFzJ10n278atS6NC9eh8Q+aKNfAkN6EpsWuadKkl0ZWyPJXlaWnaKyDXBuQKPB0AnrFjniSB/fCLapK90JCGgGzs/gHpYryNDNxk4qZFygybZG8naJIBnYzwXQc2FEJZW8Ez9nMG7ksFngo8FXjqWPj/VFVuu36dGZ+I1/K8eAdtPqsk9cjqvW3DCYlpdu5TT3gPmWfFkGPb9PU/TViH44euGBO38VlmwmR6iY++rCZpFSwVa5Yn08sy5auhFCyeVTIoKvBU4KnAUz8QKPDUrzOr4Bk75slcQmS4JtM3cw191385vLxTSrIpZqVkIaj++sNG2V3n3w1l1owt2L/rnKS+SO1pOVGXNfA0t2OuYp7/TgDlnmpzT+1YMnY/6sxjpNx2HcNrabe9Sp3oFK8vX7ySxGp3bj2QTJZMKmUAObXEUFIAABB8SURBVObZyZk3Ax49eCp50RkX7dizjjENK593JHgyf4xH6n9327kjz3gqLU9zSenKVA7Avp3nZKc+9rOpvVKgdlARHdpSC1OPspwZJPT0w9F1nVkvCjx1jLaWc56MUaZNlxoly+dA9XqFkOSfkCV33zesPIzLF2/D1TUZ8hTMjLrBRSX/uGlxJHjG7hqPSX3cqbqAp7nCXfuLZ2+aPSPKnEI9Bgfp0JYCTz3KcmaQ0NMPR9d1Zr0o8NQx2uqGkQ5lxVPVmReD/b2zvQWll4T3sVXgqWO+K/DUoSwFnrqUpcBTgaeuCZPQKivwtH/EFEgkPJCwf9Rtb8GZ54uyPHWMqwJPHcpSlqcuZTkzSOjqiIMrO7NeFHjqGGwFnjqUpcBTl7KcGSR0dcTBlZ1ZLwo8dQy2Ak8dylLgqUtZzgwSujri4MrOrBcFnjoGOyGA5/Rxa3H6eCRGTntXekYavFVL9stBfFO6Ox3ddmhVZ14MDu2ozsaUXhJeLFiBp45JHh94XrsahbAl+3HiyFU8f/4S2XKkRe1GRZAzd3odrTumqgJP7XpUgJXwAEv76Dq+prqeaYdOzYEnr2b+MCpM7oyT3CN58mQ4eSwSL56/kBtG5M98k0WBp3ZtK/BU4Kl9tsTlf1WWpw7txQZP5s6bNHwlrly8g0+71jRamtevRmHK6DAhCek9sjFm/bgFJ49eRf+xzZDS3VXeOKL3Yvhm8MSnX9XAkYhLCFsagcgrd4W8uFzV3KhWt6DcTvq242wUL5sD7qlcsXX9cQye2BJ/bzuNHZtOSH22x/vzZKXn7SYFntoHVIGnAk/ts0WBpx5dxakbGzzPn76BySNXoUS5HGj1cYUY9detOIiVi/cb/z7nl63y36x76fwtTBgaihZty8E7bSrMGL9W6OrKV80jIEsm+tpBheUuOcHT1c0FLi7JQFakxq1LYfzgFcgekA4B+TLg6IHLAqZkmyfrvAJP7UOswFOBp/bZosBTj66sgqeBPSmwcVHUqF8oRv1D+y7itykbUSe4iKTGGNT1L+QrnAXvf15ZNnDIGt9/bHP8MX0zTh6JtkrdU7lJG8xddO3qXQwY1xz9Os1FqtQp0HVAA6PV+vjxM6RIkVzqvnjxEn2/nIuAvBnQ7qsaCjx1jLACTwWeOqZLnLQtTue2h4eHIyoqCvXq1dPTrzdSN7blee70DfwwchVKls+Jlh+VjyHD+pXRDPIGHk8SftA9HziuOSYMCwWJNj74vApG912Km9fvIbmri/F5xk/p8n87srH8ni2nLz7vHp3biGX7phNCW3frxn14ersLmUeWbGnwZe+6Cjx1zAQFngo8dUwX5wfPVatWoWHDhpg6dSratWunp2+vvW5s8CTATRi6Atxt79C9toAcy83r9wVUnz17IQDIuKSBv7PhOyXAPEFMkcEEbTMnbcDRg5clWyXjmixPnz6Hq6sLfHw90PfLOTHAk276L5PWo3pgQZSqkBNPn76Q+GqmLN5G8CTd3agfYx5VMrDVv3YlWXmBAiwFWHrmoDPPF6ezPAmegYGBot++fftiyJAhenT9Wuua222/cOYmpo1dg5cvXyJ3voxI5pJM4pYkHWaMk+l+De71kO4L5CgTs2XSTXdJngxnTlzDtDGrkSNXepSrlgfcbFofehD1mxWXjJyMeZpanvt2nsWfP4WjbOVcKFgsK44fvoJtG47DLYULug1qiAX/2ylAXaZSLhQtlQ1XL98F033kKZgJhYpllc2ot1mceTEovURrQI2Rtg+cU4Mnu9C2bVvMmDEDyZNHx/jeZonvnCd32xnHPM0jSi9fyTnPmg0KgZkxTcuCP3Zgx6aTcdx8AiCt0euRUfD2cZffq9criGTJksYBT1q7IX/twZ4dZ5AESVC5dj64ubkgZME+dOpdF1F3HoGbU4yF1m9aHHkLZcbPE9fh1vX7KFomu2xSvc2iFqa2hanGyPmB/LWD58iRIzF3rnnyXXMThPHO06dPx/ipVq1aWLBgATw9Pd/mnJIc7Cyjp7/3VuVIyC9X4KnAU8/8deb58trBs1OnTpg8ebIefZmtW6RIEaxYsQJZslhOimb3iyw0oMDTfu0682Kwv3e2t6D0kvA+KgkGPKlaPz8/hIaGolChmMeCbJ+y+p5U4KlPX+ZqK5BIeCBh/6jb3oIzz5cEBZ4cAi8vLyxcuBA1atSwfURsfFKBp42KM3nMmReD/b2zvQWll4T3UUlw4Jk0aVIJA3To0MH2mWrjkwo8bVScAk+rilPgqcAzjgYcFfNkwylTpsTs2bMRHBxsdTK+jgoKPO3X6usCCZ4u4KWEPdvPyDlZHs0KblkKXj7u8Qr9umSxRUuJSRae+Fg8e5ewjJEoh1eSeQuPR/P0FmfWS4KxPNOlS4dly5ahbNmyevXvsPrmwPNe1COE/LVX7pg/e/pcbg6RyKNi9Tw2TRaHCeukDWlZDCsW7sXjh8+MPfAP8JXjW4bCG1b37j5CxRr5jBcLFs/eLeddea7WxSUpmOo5d4FMeO/TSokGPK3pJb6OkiuB55ENxd3DTcAsvmLPGJEs5/shobhz64GsA66PQ3svoHHr0sYzxjwDvXnNUSR3TYYqtfNbnKn2yGKpYX5oHz18GqdKGl8PVAssYPbRN05J16VLF0yZMkXzUuZhc/5jWnLnzi0bRQEBAZrbeR0VzYEn6ejOnbqOAkWzIEVKV5w+fg1Rdx6i28CGAqSqxNSAtcXAhdWv81y8evXvc4brrw8fPJHzsLu3Rh9l6zm0EdKmTy2LgNwBVesWEEIVXkR49OCpAKvbPxwA5sbBmixvcuysyWJJL6ZyGi5RdO4TCD//tPLTxGErcfHcv+DpkzYVeo9obDN4WpLlyIFLcmuOPAu83OGSLCluXLuHjFm85X3XrtzF3F+3CZh7ebujz+gmdoGnrXoZ9s0i3L3zMM67m71fVi6gaJkvr93y1DsBTW8Y8dny5ctj6dKl8PWNvvr4Nkts8Hzy+Bn6dZ4HP/806Nwn+i4+v7xnT14Xbk/DZFk672/5mzAjFfMDr2jyyiafX7FgL0gw8uzpCyH34Bc6TToPGBibyKIkVu2zF/isWy2L9HVvUzda320NJPgh4gepbceqoivTQqIVEq6QFIXkKAbwPHboMn6esB6FSmTF0YhLAp5kzSevgG/61DaDhNY+OaKePXoxvJ+XNcjyRQ/IAJ68VEFyGd4sC2pRUpOo9shC63hT2BEUKp4VEX+fF5rEYmWyo+l7ZYQdrH+XeTLXkyRNglSp3OwGT0vzxZJeTBXBj+/wXotlTfYc1kgupyR48GzSpAlmzZolsU5nKObutg/utkAsnzKVA1CkpD9y5klvVD5dlnEDQ/DkyXOUKJsd9+89xuH9l4w3jEhFx7gQ77h7eLhhZ/gpuLu7ofvghnJNkwuB1pOXTyqUqRSADJm9LNLXOYOOrMlgbWFu23gCi2btRI/BQXEsd7rr3j6pcHDveezccsoInqTkmztzG1KldkOdoCJyNTZs2QF4p3EXD4ALWMtisCb76/zdHr1QLs7BicNC8ejhM9BCN4AnLb0xA5ajaZsyKFdF29Vce2SZ9+s28QxoUFSskRfnz9yUcAqvCzf/oKzQNBYr7S+MY8+fvbQbPC3NF0t6MR1L3g5kuhprOnrjbrveCWewPDt37ozx48eDu+vOUsy57bQQaVny3yz8epGwo17TYvIF5mQxHRRewUyXwRMXzt4UIuUiJbOhzWeV5dnwdcewZM5usRD8c/oKeBYo6oe2HavI7aafJqyzSF8X3xfTWfRHOawtzIV/7BTWqLTpPBB19zFy5c2AJu+VESA0lL9+3x4DPPfuOIvZP4fL1dNSFaNDO6uXHcDqZRHo0reeME4ldPC0pBd6OzMnb8DVS3dRq2FhUD8G8Ny36xz+nLEFdNXvRT1GhkyeCGpRSj7y8RV7xuiv33dg55aT6DU8GIwfsvw4dg0unruFIRNbGF85qs8Sh4CnrXoxCMKPzohei5HCPTl6Dg1GMpf48cbpwTMsLAwHDx5E165dnWnNiyyWdtsZICflHAGQLEu1GhSWYPmOzSeFi9MQ8zF0yjCpg1uVki80C92u8YNDxMUqVT6ngKeBFJm/W6Ov806Tyul0FlsgawuTbFS0Vrjxw13zg3suCPgRBOMDz8sXbuP7ISuETKVa3ehgP61XWiXdBwchfTyxZ2uyvEllWpPFkl5oOW1YdViS/DHe/tuUTUbwDF20D+tDDwnPQtr0Htiz7Yy4zN8MbQRPL/MenT2ycCOIRDSdegcia460Qq3IsaHX1X9MM4eDp616MQgStiQCa0IOoMm7pVG+Wh6LQ+704MnNImeyNk21aQ48OVm4oWGgkyNL0tTvVkvuIu4Sc4PDdGDojjP9Bjk4J41YKfGgd9tVlNcwzQaPeDAmSqb42OBpjb4uPvf0TYKAtXdZW5iXzt+WXVgD4P36w0ZhiaIlQ/7SiN3nJTsoP1DUHYGVDPqk5eMmROmKARJL3rvzrMSQGSe21cKy1hdH/m6rXj7uXB0zJ62XOZU7f0bREWPkRUv5C7kMN8zoxmfNHr15ZAA3Uytd7wfO0hiRpGZ0v2ViwZUomwPnz9yQeH+dRkXEKt6+8QT4sePG1stXr6ROvsKZxcMyV16XXjJn9ZFQB9PhuLklR8/hjWRPwlJxevB05IR0dFuxwZPxSsYteTSGaTRSe6XE2ZPXcOfWQ0mXwaMa3/VbJpsb5Srnwr17j4XEmFZV608qijtD7k1udHh7u4u7ysneY0gj3IiMjnmaWp7W6Osc3d/X0Z61xUA6vzRpPWTTjGXG9+tw4vAViY0ROGnVmBZuDNHienD/CRb/uUu4UfkR4YaFYWMuMYBnfHphyOePHzeb7SI5Y/2yp5W5xGNbLIb0MJx/BrpEveBpaYy4g04Xfenc3fJvj9RuEmslkHP9GDb9TN9Zs34h1I3n6JSt88WaXrjPwLxha5YfgKn3p8Dzdaz6eNx27pRzw4IxzCePnsEnrQfKVM4l1hDLzWv3sGj2Lpw5fk2OMuUvkhn1m5UQS5WgGjJ/j+xKcjedO/QEXcZEDbvtpuDJ9izR172mbju0WUuLgS4e40/Pnj1HoeLZcPvmfdlQ44H3dl0cfx3X2sJ0aMetNOYovTDOy3ivIeY5a/oWHNhzXjyhpMmSyAeIcXm67SlSmqd5dJQsjtCfo2SJrReD1UnScXo1Wg7wK8vTjhFVN4zsUN4/j1oDLMZ9aV0yxUny5EmF8NmaBWmrVNZksbVdW56zJotWvcQGCcPZWIY+nj2LPsLVqEVJOblhq0WuVRZb9KDXCtYqS2y9MHRwaN8F+OdMJx9nLUWBpxYtxVNHgacdytMInva/QXsL1gBLe0v211SymNehM+vF6Q7J2z8NX18LCjzt160zLwb7e2d7C0ovCjxtnz0J4EkFnvYPkgKJhAcS9o+67S0483xRlqeOcVXgqUNZ8VR15sVgf+9sb0HpJeF9VJKcO3fOhILB9sFP7E/6+/sn9i6q/ikNKA3o0ICyPDUqy2B1aqz+n6/mmiQJnppSI/3nNaIUkNg0oMBTx4gaAPTi9pU6nvpvVn314AEeT56Gl2fOGhXg9l4rZO8xRP6f97HfdjGMp5Il5kgovZifmbH18n+QEhOVmFjDfAAAAABJRU5ErkJggg=="/>
          <p:cNvSpPr>
            <a:spLocks noGrp="1" noChangeAspect="1" noChangeArrowheads="1"/>
          </p:cNvSpPr>
          <p:nvPr>
            <p:ph type="body" sz="half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2" t="9212" r="47071" b="55880"/>
          <a:stretch/>
        </p:blipFill>
        <p:spPr>
          <a:xfrm>
            <a:off x="1193072" y="2123035"/>
            <a:ext cx="4051232" cy="448752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785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191" y="471509"/>
            <a:ext cx="6833233" cy="5536099"/>
          </a:xfrm>
        </p:spPr>
        <p:txBody>
          <a:bodyPr/>
          <a:lstStyle/>
          <a:p>
            <a:pPr marL="742950" indent="-742950">
              <a:buFont typeface="+mj-lt"/>
              <a:buAutoNum type="arabicPeriod" startAt="5"/>
            </a:pPr>
            <a:r>
              <a:rPr lang="en-US" sz="3600" dirty="0"/>
              <a:t>Determine ACCESS PL Goal </a:t>
            </a:r>
            <a:r>
              <a:rPr lang="en-US" sz="3600" dirty="0" smtClean="0"/>
              <a:t>(sum function)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sz="3600" dirty="0" smtClean="0"/>
              <a:t>Determine </a:t>
            </a:r>
            <a:r>
              <a:rPr lang="en-US" sz="3600" dirty="0"/>
              <a:t>the ACCESS Scale Score Goal </a:t>
            </a:r>
            <a:r>
              <a:rPr lang="en-US" sz="3600" dirty="0" smtClean="0"/>
              <a:t>using </a:t>
            </a:r>
            <a:r>
              <a:rPr lang="en-US" sz="3600" dirty="0" smtClean="0">
                <a:hlinkClick r:id="rId3"/>
              </a:rPr>
              <a:t>PL/SS Chart</a:t>
            </a:r>
            <a:r>
              <a:rPr lang="en-US" sz="3600" dirty="0" smtClean="0"/>
              <a:t> (compare with </a:t>
            </a:r>
            <a:r>
              <a:rPr lang="en-US" sz="3600" dirty="0" smtClean="0">
                <a:hlinkClick r:id="rId4"/>
              </a:rPr>
              <a:t>WIDA SS to PL Chart</a:t>
            </a:r>
            <a:r>
              <a:rPr lang="en-US" sz="3600" dirty="0" smtClean="0"/>
              <a:t>)</a:t>
            </a:r>
          </a:p>
          <a:p>
            <a:pPr marL="742950" indent="-742950">
              <a:buFont typeface="+mj-lt"/>
              <a:buAutoNum type="arabicPeriod" startAt="5"/>
            </a:pPr>
            <a:r>
              <a:rPr lang="en-US" sz="3600" dirty="0" smtClean="0"/>
              <a:t>Use </a:t>
            </a:r>
            <a:r>
              <a:rPr lang="en-US" sz="3600" dirty="0">
                <a:hlinkClick r:id="rId5"/>
              </a:rPr>
              <a:t>TELL Concordance Tables </a:t>
            </a:r>
            <a:r>
              <a:rPr lang="en-US" sz="3600" dirty="0"/>
              <a:t>to determine TELL </a:t>
            </a:r>
            <a:r>
              <a:rPr lang="en-US" sz="3600" dirty="0" smtClean="0"/>
              <a:t>Goal</a:t>
            </a:r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2" t="9212" r="47071" b="55880"/>
          <a:stretch/>
        </p:blipFill>
        <p:spPr>
          <a:xfrm>
            <a:off x="348493" y="785273"/>
            <a:ext cx="4146954" cy="5723103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6" name="Double Wave 5"/>
          <p:cNvSpPr/>
          <p:nvPr/>
        </p:nvSpPr>
        <p:spPr>
          <a:xfrm rot="20785849">
            <a:off x="8611601" y="4602025"/>
            <a:ext cx="3176611" cy="1909984"/>
          </a:xfrm>
          <a:prstGeom prst="doubleWav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Shadows Into Light Two" panose="02000506000000020004" pitchFamily="2" charset="0"/>
              </a:rPr>
              <a:t>I hear and I forget. I see and I remember. I do and I understand.</a:t>
            </a:r>
          </a:p>
          <a:p>
            <a:pPr algn="r"/>
            <a:r>
              <a:rPr lang="en-US" dirty="0" smtClean="0"/>
              <a:t>~Confucius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7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Complete BOY Assessment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Update Goals using our </a:t>
            </a:r>
            <a:r>
              <a:rPr lang="en-US" sz="3600" dirty="0" smtClean="0">
                <a:hlinkClick r:id="rId3"/>
              </a:rPr>
              <a:t>Goal Bank</a:t>
            </a:r>
            <a:endParaRPr lang="en-US" sz="3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Complete </a:t>
            </a:r>
            <a:r>
              <a:rPr lang="en-US" sz="3600" dirty="0" smtClean="0">
                <a:hlinkClick r:id="rId4"/>
              </a:rPr>
              <a:t>Academic PM</a:t>
            </a:r>
            <a:endParaRPr lang="en-US" sz="360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This is a cycle of practice that is continued throughout the year.</a:t>
            </a:r>
            <a:endParaRPr lang="en-US" sz="3600" dirty="0"/>
          </a:p>
        </p:txBody>
      </p:sp>
      <p:pic>
        <p:nvPicPr>
          <p:cNvPr id="4" name="Picture 3" descr="Free vector graphic: Cycle, Phase, Change, Process - Free Image on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300" y="1247709"/>
            <a:ext cx="3064941" cy="307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6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26777" y="1473294"/>
            <a:ext cx="9720263" cy="1498600"/>
          </a:xfrm>
        </p:spPr>
        <p:txBody>
          <a:bodyPr/>
          <a:lstStyle/>
          <a:p>
            <a:pPr algn="ctr"/>
            <a:r>
              <a:rPr lang="en-US" dirty="0" smtClean="0"/>
              <a:t>PM #4- Predictive Score for ACCESS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 descr="Celebrate - Handwriting 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28" y="3354294"/>
            <a:ext cx="5255559" cy="350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2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Goal Setting &amp; Data Collection</a:t>
            </a:r>
            <a:endParaRPr lang="en-US" dirty="0"/>
          </a:p>
        </p:txBody>
      </p:sp>
      <p:pic>
        <p:nvPicPr>
          <p:cNvPr id="4" name="Content Placeholder 3" descr="Handwriting of my goals - Creative Commons Bilder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12" y="2832900"/>
            <a:ext cx="4606866" cy="2982766"/>
          </a:xfrm>
        </p:spPr>
      </p:pic>
      <p:pic>
        <p:nvPicPr>
          <p:cNvPr id="5" name="Picture 4" descr="Goal Review: November 2013 – A Drop in the Ocea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930" y="2084832"/>
            <a:ext cx="4661536" cy="312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8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Notebooks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7357872" cy="334157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Tab for each student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Current Language Goals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ILP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Current TELL Individual Student Report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Flagged Academic PM Forms</a:t>
            </a: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084832"/>
            <a:ext cx="3189719" cy="41290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1024128" y="2144828"/>
            <a:ext cx="4754880" cy="82296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Shadows Into Light Two" panose="02000506000000020004" pitchFamily="2" charset="0"/>
              </a:rPr>
              <a:t>~ Shared Methodology ~</a:t>
            </a:r>
            <a:endParaRPr lang="en-US" sz="3600" b="1" dirty="0">
              <a:solidFill>
                <a:srgbClr val="002060"/>
              </a:solidFill>
              <a:latin typeface="Shadows Into Light Two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61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PM Self-Assessment tool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" r="1741" b="1435"/>
          <a:stretch/>
        </p:blipFill>
        <p:spPr>
          <a:xfrm>
            <a:off x="6943735" y="471509"/>
            <a:ext cx="4148052" cy="5472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Shadows Into Light Two" panose="02000506000000020004" pitchFamily="2" charset="0"/>
              </a:rPr>
              <a:t>Self-assessment after PM #1</a:t>
            </a:r>
          </a:p>
          <a:p>
            <a:endParaRPr lang="en-US" sz="3600" dirty="0">
              <a:solidFill>
                <a:srgbClr val="002060"/>
              </a:solidFill>
              <a:latin typeface="Shadows Into Light Two" panose="02000506000000020004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Shadows Into Light Two" panose="02000506000000020004" pitchFamily="2" charset="0"/>
              </a:rPr>
              <a:t>Refining our practice…</a:t>
            </a:r>
          </a:p>
          <a:p>
            <a:endParaRPr lang="en-US" sz="3600" dirty="0">
              <a:solidFill>
                <a:srgbClr val="002060"/>
              </a:solidFill>
              <a:latin typeface="Shadows Into Light Two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2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ELLevate Learning Program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284" y="1864122"/>
            <a:ext cx="7306504" cy="402336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Shadows Into Light Two" panose="02000506000000020004" pitchFamily="2" charset="0"/>
              </a:rPr>
              <a:t>Discover-</a:t>
            </a:r>
            <a:r>
              <a:rPr lang="en-US" sz="3600" dirty="0" smtClean="0">
                <a:solidFill>
                  <a:srgbClr val="002060"/>
                </a:solidFill>
                <a:latin typeface="Shadows Into Light Two" panose="02000506000000020004" pitchFamily="2" charset="0"/>
              </a:rPr>
              <a:t> </a:t>
            </a:r>
            <a:r>
              <a:rPr lang="en-US" sz="3600" dirty="0" smtClean="0"/>
              <a:t>An assets-based approach to discover the strengths of our learners</a:t>
            </a:r>
          </a:p>
          <a:p>
            <a:r>
              <a:rPr lang="en-US" sz="3600" b="1" dirty="0" smtClean="0">
                <a:solidFill>
                  <a:schemeClr val="accent3">
                    <a:lumMod val="75000"/>
                  </a:schemeClr>
                </a:solidFill>
                <a:latin typeface="Shadows Into Light Two" panose="02000506000000020004" pitchFamily="2" charset="0"/>
              </a:rPr>
              <a:t>Support-</a:t>
            </a:r>
            <a:r>
              <a:rPr lang="en-US" sz="3600" dirty="0" smtClean="0"/>
              <a:t> Creating networks of scaffolding for students and families</a:t>
            </a:r>
            <a:endParaRPr lang="en-US" sz="3600" dirty="0"/>
          </a:p>
          <a:p>
            <a:r>
              <a:rPr lang="en-US" sz="3600" b="1" dirty="0" smtClean="0">
                <a:solidFill>
                  <a:srgbClr val="FFCC99"/>
                </a:solidFill>
                <a:latin typeface="Shadows Into Light Two" panose="02000506000000020004" pitchFamily="2" charset="0"/>
              </a:rPr>
              <a:t>Teach-</a:t>
            </a:r>
            <a:r>
              <a:rPr lang="en-US" sz="3600" dirty="0" smtClean="0"/>
              <a:t> Systematic ELD support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2476" y="2286000"/>
            <a:ext cx="3063600" cy="306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0428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Flashlight 360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474258"/>
            <a:ext cx="9720071" cy="383510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Extended practice &amp; coaching for </a:t>
            </a:r>
            <a:r>
              <a:rPr lang="en-US" sz="3600" dirty="0" smtClean="0">
                <a:hlinkClick r:id="rId3"/>
              </a:rPr>
              <a:t>Expressive Language</a:t>
            </a:r>
            <a:endParaRPr lang="en-US" sz="3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Specific feedback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Ability to practice the same prompt multiple times and hear their Improvement</a:t>
            </a:r>
          </a:p>
        </p:txBody>
      </p:sp>
    </p:spTree>
    <p:extLst>
      <p:ext uri="{BB962C8B-B14F-4D97-AF65-F5344CB8AC3E}">
        <p14:creationId xmlns:p14="http://schemas.microsoft.com/office/powerpoint/2010/main" val="33283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Flashlight 360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474258"/>
            <a:ext cx="9720071" cy="3835101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Handwritten writing prompts for K-3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Another source of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Custom prompts to connect to Tier 1 Instruction</a:t>
            </a:r>
          </a:p>
        </p:txBody>
      </p:sp>
    </p:spTree>
    <p:extLst>
      <p:ext uri="{BB962C8B-B14F-4D97-AF65-F5344CB8AC3E}">
        <p14:creationId xmlns:p14="http://schemas.microsoft.com/office/powerpoint/2010/main" val="79594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 of our data story for FY23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515233"/>
              </p:ext>
            </p:extLst>
          </p:nvPr>
        </p:nvGraphicFramePr>
        <p:xfrm>
          <a:off x="403412" y="1720677"/>
          <a:ext cx="11322423" cy="2685231"/>
        </p:xfrm>
        <a:graphic>
          <a:graphicData uri="http://schemas.openxmlformats.org/drawingml/2006/table">
            <a:tbl>
              <a:tblPr/>
              <a:tblGrid>
                <a:gridCol w="2303076">
                  <a:extLst>
                    <a:ext uri="{9D8B030D-6E8A-4147-A177-3AD203B41FA5}">
                      <a16:colId xmlns:a16="http://schemas.microsoft.com/office/drawing/2014/main" val="2294353237"/>
                    </a:ext>
                  </a:extLst>
                </a:gridCol>
                <a:gridCol w="1376476">
                  <a:extLst>
                    <a:ext uri="{9D8B030D-6E8A-4147-A177-3AD203B41FA5}">
                      <a16:colId xmlns:a16="http://schemas.microsoft.com/office/drawing/2014/main" val="674256128"/>
                    </a:ext>
                  </a:extLst>
                </a:gridCol>
                <a:gridCol w="1363177">
                  <a:extLst>
                    <a:ext uri="{9D8B030D-6E8A-4147-A177-3AD203B41FA5}">
                      <a16:colId xmlns:a16="http://schemas.microsoft.com/office/drawing/2014/main" val="4281837523"/>
                    </a:ext>
                  </a:extLst>
                </a:gridCol>
                <a:gridCol w="977497">
                  <a:extLst>
                    <a:ext uri="{9D8B030D-6E8A-4147-A177-3AD203B41FA5}">
                      <a16:colId xmlns:a16="http://schemas.microsoft.com/office/drawing/2014/main" val="1822775846"/>
                    </a:ext>
                  </a:extLst>
                </a:gridCol>
                <a:gridCol w="1363177">
                  <a:extLst>
                    <a:ext uri="{9D8B030D-6E8A-4147-A177-3AD203B41FA5}">
                      <a16:colId xmlns:a16="http://schemas.microsoft.com/office/drawing/2014/main" val="63219968"/>
                    </a:ext>
                  </a:extLst>
                </a:gridCol>
                <a:gridCol w="1037344">
                  <a:extLst>
                    <a:ext uri="{9D8B030D-6E8A-4147-A177-3AD203B41FA5}">
                      <a16:colId xmlns:a16="http://schemas.microsoft.com/office/drawing/2014/main" val="2965700705"/>
                    </a:ext>
                  </a:extLst>
                </a:gridCol>
                <a:gridCol w="1157039">
                  <a:extLst>
                    <a:ext uri="{9D8B030D-6E8A-4147-A177-3AD203B41FA5}">
                      <a16:colId xmlns:a16="http://schemas.microsoft.com/office/drawing/2014/main" val="2058026323"/>
                    </a:ext>
                  </a:extLst>
                </a:gridCol>
                <a:gridCol w="928849">
                  <a:extLst>
                    <a:ext uri="{9D8B030D-6E8A-4147-A177-3AD203B41FA5}">
                      <a16:colId xmlns:a16="http://schemas.microsoft.com/office/drawing/2014/main" val="1692727855"/>
                    </a:ext>
                  </a:extLst>
                </a:gridCol>
                <a:gridCol w="815788">
                  <a:extLst>
                    <a:ext uri="{9D8B030D-6E8A-4147-A177-3AD203B41FA5}">
                      <a16:colId xmlns:a16="http://schemas.microsoft.com/office/drawing/2014/main" val="876017325"/>
                    </a:ext>
                  </a:extLst>
                </a:gridCol>
              </a:tblGrid>
              <a:tr h="802073">
                <a:tc>
                  <a:txBody>
                    <a:bodyPr/>
                    <a:lstStyle/>
                    <a:p>
                      <a:pPr rtl="0" fontAlgn="b"/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Predicted Percentage of Students Meeting or Exceeding Predicted ACCESS Scale Score for 2023 (only those with growth indicators)</a:t>
                      </a: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2022 ACCESS Percentage of Students Meeting Growth Standard</a:t>
                      </a: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Predicted Change (Percentage Points)</a:t>
                      </a: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Notes</a:t>
                      </a: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2023 Estimated Percentage of Students Meeting Growth Standard</a:t>
                      </a: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Projected Difference 22-23</a:t>
                      </a: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Actual Percentage of Students Meeting Growth Standard</a:t>
                      </a: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Actual Difference 22-23</a:t>
                      </a: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E1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133653"/>
                  </a:ext>
                </a:extLst>
              </a:tr>
              <a:tr h="246619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Claxton Elementary</a:t>
                      </a: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effectLst/>
                          <a:latin typeface="+mn-lt"/>
                        </a:rPr>
                        <a:t>23.5%</a:t>
                      </a: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effectLst/>
                          <a:latin typeface="+mn-lt"/>
                        </a:rPr>
                        <a:t>22.5</a:t>
                      </a: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effectLst/>
                          <a:latin typeface="+mn-lt"/>
                        </a:rPr>
                        <a:t>55.1%</a:t>
                      </a: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effectLst/>
                          <a:latin typeface="+mn-lt"/>
                        </a:rPr>
                        <a:t>31.6%</a:t>
                      </a: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106759"/>
                  </a:ext>
                </a:extLst>
              </a:tr>
              <a:tr h="246619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Clinton Middle School</a:t>
                      </a: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effectLst/>
                          <a:latin typeface="+mn-lt"/>
                        </a:rPr>
                        <a:t>59%</a:t>
                      </a: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effectLst/>
                          <a:latin typeface="+mn-lt"/>
                        </a:rPr>
                        <a:t>7.7%</a:t>
                      </a: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effectLst/>
                          <a:latin typeface="+mn-lt"/>
                        </a:rPr>
                        <a:t>51.3</a:t>
                      </a: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effectLst/>
                          <a:latin typeface="+mn-lt"/>
                        </a:rPr>
                        <a:t>29.4%</a:t>
                      </a: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effectLst/>
                          <a:latin typeface="+mn-lt"/>
                        </a:rPr>
                        <a:t>21.7%</a:t>
                      </a: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779068"/>
                  </a:ext>
                </a:extLst>
              </a:tr>
              <a:tr h="246619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Clinton High School</a:t>
                      </a: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4E1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effectLst/>
                          <a:latin typeface="+mn-lt"/>
                        </a:rPr>
                        <a:t>65%</a:t>
                      </a: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effectLst/>
                          <a:latin typeface="+mn-lt"/>
                        </a:rPr>
                        <a:t>18.2%</a:t>
                      </a: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>
                          <a:effectLst/>
                          <a:latin typeface="+mn-lt"/>
                        </a:rPr>
                        <a:t>46.8</a:t>
                      </a: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1" dirty="0">
                        <a:effectLst/>
                        <a:latin typeface="+mn-lt"/>
                      </a:endParaRP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 smtClean="0">
                          <a:effectLst/>
                          <a:latin typeface="+mn-lt"/>
                        </a:rPr>
                        <a:t>55%</a:t>
                      </a:r>
                      <a:endParaRPr lang="en-US" sz="1400" b="1" dirty="0">
                        <a:effectLst/>
                        <a:latin typeface="+mn-lt"/>
                      </a:endParaRP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dirty="0" smtClean="0">
                          <a:effectLst/>
                          <a:latin typeface="+mn-lt"/>
                        </a:rPr>
                        <a:t>36.8%</a:t>
                      </a:r>
                      <a:endParaRPr lang="en-US" sz="1400" b="1" dirty="0">
                        <a:effectLst/>
                        <a:latin typeface="+mn-lt"/>
                      </a:endParaRP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400" dirty="0">
                        <a:effectLst/>
                        <a:latin typeface="+mn-lt"/>
                      </a:endParaRPr>
                    </a:p>
                  </a:txBody>
                  <a:tcPr marL="18850" marR="18850" marT="12567" marB="12567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08315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8157" y="4876800"/>
            <a:ext cx="116989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Est. Avg. % of Students Meeting Growth Standard		= </a:t>
            </a:r>
            <a:r>
              <a:rPr lang="en-US" sz="3600" b="1" dirty="0" smtClean="0">
                <a:solidFill>
                  <a:srgbClr val="002060"/>
                </a:solidFill>
                <a:latin typeface="Shadows Into Light Two" panose="02000506000000020004" pitchFamily="2" charset="0"/>
              </a:rPr>
              <a:t>46.5%</a:t>
            </a:r>
          </a:p>
          <a:p>
            <a:r>
              <a:rPr lang="en-US" sz="3600" dirty="0" smtClean="0"/>
              <a:t>																Prior Year	= </a:t>
            </a:r>
            <a:r>
              <a:rPr lang="en-US" sz="3600" b="1" dirty="0" smtClean="0">
                <a:solidFill>
                  <a:srgbClr val="002060"/>
                </a:solidFill>
                <a:latin typeface="Shadows Into Light Two" panose="02000506000000020004" pitchFamily="2" charset="0"/>
              </a:rPr>
              <a:t>16.4%</a:t>
            </a:r>
          </a:p>
          <a:p>
            <a:r>
              <a:rPr lang="en-US" sz="3600" dirty="0" smtClean="0"/>
              <a:t>																Increase of	= </a:t>
            </a:r>
            <a:r>
              <a:rPr lang="en-US" sz="3600" b="1" dirty="0" smtClean="0">
                <a:solidFill>
                  <a:srgbClr val="002060"/>
                </a:solidFill>
                <a:latin typeface="Shadows Into Light Two" panose="02000506000000020004" pitchFamily="2" charset="0"/>
              </a:rPr>
              <a:t>30%</a:t>
            </a:r>
            <a:endParaRPr lang="en-US" sz="3600" b="1" dirty="0">
              <a:solidFill>
                <a:srgbClr val="002060"/>
              </a:solidFill>
              <a:latin typeface="Shadows Into Light Two" panose="02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Shadows Into Light Two" panose="02000506000000020004" pitchFamily="2" charset="0"/>
              </a:rPr>
              <a:t>Next Steps </a:t>
            </a:r>
            <a:r>
              <a:rPr lang="en-US" dirty="0" smtClean="0"/>
              <a:t>for our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dirty="0" smtClean="0">
              <a:solidFill>
                <a:srgbClr val="002060"/>
              </a:solidFill>
              <a:latin typeface="Shadows Into Light Two" panose="02000506000000020004" pitchFamily="2" charset="0"/>
            </a:endParaRP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002060"/>
                </a:solidFill>
                <a:latin typeface="Shadows Into Light Two" panose="02000506000000020004" pitchFamily="2" charset="0"/>
              </a:rPr>
              <a:t>Student-Created </a:t>
            </a:r>
          </a:p>
          <a:p>
            <a:pPr marL="0" indent="0" algn="ctr">
              <a:buNone/>
            </a:pPr>
            <a:r>
              <a:rPr lang="en-US" sz="6000" dirty="0" smtClean="0">
                <a:solidFill>
                  <a:srgbClr val="002060"/>
                </a:solidFill>
                <a:latin typeface="Shadows Into Light Two" panose="02000506000000020004" pitchFamily="2" charset="0"/>
              </a:rPr>
              <a:t>Language Portfolios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7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been a pleasure…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Emily Bruner</a:t>
            </a:r>
          </a:p>
          <a:p>
            <a:r>
              <a:rPr lang="en-US" sz="3600" dirty="0" smtClean="0">
                <a:hlinkClick r:id="rId2"/>
              </a:rPr>
              <a:t>ebruner@acs.ac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dirty="0" smtClean="0"/>
              <a:t>Resources for Participants:</a:t>
            </a:r>
          </a:p>
          <a:p>
            <a:r>
              <a:rPr lang="en-US" sz="3600" dirty="0" smtClean="0">
                <a:hlinkClick r:id="rId3"/>
              </a:rPr>
              <a:t>WIDA ACCESS PL/SS Expanded Chart</a:t>
            </a:r>
            <a:endParaRPr lang="en-US" sz="3600" dirty="0" smtClean="0"/>
          </a:p>
          <a:p>
            <a:r>
              <a:rPr lang="en-US" sz="3600" dirty="0" smtClean="0">
                <a:hlinkClick r:id="rId4"/>
              </a:rPr>
              <a:t>ELPA PM Platform Template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52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Systematic &amp; Authentic</a:t>
            </a:r>
            <a:endParaRPr lang="en-US" sz="7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7" y="2448699"/>
            <a:ext cx="6487820" cy="3762294"/>
          </a:xfrm>
        </p:spPr>
        <p:txBody>
          <a:bodyPr>
            <a:noAutofit/>
          </a:bodyPr>
          <a:lstStyle/>
          <a:p>
            <a:r>
              <a:rPr lang="en-US" sz="3600" dirty="0" smtClean="0"/>
              <a:t>Methodical, genuine, flexible and bands all our data together</a:t>
            </a:r>
          </a:p>
          <a:p>
            <a:endParaRPr lang="en-US" sz="1000" dirty="0"/>
          </a:p>
          <a:p>
            <a:r>
              <a:rPr lang="en-US" sz="3600" dirty="0" smtClean="0"/>
              <a:t>There are lots of dots to connect and many not reflected in our system…</a:t>
            </a:r>
            <a:endParaRPr lang="en-US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11947" y="1729047"/>
            <a:ext cx="4132811" cy="41328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540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Guiding Questions along the 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1828800"/>
            <a:ext cx="6773210" cy="4480560"/>
          </a:xfrm>
        </p:spPr>
        <p:txBody>
          <a:bodyPr>
            <a:normAutofit fontScale="92500"/>
          </a:bodyPr>
          <a:lstStyle/>
          <a:p>
            <a:r>
              <a:rPr lang="en-US" sz="3900" dirty="0" smtClean="0"/>
              <a:t>1. </a:t>
            </a:r>
            <a:r>
              <a:rPr lang="en-US" sz="3900" b="1" dirty="0">
                <a:solidFill>
                  <a:srgbClr val="002060"/>
                </a:solidFill>
                <a:latin typeface="Shadows Into Light Two" panose="02000506000000020004" pitchFamily="2" charset="0"/>
              </a:rPr>
              <a:t>Discover-</a:t>
            </a:r>
            <a:r>
              <a:rPr lang="en-US" sz="3900" dirty="0" smtClean="0"/>
              <a:t> What assets are our students bringing to the classroom and the school community?</a:t>
            </a:r>
          </a:p>
          <a:p>
            <a:r>
              <a:rPr lang="en-US" sz="3900" dirty="0" smtClean="0"/>
              <a:t>2. </a:t>
            </a: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latin typeface="Shadows Into Light Two" panose="02000506000000020004" pitchFamily="2" charset="0"/>
              </a:rPr>
              <a:t>Support-</a:t>
            </a:r>
            <a:r>
              <a:rPr lang="en-US" sz="3900" b="1" dirty="0"/>
              <a:t> </a:t>
            </a:r>
            <a:r>
              <a:rPr lang="en-US" sz="3900" dirty="0" smtClean="0"/>
              <a:t>Where do I need to nurture linguistic growth?</a:t>
            </a:r>
          </a:p>
          <a:p>
            <a:r>
              <a:rPr lang="en-US" sz="3900" dirty="0" smtClean="0"/>
              <a:t>3. </a:t>
            </a:r>
            <a:r>
              <a:rPr lang="en-US" sz="3900" b="1" dirty="0" smtClean="0">
                <a:solidFill>
                  <a:srgbClr val="FFCC99"/>
                </a:solidFill>
                <a:latin typeface="Shadows Into Light Two" panose="02000506000000020004" pitchFamily="2" charset="0"/>
              </a:rPr>
              <a:t>Teach-</a:t>
            </a:r>
            <a:r>
              <a:rPr lang="en-US" sz="3900" b="1" dirty="0"/>
              <a:t> </a:t>
            </a:r>
            <a:r>
              <a:rPr lang="en-US" sz="3900" dirty="0" smtClean="0"/>
              <a:t>How does this change my instructional practices with my learners?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338" y="2084832"/>
            <a:ext cx="4022725" cy="4022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5228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002060"/>
                </a:solidFill>
                <a:latin typeface="Shadows Into Light Two" panose="02000506000000020004" pitchFamily="2" charset="0"/>
              </a:rPr>
              <a:t>Data Story </a:t>
            </a:r>
            <a:r>
              <a:rPr lang="en-US" dirty="0" smtClean="0"/>
              <a:t>about our Program…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8" y="2402378"/>
            <a:ext cx="9720071" cy="3906982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  <a:latin typeface="Shadows Into Light Two" panose="02000506000000020004" pitchFamily="2" charset="0"/>
              </a:rPr>
              <a:t>144</a:t>
            </a:r>
            <a:r>
              <a:rPr lang="en-US" sz="3600" dirty="0"/>
              <a:t> Multilingual Learners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  <a:latin typeface="Shadows Into Light Two" panose="02000506000000020004" pitchFamily="2" charset="0"/>
              </a:rPr>
              <a:t>200</a:t>
            </a:r>
            <a:r>
              <a:rPr lang="en-US" sz="3600" dirty="0"/>
              <a:t> Students with a Non-English Language Background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002060"/>
                </a:solidFill>
                <a:latin typeface="Shadows Into Light Two" panose="02000506000000020004" pitchFamily="2" charset="0"/>
              </a:rPr>
              <a:t>95% </a:t>
            </a:r>
            <a:r>
              <a:rPr lang="en-US" sz="3600" dirty="0"/>
              <a:t>of our Multilingual </a:t>
            </a:r>
            <a:r>
              <a:rPr lang="en-US" sz="3600" dirty="0" smtClean="0"/>
              <a:t>Learners speak Spanish (15 languages)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88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8" y="585216"/>
            <a:ext cx="10486554" cy="5724144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Shadows Into Light Two" panose="02000506000000020004" pitchFamily="2" charset="0"/>
              </a:rPr>
              <a:t>11.7%</a:t>
            </a:r>
            <a:r>
              <a:rPr lang="en-US" sz="3600" dirty="0" smtClean="0"/>
              <a:t> of </a:t>
            </a:r>
            <a:r>
              <a:rPr lang="en-US" sz="3600" dirty="0"/>
              <a:t>our Multilingual Learners have interrupted schooling experiences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rgbClr val="002060"/>
                </a:solidFill>
                <a:latin typeface="Shadows Into Light Two" panose="02000506000000020004" pitchFamily="2" charset="0"/>
              </a:rPr>
              <a:t>18.7%</a:t>
            </a:r>
            <a:r>
              <a:rPr lang="en-US" sz="3600" dirty="0" smtClean="0"/>
              <a:t> of </a:t>
            </a:r>
            <a:r>
              <a:rPr lang="en-US" sz="3600" dirty="0"/>
              <a:t>our Multilingual Learners are Experienced MLs (LTELs)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Increasing population of Unaccompanied </a:t>
            </a:r>
            <a:r>
              <a:rPr lang="en-US" sz="3600" dirty="0" smtClean="0"/>
              <a:t>Youth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FY21-FY22	</a:t>
            </a:r>
            <a:r>
              <a:rPr lang="en-US" sz="3600" b="1" dirty="0" smtClean="0">
                <a:solidFill>
                  <a:srgbClr val="002060"/>
                </a:solidFill>
                <a:latin typeface="Shadows Into Light Two" panose="02000506000000020004" pitchFamily="2" charset="0"/>
              </a:rPr>
              <a:t>53.1%</a:t>
            </a:r>
            <a:r>
              <a:rPr lang="en-US" sz="3600" dirty="0" smtClean="0"/>
              <a:t> Increase in our EL population</a:t>
            </a:r>
            <a:endParaRPr lang="en-US" sz="3600" dirty="0"/>
          </a:p>
          <a:p>
            <a:endParaRPr lang="en-US" dirty="0"/>
          </a:p>
        </p:txBody>
      </p:sp>
      <p:sp>
        <p:nvSpPr>
          <p:cNvPr id="3" name="Double Wave 2"/>
          <p:cNvSpPr/>
          <p:nvPr/>
        </p:nvSpPr>
        <p:spPr>
          <a:xfrm rot="724542">
            <a:off x="6808022" y="4467567"/>
            <a:ext cx="3762040" cy="2062700"/>
          </a:xfrm>
          <a:prstGeom prst="doubleWave">
            <a:avLst/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adows Into Light Two" panose="02000506000000020004" pitchFamily="2" charset="0"/>
              </a:rPr>
              <a:t>IDENTIFIED ASSET</a:t>
            </a:r>
          </a:p>
          <a:p>
            <a:pPr algn="ctr"/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High </a:t>
            </a:r>
            <a:r>
              <a:rPr 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level of </a:t>
            </a:r>
            <a:r>
              <a:rPr lang="en-US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Resiliency</a:t>
            </a:r>
            <a:endParaRPr lang="en-US" sz="32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161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need to know what our students </a:t>
            </a:r>
            <a:r>
              <a:rPr lang="en-US" dirty="0" smtClean="0"/>
              <a:t>know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Shadows Into Light Two" panose="02000506000000020004" pitchFamily="2" charset="0"/>
              </a:rPr>
              <a:t>In language &amp; Content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Shadows Into Light Two" panose="02000506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What </a:t>
            </a:r>
            <a:r>
              <a:rPr lang="en-US" sz="3600" dirty="0"/>
              <a:t>linguistic assets in English are they bringing with them this school </a:t>
            </a:r>
            <a:r>
              <a:rPr lang="en-US" sz="3600" dirty="0" smtClean="0"/>
              <a:t>year? This </a:t>
            </a:r>
            <a:r>
              <a:rPr lang="en-US" sz="3600" dirty="0"/>
              <a:t>month? </a:t>
            </a:r>
            <a:endParaRPr lang="en-US" sz="3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Where do scaffolds need to be placed?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Where do scaffolds need to be removed?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0" indent="0">
              <a:buNone/>
            </a:pPr>
            <a:r>
              <a:rPr lang="en-US" sz="3600" dirty="0" smtClean="0">
                <a:solidFill>
                  <a:srgbClr val="000099"/>
                </a:solidFill>
                <a:latin typeface="Shadows Into Light Two" panose="02000506000000020004" pitchFamily="2" charset="0"/>
              </a:rPr>
              <a:t>Language development is a fluid process…</a:t>
            </a:r>
            <a:endParaRPr lang="en-US" sz="3600" dirty="0">
              <a:solidFill>
                <a:srgbClr val="000099"/>
              </a:solidFill>
              <a:latin typeface="Shadows Into Light Two" panose="02000506000000020004" pitchFamily="2" charset="0"/>
            </a:endParaRPr>
          </a:p>
          <a:p>
            <a:endParaRPr lang="en-US" sz="3600" dirty="0"/>
          </a:p>
        </p:txBody>
      </p:sp>
      <p:pic>
        <p:nvPicPr>
          <p:cNvPr id="4" name="Picture 3" descr="Bird Feather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555" y="4098174"/>
            <a:ext cx="1533699" cy="198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2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sz="3600" b="1" dirty="0" smtClean="0">
                <a:solidFill>
                  <a:srgbClr val="002060"/>
                </a:solidFill>
                <a:latin typeface="Shadows Into Light Two" panose="02000506000000020004" pitchFamily="2" charset="0"/>
              </a:rPr>
              <a:t>Need to knows</a:t>
            </a:r>
            <a:r>
              <a:rPr lang="en-US" dirty="0" smtClean="0"/>
              <a:t>” for administrators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8294439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The TN English Language Growth Standard decrease as students move up in proficiency.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The goal is GROWTH!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Students need to practice. </a:t>
            </a:r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</p:txBody>
      </p:sp>
      <p:pic>
        <p:nvPicPr>
          <p:cNvPr id="4" name="Picture 3" descr="Easy Summer Eats: Sexylicious Celebrity Recipes via [InStyl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567" y="3630930"/>
            <a:ext cx="2678430" cy="267843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558531"/>
              </p:ext>
            </p:extLst>
          </p:nvPr>
        </p:nvGraphicFramePr>
        <p:xfrm>
          <a:off x="6901987" y="3504854"/>
          <a:ext cx="2247900" cy="267843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2635648789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545761688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Raleway"/>
                        </a:rPr>
                        <a:t>TN ELPA Growth Standards</a:t>
                      </a:r>
                    </a:p>
                  </a:txBody>
                  <a:tcPr marL="28575" marR="28575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5395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29926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b="1" dirty="0">
                          <a:effectLst/>
                          <a:latin typeface="Raleway"/>
                        </a:rPr>
                        <a:t>Prior Year Score</a:t>
                      </a:r>
                    </a:p>
                  </a:txBody>
                  <a:tcPr marL="28575" marR="28575" marT="19050" marB="1905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8B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b="1" dirty="0">
                          <a:effectLst/>
                          <a:latin typeface="Raleway"/>
                        </a:rPr>
                        <a:t>Growth Standard</a:t>
                      </a: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C8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7065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 smtClean="0">
                          <a:effectLst/>
                          <a:latin typeface="Raleway"/>
                        </a:rPr>
                        <a:t>4.5 - 4.9</a:t>
                      </a:r>
                      <a:endParaRPr lang="en-US" sz="1200" b="1" dirty="0">
                        <a:effectLst/>
                        <a:latin typeface="Raleway"/>
                      </a:endParaRPr>
                    </a:p>
                  </a:txBody>
                  <a:tcPr marL="28575" marR="28575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 smtClean="0">
                          <a:effectLst/>
                          <a:latin typeface="Raleway"/>
                        </a:rPr>
                        <a:t>0.2</a:t>
                      </a:r>
                      <a:endParaRPr lang="en-US" sz="1200" b="1" dirty="0">
                        <a:effectLst/>
                        <a:latin typeface="Raleway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20233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 smtClean="0">
                          <a:effectLst/>
                          <a:latin typeface="Raleway"/>
                        </a:rPr>
                        <a:t>4.0 - 4.4</a:t>
                      </a:r>
                      <a:endParaRPr lang="en-US" sz="1200" b="1" dirty="0">
                        <a:effectLst/>
                        <a:latin typeface="Raleway"/>
                      </a:endParaRPr>
                    </a:p>
                  </a:txBody>
                  <a:tcPr marL="28575" marR="28575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 smtClean="0">
                          <a:effectLst/>
                          <a:latin typeface="Raleway"/>
                        </a:rPr>
                        <a:t>0.4</a:t>
                      </a:r>
                      <a:endParaRPr lang="en-US" sz="1200" b="1" dirty="0">
                        <a:effectLst/>
                        <a:latin typeface="Raleway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51009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 smtClean="0">
                          <a:effectLst/>
                          <a:latin typeface="Raleway"/>
                        </a:rPr>
                        <a:t>3.5 - 3.9</a:t>
                      </a:r>
                      <a:endParaRPr lang="en-US" sz="1200" b="1" dirty="0">
                        <a:effectLst/>
                        <a:latin typeface="Raleway"/>
                      </a:endParaRPr>
                    </a:p>
                  </a:txBody>
                  <a:tcPr marL="28575" marR="28575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 smtClean="0">
                          <a:effectLst/>
                          <a:latin typeface="Raleway"/>
                        </a:rPr>
                        <a:t>0.5</a:t>
                      </a:r>
                      <a:endParaRPr lang="en-US" sz="1200" b="1" dirty="0">
                        <a:effectLst/>
                        <a:latin typeface="Raleway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0095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 smtClean="0">
                          <a:effectLst/>
                          <a:latin typeface="Raleway"/>
                        </a:rPr>
                        <a:t>3.0 - 3.4</a:t>
                      </a:r>
                      <a:endParaRPr lang="en-US" sz="1200" b="1" dirty="0">
                        <a:effectLst/>
                        <a:latin typeface="Raleway"/>
                      </a:endParaRPr>
                    </a:p>
                  </a:txBody>
                  <a:tcPr marL="28575" marR="28575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 smtClean="0">
                          <a:effectLst/>
                          <a:latin typeface="Raleway"/>
                        </a:rPr>
                        <a:t>0.4</a:t>
                      </a:r>
                      <a:endParaRPr lang="en-US" sz="1200" b="1" dirty="0">
                        <a:effectLst/>
                        <a:latin typeface="Raleway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945649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 smtClean="0">
                          <a:effectLst/>
                          <a:latin typeface="Raleway"/>
                        </a:rPr>
                        <a:t>2.5 - 2.9</a:t>
                      </a:r>
                      <a:endParaRPr lang="en-US" sz="1200" b="1" dirty="0">
                        <a:effectLst/>
                        <a:latin typeface="Raleway"/>
                      </a:endParaRPr>
                    </a:p>
                  </a:txBody>
                  <a:tcPr marL="28575" marR="28575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 smtClean="0">
                          <a:effectLst/>
                          <a:latin typeface="Raleway"/>
                        </a:rPr>
                        <a:t>0.7</a:t>
                      </a:r>
                      <a:endParaRPr lang="en-US" sz="1200" b="1" dirty="0">
                        <a:effectLst/>
                        <a:latin typeface="Raleway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42577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 smtClean="0">
                          <a:effectLst/>
                          <a:latin typeface="Raleway"/>
                        </a:rPr>
                        <a:t>2.0 - 2.4</a:t>
                      </a:r>
                      <a:endParaRPr lang="en-US" sz="1200" b="1" dirty="0">
                        <a:effectLst/>
                        <a:latin typeface="Raleway"/>
                      </a:endParaRPr>
                    </a:p>
                  </a:txBody>
                  <a:tcPr marL="28575" marR="28575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 smtClean="0">
                          <a:effectLst/>
                          <a:latin typeface="Raleway"/>
                        </a:rPr>
                        <a:t>0.8</a:t>
                      </a:r>
                      <a:endParaRPr lang="en-US" sz="1200" b="1" dirty="0">
                        <a:effectLst/>
                        <a:latin typeface="Raleway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613036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 smtClean="0">
                          <a:effectLst/>
                          <a:latin typeface="Raleway"/>
                        </a:rPr>
                        <a:t>1.5 - 1.9</a:t>
                      </a:r>
                      <a:endParaRPr lang="en-US" sz="1200" b="1" dirty="0">
                        <a:effectLst/>
                        <a:latin typeface="Raleway"/>
                      </a:endParaRPr>
                    </a:p>
                  </a:txBody>
                  <a:tcPr marL="28575" marR="28575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 smtClean="0">
                          <a:effectLst/>
                          <a:latin typeface="Raleway"/>
                        </a:rPr>
                        <a:t>0.7</a:t>
                      </a:r>
                      <a:endParaRPr lang="en-US" sz="1200" b="1" dirty="0">
                        <a:effectLst/>
                        <a:latin typeface="Raleway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148685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 smtClean="0">
                          <a:effectLst/>
                          <a:latin typeface="Raleway"/>
                        </a:rPr>
                        <a:t>1.0</a:t>
                      </a:r>
                      <a:r>
                        <a:rPr lang="en-US" sz="1200" b="1" baseline="0" dirty="0" smtClean="0">
                          <a:effectLst/>
                          <a:latin typeface="Raleway"/>
                        </a:rPr>
                        <a:t> – 1.4</a:t>
                      </a:r>
                      <a:endParaRPr lang="en-US" sz="1200" b="1" dirty="0">
                        <a:effectLst/>
                        <a:latin typeface="Raleway"/>
                      </a:endParaRPr>
                    </a:p>
                  </a:txBody>
                  <a:tcPr marL="28575" marR="28575" marT="19050" marB="19050" anchor="b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200" b="1" dirty="0" smtClean="0">
                          <a:effectLst/>
                          <a:latin typeface="Raleway"/>
                        </a:rPr>
                        <a:t>1.3</a:t>
                      </a:r>
                      <a:endParaRPr lang="en-US" sz="1200" b="1" dirty="0">
                        <a:effectLst/>
                        <a:latin typeface="Raleway"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5480844"/>
                  </a:ext>
                </a:extLst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>
            <a:off x="9318567" y="4538749"/>
            <a:ext cx="1992871" cy="2066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318567" y="4715694"/>
            <a:ext cx="2009496" cy="253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9317041" y="4970969"/>
            <a:ext cx="2012547" cy="978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333461" y="5215567"/>
            <a:ext cx="2005099" cy="1750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318567" y="5463274"/>
            <a:ext cx="2019993" cy="1321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318567" y="5658110"/>
            <a:ext cx="2019993" cy="195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318567" y="5883816"/>
            <a:ext cx="2026122" cy="1822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9" name="Picture 28" descr="Download Stopwatch Png Image HQ PNG Image | FreePNGIm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24281">
            <a:off x="1388227" y="4626669"/>
            <a:ext cx="1201270" cy="1500785"/>
          </a:xfrm>
          <a:prstGeom prst="rect">
            <a:avLst/>
          </a:prstGeom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892395"/>
              </p:ext>
            </p:extLst>
          </p:nvPr>
        </p:nvGraphicFramePr>
        <p:xfrm>
          <a:off x="6899564" y="3504854"/>
          <a:ext cx="2261061" cy="2704753"/>
        </p:xfrm>
        <a:graphic>
          <a:graphicData uri="http://schemas.openxmlformats.org/drawingml/2006/table">
            <a:tbl>
              <a:tblPr/>
              <a:tblGrid>
                <a:gridCol w="2261061">
                  <a:extLst>
                    <a:ext uri="{9D8B030D-6E8A-4147-A177-3AD203B41FA5}">
                      <a16:colId xmlns:a16="http://schemas.microsoft.com/office/drawing/2014/main" val="3626531980"/>
                    </a:ext>
                  </a:extLst>
                </a:gridCol>
              </a:tblGrid>
              <a:tr h="270475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38100" cmpd="sng">
                      <a:solidFill>
                        <a:schemeClr val="tx1"/>
                      </a:solidFill>
                      <a:prstDash val="solid"/>
                    </a:lnL>
                    <a:lnR w="38100" cmpd="sng">
                      <a:solidFill>
                        <a:schemeClr val="tx1"/>
                      </a:solidFill>
                      <a:prstDash val="solid"/>
                    </a:lnR>
                    <a:lnT w="38100" cmpd="sng">
                      <a:solidFill>
                        <a:schemeClr val="tx1"/>
                      </a:solidFill>
                      <a:prstDash val="solid"/>
                    </a:lnT>
                    <a:lnB w="381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684169"/>
                  </a:ext>
                </a:extLst>
              </a:tr>
            </a:tbl>
          </a:graphicData>
        </a:graphic>
      </p:graphicFrame>
      <p:cxnSp>
        <p:nvCxnSpPr>
          <p:cNvPr id="34" name="Straight Connector 33"/>
          <p:cNvCxnSpPr/>
          <p:nvPr/>
        </p:nvCxnSpPr>
        <p:spPr>
          <a:xfrm>
            <a:off x="9975273" y="4380807"/>
            <a:ext cx="41563" cy="182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11311438" y="4380807"/>
            <a:ext cx="33251" cy="1828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10291475" y="4025047"/>
            <a:ext cx="7326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language</a:t>
            </a:r>
            <a:endParaRPr lang="en-US" sz="1100" b="1" dirty="0"/>
          </a:p>
        </p:txBody>
      </p:sp>
      <p:sp>
        <p:nvSpPr>
          <p:cNvPr id="48" name="Up Arrow 47"/>
          <p:cNvSpPr/>
          <p:nvPr/>
        </p:nvSpPr>
        <p:spPr>
          <a:xfrm>
            <a:off x="11463251" y="4538749"/>
            <a:ext cx="224444" cy="1670858"/>
          </a:xfrm>
          <a:prstGeom prst="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75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Monitoring of academics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Important in addition to monitoring grades on 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Crucial for high school graduation rates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Very important if there is no common planning or if your ESL Specialist is itinerant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 smtClean="0"/>
              <a:t>Federal requirement </a:t>
            </a:r>
            <a:endParaRPr lang="en-US" sz="3600" dirty="0"/>
          </a:p>
        </p:txBody>
      </p:sp>
      <p:pic>
        <p:nvPicPr>
          <p:cNvPr id="4" name="Picture 3" descr="Helge Scherlund's eLearning News: When Everything Goes Right in th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762">
            <a:off x="7286170" y="4556222"/>
            <a:ext cx="3722488" cy="1954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8952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8C9693990E684CB25E24C0476E73F6" ma:contentTypeVersion="16" ma:contentTypeDescription="Create a new document." ma:contentTypeScope="" ma:versionID="c787e8558b9fd2652e6232487cbd29b0">
  <xsd:schema xmlns:xsd="http://www.w3.org/2001/XMLSchema" xmlns:xs="http://www.w3.org/2001/XMLSchema" xmlns:p="http://schemas.microsoft.com/office/2006/metadata/properties" xmlns:ns2="a6fb3132-2a12-489d-b27d-81c9ba699cc1" xmlns:ns3="8851f2c7-eccf-41dd-8b49-7404b349b09c" targetNamespace="http://schemas.microsoft.com/office/2006/metadata/properties" ma:root="true" ma:fieldsID="86cfa9c665311902b97101fcda0674ef" ns2:_="" ns3:_="">
    <xsd:import namespace="a6fb3132-2a12-489d-b27d-81c9ba699cc1"/>
    <xsd:import namespace="8851f2c7-eccf-41dd-8b49-7404b349b09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b3132-2a12-489d-b27d-81c9ba699c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3e6257d-7176-48e0-8b40-523761a9cd4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51f2c7-eccf-41dd-8b49-7404b349b0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38a28d9-d8be-41a8-872f-a191d799db73}" ma:internalName="TaxCatchAll" ma:showField="CatchAllData" ma:web="8851f2c7-eccf-41dd-8b49-7404b349b09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6fb3132-2a12-489d-b27d-81c9ba699cc1">
      <Terms xmlns="http://schemas.microsoft.com/office/infopath/2007/PartnerControls"/>
    </lcf76f155ced4ddcb4097134ff3c332f>
    <TaxCatchAll xmlns="8851f2c7-eccf-41dd-8b49-7404b349b09c" xsi:nil="true"/>
  </documentManagement>
</p:properties>
</file>

<file path=customXml/itemProps1.xml><?xml version="1.0" encoding="utf-8"?>
<ds:datastoreItem xmlns:ds="http://schemas.openxmlformats.org/officeDocument/2006/customXml" ds:itemID="{8EE4005C-3179-4B3D-AD78-713AE534413C}"/>
</file>

<file path=customXml/itemProps2.xml><?xml version="1.0" encoding="utf-8"?>
<ds:datastoreItem xmlns:ds="http://schemas.openxmlformats.org/officeDocument/2006/customXml" ds:itemID="{8C447BBB-62A2-45DA-A0C0-C786BFDF3B87}"/>
</file>

<file path=customXml/itemProps3.xml><?xml version="1.0" encoding="utf-8"?>
<ds:datastoreItem xmlns:ds="http://schemas.openxmlformats.org/officeDocument/2006/customXml" ds:itemID="{2F7E0F10-E7A8-49D5-A571-9D7750DF5B71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20032</TotalTime>
  <Words>1100</Words>
  <Application>Microsoft Office PowerPoint</Application>
  <PresentationFormat>Widescreen</PresentationFormat>
  <Paragraphs>230</Paragraphs>
  <Slides>24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Raleway</vt:lpstr>
      <vt:lpstr>Shadows Into Light Two</vt:lpstr>
      <vt:lpstr>Tw Cen MT</vt:lpstr>
      <vt:lpstr>Tw Cen MT Condensed</vt:lpstr>
      <vt:lpstr>Wingdings 3</vt:lpstr>
      <vt:lpstr>Integral</vt:lpstr>
      <vt:lpstr>Connecting the dots</vt:lpstr>
      <vt:lpstr>ELLevate Learning Program </vt:lpstr>
      <vt:lpstr>Systematic &amp; Authentic</vt:lpstr>
      <vt:lpstr>Our Guiding Questions along the way</vt:lpstr>
      <vt:lpstr>A Data Story about our Program…</vt:lpstr>
      <vt:lpstr> </vt:lpstr>
      <vt:lpstr>We need to know what our students know In language &amp; Content</vt:lpstr>
      <vt:lpstr>“Need to knows” for administrators</vt:lpstr>
      <vt:lpstr>Progress Monitoring of academics</vt:lpstr>
      <vt:lpstr>Progress monitoring of Language </vt:lpstr>
      <vt:lpstr>Progress monitoring of Language </vt:lpstr>
      <vt:lpstr>Where to Begin</vt:lpstr>
      <vt:lpstr>Adding Data to ELPA Data Platform ~Day 1 PLC Task~</vt:lpstr>
      <vt:lpstr> </vt:lpstr>
      <vt:lpstr>Next Steps…</vt:lpstr>
      <vt:lpstr>PM #4- Predictive Score for ACCESS </vt:lpstr>
      <vt:lpstr>Student Goal Setting &amp; Data Collection</vt:lpstr>
      <vt:lpstr>Data Notebooks</vt:lpstr>
      <vt:lpstr>PM Self-Assessment tool</vt:lpstr>
      <vt:lpstr>Flashlight 360</vt:lpstr>
      <vt:lpstr>Flashlight 360</vt:lpstr>
      <vt:lpstr>The end of our data story for FY23</vt:lpstr>
      <vt:lpstr>Next Steps for our Program</vt:lpstr>
      <vt:lpstr>It’s been a pleasure…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Connecting the dots</dc:title>
  <dc:creator>ACSUser1</dc:creator>
  <cp:lastModifiedBy>ACSUser1</cp:lastModifiedBy>
  <cp:revision>64</cp:revision>
  <cp:lastPrinted>2023-05-30T19:49:01Z</cp:lastPrinted>
  <dcterms:created xsi:type="dcterms:W3CDTF">2023-05-30T17:56:50Z</dcterms:created>
  <dcterms:modified xsi:type="dcterms:W3CDTF">2023-06-13T15:54:45Z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0x010100F78C9693990E684CB25E24C0476E73F6</vt:lpwstr>
  </property>
</Properties>
</file>