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2"/>
  </p:notesMasterIdLst>
  <p:sldIdLst>
    <p:sldId id="256" r:id="rId5"/>
    <p:sldId id="257" r:id="rId6"/>
    <p:sldId id="258" r:id="rId7"/>
    <p:sldId id="325" r:id="rId8"/>
    <p:sldId id="277" r:id="rId9"/>
    <p:sldId id="327" r:id="rId10"/>
    <p:sldId id="259" r:id="rId11"/>
    <p:sldId id="329" r:id="rId12"/>
    <p:sldId id="318" r:id="rId13"/>
    <p:sldId id="331" r:id="rId14"/>
    <p:sldId id="319" r:id="rId15"/>
    <p:sldId id="332" r:id="rId16"/>
    <p:sldId id="321" r:id="rId17"/>
    <p:sldId id="320" r:id="rId18"/>
    <p:sldId id="273" r:id="rId19"/>
    <p:sldId id="322" r:id="rId20"/>
    <p:sldId id="356" r:id="rId21"/>
    <p:sldId id="323" r:id="rId22"/>
    <p:sldId id="279" r:id="rId23"/>
    <p:sldId id="280" r:id="rId24"/>
    <p:sldId id="367" r:id="rId25"/>
    <p:sldId id="306" r:id="rId26"/>
    <p:sldId id="308" r:id="rId27"/>
    <p:sldId id="282" r:id="rId28"/>
    <p:sldId id="316" r:id="rId29"/>
    <p:sldId id="283" r:id="rId30"/>
    <p:sldId id="284" r:id="rId31"/>
    <p:sldId id="334" r:id="rId32"/>
    <p:sldId id="285" r:id="rId33"/>
    <p:sldId id="336" r:id="rId34"/>
    <p:sldId id="286" r:id="rId35"/>
    <p:sldId id="338" r:id="rId36"/>
    <p:sldId id="287" r:id="rId37"/>
    <p:sldId id="340" r:id="rId38"/>
    <p:sldId id="288" r:id="rId39"/>
    <p:sldId id="342" r:id="rId40"/>
    <p:sldId id="289" r:id="rId41"/>
    <p:sldId id="344" r:id="rId42"/>
    <p:sldId id="290" r:id="rId43"/>
    <p:sldId id="346" r:id="rId44"/>
    <p:sldId id="312" r:id="rId45"/>
    <p:sldId id="291" r:id="rId46"/>
    <p:sldId id="358" r:id="rId47"/>
    <p:sldId id="292" r:id="rId48"/>
    <p:sldId id="293" r:id="rId49"/>
    <p:sldId id="348" r:id="rId50"/>
    <p:sldId id="294" r:id="rId51"/>
    <p:sldId id="350" r:id="rId52"/>
    <p:sldId id="311" r:id="rId53"/>
    <p:sldId id="352" r:id="rId54"/>
    <p:sldId id="295" r:id="rId55"/>
    <p:sldId id="354" r:id="rId56"/>
    <p:sldId id="296" r:id="rId57"/>
    <p:sldId id="360" r:id="rId58"/>
    <p:sldId id="297" r:id="rId59"/>
    <p:sldId id="298" r:id="rId60"/>
    <p:sldId id="299" r:id="rId61"/>
    <p:sldId id="362" r:id="rId62"/>
    <p:sldId id="300" r:id="rId63"/>
    <p:sldId id="364" r:id="rId64"/>
    <p:sldId id="301" r:id="rId65"/>
    <p:sldId id="366" r:id="rId66"/>
    <p:sldId id="302" r:id="rId67"/>
    <p:sldId id="309" r:id="rId68"/>
    <p:sldId id="310" r:id="rId69"/>
    <p:sldId id="303" r:id="rId70"/>
    <p:sldId id="31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FAF9E-2478-2DAE-546F-49C50452EFC4}" v="3" dt="2023-01-03T22:21:19.5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718"/>
  </p:normalViewPr>
  <p:slideViewPr>
    <p:cSldViewPr snapToGrid="0">
      <p:cViewPr varScale="1">
        <p:scale>
          <a:sx n="113" d="100"/>
          <a:sy n="113" d="100"/>
        </p:scale>
        <p:origin x="544" y="184"/>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06C90-22F1-496C-8CD7-D8083D6C60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41F2F0-4649-44B6-8A4E-77608B561FF9}">
      <dgm:prSet/>
      <dgm:spPr/>
      <dgm:t>
        <a:bodyPr/>
        <a:lstStyle/>
        <a:p>
          <a:r>
            <a:rPr lang="en-US" dirty="0"/>
            <a:t>*Intervene when necessary</a:t>
          </a:r>
        </a:p>
      </dgm:t>
    </dgm:pt>
    <dgm:pt modelId="{D0A31C54-F679-4E1E-BAA1-2295E69486EF}" type="parTrans" cxnId="{055B97C1-8689-420D-A31D-9683AD2B2D6F}">
      <dgm:prSet/>
      <dgm:spPr/>
      <dgm:t>
        <a:bodyPr/>
        <a:lstStyle/>
        <a:p>
          <a:endParaRPr lang="en-US"/>
        </a:p>
      </dgm:t>
    </dgm:pt>
    <dgm:pt modelId="{1BAE27D3-70D5-40BA-91D2-C9A03C82B813}" type="sibTrans" cxnId="{055B97C1-8689-420D-A31D-9683AD2B2D6F}">
      <dgm:prSet/>
      <dgm:spPr/>
      <dgm:t>
        <a:bodyPr/>
        <a:lstStyle/>
        <a:p>
          <a:endParaRPr lang="en-US"/>
        </a:p>
      </dgm:t>
    </dgm:pt>
    <dgm:pt modelId="{B3DF86FC-4E06-44E0-898C-50730E9EEBBE}">
      <dgm:prSet custT="1"/>
      <dgm:spPr/>
      <dgm:t>
        <a:bodyPr/>
        <a:lstStyle/>
        <a:p>
          <a:pPr>
            <a:buFontTx/>
            <a:buNone/>
          </a:pPr>
          <a:r>
            <a:rPr lang="en-US" sz="3600" dirty="0"/>
            <a:t>+ Consider the need for a tutor or therapist.</a:t>
          </a:r>
        </a:p>
      </dgm:t>
    </dgm:pt>
    <dgm:pt modelId="{358D23E9-D11B-419A-9ECC-7AF1DB4E9125}" type="sibTrans" cxnId="{70ADC575-3910-483E-B069-565A67127F71}">
      <dgm:prSet/>
      <dgm:spPr/>
      <dgm:t>
        <a:bodyPr/>
        <a:lstStyle/>
        <a:p>
          <a:endParaRPr lang="en-US"/>
        </a:p>
      </dgm:t>
    </dgm:pt>
    <dgm:pt modelId="{1325B08E-C63B-456D-94BD-AFE548182E2E}" type="parTrans" cxnId="{70ADC575-3910-483E-B069-565A67127F71}">
      <dgm:prSet/>
      <dgm:spPr/>
      <dgm:t>
        <a:bodyPr/>
        <a:lstStyle/>
        <a:p>
          <a:endParaRPr lang="en-US"/>
        </a:p>
      </dgm:t>
    </dgm:pt>
    <dgm:pt modelId="{18D08B0C-05E2-48CB-9700-591E997560A9}">
      <dgm:prSet custT="1"/>
      <dgm:spPr/>
      <dgm:t>
        <a:bodyPr/>
        <a:lstStyle/>
        <a:p>
          <a:pPr>
            <a:buFontTx/>
            <a:buNone/>
          </a:pPr>
          <a:r>
            <a:rPr lang="en-US" sz="3600" dirty="0"/>
            <a:t>- Don’t wait for a crisis to take action!</a:t>
          </a:r>
        </a:p>
      </dgm:t>
    </dgm:pt>
    <dgm:pt modelId="{0E9B296A-C701-4F5B-AA0E-458FA0EC6C84}" type="sibTrans" cxnId="{C4FC4B2F-30D1-48EA-AC2A-B2A8BE45FF25}">
      <dgm:prSet/>
      <dgm:spPr/>
      <dgm:t>
        <a:bodyPr/>
        <a:lstStyle/>
        <a:p>
          <a:endParaRPr lang="en-US"/>
        </a:p>
      </dgm:t>
    </dgm:pt>
    <dgm:pt modelId="{376EECA5-CC64-46B9-B09F-7B2123C1E929}" type="parTrans" cxnId="{C4FC4B2F-30D1-48EA-AC2A-B2A8BE45FF25}">
      <dgm:prSet/>
      <dgm:spPr/>
      <dgm:t>
        <a:bodyPr/>
        <a:lstStyle/>
        <a:p>
          <a:endParaRPr lang="en-US"/>
        </a:p>
      </dgm:t>
    </dgm:pt>
    <dgm:pt modelId="{D43D5E0A-7167-4111-88F4-AF24A9FECE10}" type="pres">
      <dgm:prSet presAssocID="{5BE06C90-22F1-496C-8CD7-D8083D6C603F}" presName="linear" presStyleCnt="0">
        <dgm:presLayoutVars>
          <dgm:dir/>
          <dgm:animLvl val="lvl"/>
          <dgm:resizeHandles val="exact"/>
        </dgm:presLayoutVars>
      </dgm:prSet>
      <dgm:spPr/>
    </dgm:pt>
    <dgm:pt modelId="{0F2FF2F0-3323-4AB3-BFA1-453EBF3F4C84}" type="pres">
      <dgm:prSet presAssocID="{5241F2F0-4649-44B6-8A4E-77608B561FF9}" presName="parentLin" presStyleCnt="0"/>
      <dgm:spPr/>
    </dgm:pt>
    <dgm:pt modelId="{5A81F58A-3DA7-4E43-85AD-7887BBA7B5EF}" type="pres">
      <dgm:prSet presAssocID="{5241F2F0-4649-44B6-8A4E-77608B561FF9}" presName="parentLeftMargin" presStyleLbl="node1" presStyleIdx="0" presStyleCnt="1"/>
      <dgm:spPr/>
    </dgm:pt>
    <dgm:pt modelId="{B3356E2C-3D89-43C8-97BA-1B49A3ADC53D}" type="pres">
      <dgm:prSet presAssocID="{5241F2F0-4649-44B6-8A4E-77608B561FF9}" presName="parentText" presStyleLbl="node1" presStyleIdx="0" presStyleCnt="1">
        <dgm:presLayoutVars>
          <dgm:chMax val="0"/>
          <dgm:bulletEnabled val="1"/>
        </dgm:presLayoutVars>
      </dgm:prSet>
      <dgm:spPr/>
    </dgm:pt>
    <dgm:pt modelId="{BE4CABB1-B9AA-420C-8D8A-483236D4B294}" type="pres">
      <dgm:prSet presAssocID="{5241F2F0-4649-44B6-8A4E-77608B561FF9}" presName="negativeSpace" presStyleCnt="0"/>
      <dgm:spPr/>
    </dgm:pt>
    <dgm:pt modelId="{FA57D1C8-ED82-46EF-9552-C8F2929693A2}" type="pres">
      <dgm:prSet presAssocID="{5241F2F0-4649-44B6-8A4E-77608B561FF9}" presName="childText" presStyleLbl="conFgAcc1" presStyleIdx="0" presStyleCnt="1" custScaleY="133520">
        <dgm:presLayoutVars>
          <dgm:bulletEnabled val="1"/>
        </dgm:presLayoutVars>
      </dgm:prSet>
      <dgm:spPr/>
    </dgm:pt>
  </dgm:ptLst>
  <dgm:cxnLst>
    <dgm:cxn modelId="{B266FD1F-57A3-4E3C-ABB3-C519BDC7E9AA}" type="presOf" srcId="{B3DF86FC-4E06-44E0-898C-50730E9EEBBE}" destId="{FA57D1C8-ED82-46EF-9552-C8F2929693A2}" srcOrd="0" destOrd="0" presId="urn:microsoft.com/office/officeart/2005/8/layout/list1"/>
    <dgm:cxn modelId="{41F3382B-1631-4C0D-B279-DA3DFBDD6BEB}" type="presOf" srcId="{5BE06C90-22F1-496C-8CD7-D8083D6C603F}" destId="{D43D5E0A-7167-4111-88F4-AF24A9FECE10}" srcOrd="0" destOrd="0" presId="urn:microsoft.com/office/officeart/2005/8/layout/list1"/>
    <dgm:cxn modelId="{C4FC4B2F-30D1-48EA-AC2A-B2A8BE45FF25}" srcId="{5241F2F0-4649-44B6-8A4E-77608B561FF9}" destId="{18D08B0C-05E2-48CB-9700-591E997560A9}" srcOrd="1" destOrd="0" parTransId="{376EECA5-CC64-46B9-B09F-7B2123C1E929}" sibTransId="{0E9B296A-C701-4F5B-AA0E-458FA0EC6C84}"/>
    <dgm:cxn modelId="{70ADC575-3910-483E-B069-565A67127F71}" srcId="{5241F2F0-4649-44B6-8A4E-77608B561FF9}" destId="{B3DF86FC-4E06-44E0-898C-50730E9EEBBE}" srcOrd="0" destOrd="0" parTransId="{1325B08E-C63B-456D-94BD-AFE548182E2E}" sibTransId="{358D23E9-D11B-419A-9ECC-7AF1DB4E9125}"/>
    <dgm:cxn modelId="{95864559-0006-4F50-B0D3-85F3FF1A2D74}" type="presOf" srcId="{5241F2F0-4649-44B6-8A4E-77608B561FF9}" destId="{5A81F58A-3DA7-4E43-85AD-7887BBA7B5EF}" srcOrd="0" destOrd="0" presId="urn:microsoft.com/office/officeart/2005/8/layout/list1"/>
    <dgm:cxn modelId="{9E4EF588-8626-48A6-AECB-3F735A68CFC9}" type="presOf" srcId="{5241F2F0-4649-44B6-8A4E-77608B561FF9}" destId="{B3356E2C-3D89-43C8-97BA-1B49A3ADC53D}" srcOrd="1" destOrd="0" presId="urn:microsoft.com/office/officeart/2005/8/layout/list1"/>
    <dgm:cxn modelId="{055B97C1-8689-420D-A31D-9683AD2B2D6F}" srcId="{5BE06C90-22F1-496C-8CD7-D8083D6C603F}" destId="{5241F2F0-4649-44B6-8A4E-77608B561FF9}" srcOrd="0" destOrd="0" parTransId="{D0A31C54-F679-4E1E-BAA1-2295E69486EF}" sibTransId="{1BAE27D3-70D5-40BA-91D2-C9A03C82B813}"/>
    <dgm:cxn modelId="{1F4EDBF9-4972-4C7A-B2BC-01C37E0C33FA}" type="presOf" srcId="{18D08B0C-05E2-48CB-9700-591E997560A9}" destId="{FA57D1C8-ED82-46EF-9552-C8F2929693A2}" srcOrd="0" destOrd="1" presId="urn:microsoft.com/office/officeart/2005/8/layout/list1"/>
    <dgm:cxn modelId="{E416F1A7-450F-4E06-8A8E-BA4980669503}" type="presParOf" srcId="{D43D5E0A-7167-4111-88F4-AF24A9FECE10}" destId="{0F2FF2F0-3323-4AB3-BFA1-453EBF3F4C84}" srcOrd="0" destOrd="0" presId="urn:microsoft.com/office/officeart/2005/8/layout/list1"/>
    <dgm:cxn modelId="{8AF4EA83-F8AB-487D-A59A-D5688A07C2BE}" type="presParOf" srcId="{0F2FF2F0-3323-4AB3-BFA1-453EBF3F4C84}" destId="{5A81F58A-3DA7-4E43-85AD-7887BBA7B5EF}" srcOrd="0" destOrd="0" presId="urn:microsoft.com/office/officeart/2005/8/layout/list1"/>
    <dgm:cxn modelId="{D6F3B640-0FEF-4210-B777-D28A1EEC4164}" type="presParOf" srcId="{0F2FF2F0-3323-4AB3-BFA1-453EBF3F4C84}" destId="{B3356E2C-3D89-43C8-97BA-1B49A3ADC53D}" srcOrd="1" destOrd="0" presId="urn:microsoft.com/office/officeart/2005/8/layout/list1"/>
    <dgm:cxn modelId="{140A0B11-633E-4B46-A38B-72B25E2EFE91}" type="presParOf" srcId="{D43D5E0A-7167-4111-88F4-AF24A9FECE10}" destId="{BE4CABB1-B9AA-420C-8D8A-483236D4B294}" srcOrd="1" destOrd="0" presId="urn:microsoft.com/office/officeart/2005/8/layout/list1"/>
    <dgm:cxn modelId="{A4E3BA1F-DF9E-44FD-9DC6-985D75D1520E}" type="presParOf" srcId="{D43D5E0A-7167-4111-88F4-AF24A9FECE10}" destId="{FA57D1C8-ED82-46EF-9552-C8F2929693A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06C90-22F1-496C-8CD7-D8083D6C60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41F2F0-4649-44B6-8A4E-77608B561FF9}">
      <dgm:prSet/>
      <dgm:spPr/>
      <dgm:t>
        <a:bodyPr/>
        <a:lstStyle/>
        <a:p>
          <a:r>
            <a:rPr lang="en-US" dirty="0"/>
            <a:t>*Provide instruction as needed</a:t>
          </a:r>
        </a:p>
      </dgm:t>
    </dgm:pt>
    <dgm:pt modelId="{D0A31C54-F679-4E1E-BAA1-2295E69486EF}" type="parTrans" cxnId="{055B97C1-8689-420D-A31D-9683AD2B2D6F}">
      <dgm:prSet/>
      <dgm:spPr/>
      <dgm:t>
        <a:bodyPr/>
        <a:lstStyle/>
        <a:p>
          <a:endParaRPr lang="en-US"/>
        </a:p>
      </dgm:t>
    </dgm:pt>
    <dgm:pt modelId="{1BAE27D3-70D5-40BA-91D2-C9A03C82B813}" type="sibTrans" cxnId="{055B97C1-8689-420D-A31D-9683AD2B2D6F}">
      <dgm:prSet/>
      <dgm:spPr/>
      <dgm:t>
        <a:bodyPr/>
        <a:lstStyle/>
        <a:p>
          <a:endParaRPr lang="en-US"/>
        </a:p>
      </dgm:t>
    </dgm:pt>
    <dgm:pt modelId="{B3DF86FC-4E06-44E0-898C-50730E9EEBBE}">
      <dgm:prSet custT="1"/>
      <dgm:spPr/>
      <dgm:t>
        <a:bodyPr/>
        <a:lstStyle/>
        <a:p>
          <a:pPr>
            <a:buFontTx/>
            <a:buNone/>
          </a:pPr>
          <a:r>
            <a:rPr lang="en-US" sz="3600" dirty="0"/>
            <a:t>+ Coach and instruct</a:t>
          </a:r>
        </a:p>
      </dgm:t>
    </dgm:pt>
    <dgm:pt modelId="{358D23E9-D11B-419A-9ECC-7AF1DB4E9125}" type="sibTrans" cxnId="{70ADC575-3910-483E-B069-565A67127F71}">
      <dgm:prSet/>
      <dgm:spPr/>
      <dgm:t>
        <a:bodyPr/>
        <a:lstStyle/>
        <a:p>
          <a:endParaRPr lang="en-US"/>
        </a:p>
      </dgm:t>
    </dgm:pt>
    <dgm:pt modelId="{1325B08E-C63B-456D-94BD-AFE548182E2E}" type="parTrans" cxnId="{70ADC575-3910-483E-B069-565A67127F71}">
      <dgm:prSet/>
      <dgm:spPr/>
      <dgm:t>
        <a:bodyPr/>
        <a:lstStyle/>
        <a:p>
          <a:endParaRPr lang="en-US"/>
        </a:p>
      </dgm:t>
    </dgm:pt>
    <dgm:pt modelId="{18D08B0C-05E2-48CB-9700-591E997560A9}">
      <dgm:prSet custT="1"/>
      <dgm:spPr/>
      <dgm:t>
        <a:bodyPr/>
        <a:lstStyle/>
        <a:p>
          <a:pPr>
            <a:buFontTx/>
            <a:buNone/>
          </a:pPr>
          <a:r>
            <a:rPr lang="en-US" sz="3600" dirty="0"/>
            <a:t>- Don’t do the work for them!</a:t>
          </a:r>
        </a:p>
      </dgm:t>
    </dgm:pt>
    <dgm:pt modelId="{0E9B296A-C701-4F5B-AA0E-458FA0EC6C84}" type="sibTrans" cxnId="{C4FC4B2F-30D1-48EA-AC2A-B2A8BE45FF25}">
      <dgm:prSet/>
      <dgm:spPr/>
      <dgm:t>
        <a:bodyPr/>
        <a:lstStyle/>
        <a:p>
          <a:endParaRPr lang="en-US"/>
        </a:p>
      </dgm:t>
    </dgm:pt>
    <dgm:pt modelId="{376EECA5-CC64-46B9-B09F-7B2123C1E929}" type="parTrans" cxnId="{C4FC4B2F-30D1-48EA-AC2A-B2A8BE45FF25}">
      <dgm:prSet/>
      <dgm:spPr/>
      <dgm:t>
        <a:bodyPr/>
        <a:lstStyle/>
        <a:p>
          <a:endParaRPr lang="en-US"/>
        </a:p>
      </dgm:t>
    </dgm:pt>
    <dgm:pt modelId="{D43D5E0A-7167-4111-88F4-AF24A9FECE10}" type="pres">
      <dgm:prSet presAssocID="{5BE06C90-22F1-496C-8CD7-D8083D6C603F}" presName="linear" presStyleCnt="0">
        <dgm:presLayoutVars>
          <dgm:dir/>
          <dgm:animLvl val="lvl"/>
          <dgm:resizeHandles val="exact"/>
        </dgm:presLayoutVars>
      </dgm:prSet>
      <dgm:spPr/>
    </dgm:pt>
    <dgm:pt modelId="{0F2FF2F0-3323-4AB3-BFA1-453EBF3F4C84}" type="pres">
      <dgm:prSet presAssocID="{5241F2F0-4649-44B6-8A4E-77608B561FF9}" presName="parentLin" presStyleCnt="0"/>
      <dgm:spPr/>
    </dgm:pt>
    <dgm:pt modelId="{5A81F58A-3DA7-4E43-85AD-7887BBA7B5EF}" type="pres">
      <dgm:prSet presAssocID="{5241F2F0-4649-44B6-8A4E-77608B561FF9}" presName="parentLeftMargin" presStyleLbl="node1" presStyleIdx="0" presStyleCnt="1"/>
      <dgm:spPr/>
    </dgm:pt>
    <dgm:pt modelId="{B3356E2C-3D89-43C8-97BA-1B49A3ADC53D}" type="pres">
      <dgm:prSet presAssocID="{5241F2F0-4649-44B6-8A4E-77608B561FF9}" presName="parentText" presStyleLbl="node1" presStyleIdx="0" presStyleCnt="1">
        <dgm:presLayoutVars>
          <dgm:chMax val="0"/>
          <dgm:bulletEnabled val="1"/>
        </dgm:presLayoutVars>
      </dgm:prSet>
      <dgm:spPr/>
    </dgm:pt>
    <dgm:pt modelId="{BE4CABB1-B9AA-420C-8D8A-483236D4B294}" type="pres">
      <dgm:prSet presAssocID="{5241F2F0-4649-44B6-8A4E-77608B561FF9}" presName="negativeSpace" presStyleCnt="0"/>
      <dgm:spPr/>
    </dgm:pt>
    <dgm:pt modelId="{FA57D1C8-ED82-46EF-9552-C8F2929693A2}" type="pres">
      <dgm:prSet presAssocID="{5241F2F0-4649-44B6-8A4E-77608B561FF9}" presName="childText" presStyleLbl="conFgAcc1" presStyleIdx="0" presStyleCnt="1" custScaleY="133520">
        <dgm:presLayoutVars>
          <dgm:bulletEnabled val="1"/>
        </dgm:presLayoutVars>
      </dgm:prSet>
      <dgm:spPr/>
    </dgm:pt>
  </dgm:ptLst>
  <dgm:cxnLst>
    <dgm:cxn modelId="{B266FD1F-57A3-4E3C-ABB3-C519BDC7E9AA}" type="presOf" srcId="{B3DF86FC-4E06-44E0-898C-50730E9EEBBE}" destId="{FA57D1C8-ED82-46EF-9552-C8F2929693A2}" srcOrd="0" destOrd="0" presId="urn:microsoft.com/office/officeart/2005/8/layout/list1"/>
    <dgm:cxn modelId="{41F3382B-1631-4C0D-B279-DA3DFBDD6BEB}" type="presOf" srcId="{5BE06C90-22F1-496C-8CD7-D8083D6C603F}" destId="{D43D5E0A-7167-4111-88F4-AF24A9FECE10}" srcOrd="0" destOrd="0" presId="urn:microsoft.com/office/officeart/2005/8/layout/list1"/>
    <dgm:cxn modelId="{C4FC4B2F-30D1-48EA-AC2A-B2A8BE45FF25}" srcId="{5241F2F0-4649-44B6-8A4E-77608B561FF9}" destId="{18D08B0C-05E2-48CB-9700-591E997560A9}" srcOrd="1" destOrd="0" parTransId="{376EECA5-CC64-46B9-B09F-7B2123C1E929}" sibTransId="{0E9B296A-C701-4F5B-AA0E-458FA0EC6C84}"/>
    <dgm:cxn modelId="{70ADC575-3910-483E-B069-565A67127F71}" srcId="{5241F2F0-4649-44B6-8A4E-77608B561FF9}" destId="{B3DF86FC-4E06-44E0-898C-50730E9EEBBE}" srcOrd="0" destOrd="0" parTransId="{1325B08E-C63B-456D-94BD-AFE548182E2E}" sibTransId="{358D23E9-D11B-419A-9ECC-7AF1DB4E9125}"/>
    <dgm:cxn modelId="{95864559-0006-4F50-B0D3-85F3FF1A2D74}" type="presOf" srcId="{5241F2F0-4649-44B6-8A4E-77608B561FF9}" destId="{5A81F58A-3DA7-4E43-85AD-7887BBA7B5EF}" srcOrd="0" destOrd="0" presId="urn:microsoft.com/office/officeart/2005/8/layout/list1"/>
    <dgm:cxn modelId="{9E4EF588-8626-48A6-AECB-3F735A68CFC9}" type="presOf" srcId="{5241F2F0-4649-44B6-8A4E-77608B561FF9}" destId="{B3356E2C-3D89-43C8-97BA-1B49A3ADC53D}" srcOrd="1" destOrd="0" presId="urn:microsoft.com/office/officeart/2005/8/layout/list1"/>
    <dgm:cxn modelId="{055B97C1-8689-420D-A31D-9683AD2B2D6F}" srcId="{5BE06C90-22F1-496C-8CD7-D8083D6C603F}" destId="{5241F2F0-4649-44B6-8A4E-77608B561FF9}" srcOrd="0" destOrd="0" parTransId="{D0A31C54-F679-4E1E-BAA1-2295E69486EF}" sibTransId="{1BAE27D3-70D5-40BA-91D2-C9A03C82B813}"/>
    <dgm:cxn modelId="{1F4EDBF9-4972-4C7A-B2BC-01C37E0C33FA}" type="presOf" srcId="{18D08B0C-05E2-48CB-9700-591E997560A9}" destId="{FA57D1C8-ED82-46EF-9552-C8F2929693A2}" srcOrd="0" destOrd="1" presId="urn:microsoft.com/office/officeart/2005/8/layout/list1"/>
    <dgm:cxn modelId="{E416F1A7-450F-4E06-8A8E-BA4980669503}" type="presParOf" srcId="{D43D5E0A-7167-4111-88F4-AF24A9FECE10}" destId="{0F2FF2F0-3323-4AB3-BFA1-453EBF3F4C84}" srcOrd="0" destOrd="0" presId="urn:microsoft.com/office/officeart/2005/8/layout/list1"/>
    <dgm:cxn modelId="{8AF4EA83-F8AB-487D-A59A-D5688A07C2BE}" type="presParOf" srcId="{0F2FF2F0-3323-4AB3-BFA1-453EBF3F4C84}" destId="{5A81F58A-3DA7-4E43-85AD-7887BBA7B5EF}" srcOrd="0" destOrd="0" presId="urn:microsoft.com/office/officeart/2005/8/layout/list1"/>
    <dgm:cxn modelId="{D6F3B640-0FEF-4210-B777-D28A1EEC4164}" type="presParOf" srcId="{0F2FF2F0-3323-4AB3-BFA1-453EBF3F4C84}" destId="{B3356E2C-3D89-43C8-97BA-1B49A3ADC53D}" srcOrd="1" destOrd="0" presId="urn:microsoft.com/office/officeart/2005/8/layout/list1"/>
    <dgm:cxn modelId="{140A0B11-633E-4B46-A38B-72B25E2EFE91}" type="presParOf" srcId="{D43D5E0A-7167-4111-88F4-AF24A9FECE10}" destId="{BE4CABB1-B9AA-420C-8D8A-483236D4B294}" srcOrd="1" destOrd="0" presId="urn:microsoft.com/office/officeart/2005/8/layout/list1"/>
    <dgm:cxn modelId="{A4E3BA1F-DF9E-44FD-9DC6-985D75D1520E}" type="presParOf" srcId="{D43D5E0A-7167-4111-88F4-AF24A9FECE10}" destId="{FA57D1C8-ED82-46EF-9552-C8F2929693A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7D1C8-ED82-46EF-9552-C8F2929693A2}">
      <dsp:nvSpPr>
        <dsp:cNvPr id="0" name=""/>
        <dsp:cNvSpPr/>
      </dsp:nvSpPr>
      <dsp:spPr>
        <a:xfrm>
          <a:off x="0" y="820718"/>
          <a:ext cx="10643506" cy="30282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6054" tIns="937260" rIns="826054" bIns="256032" numCol="1" spcCol="1270" anchor="t" anchorCtr="0">
          <a:noAutofit/>
        </a:bodyPr>
        <a:lstStyle/>
        <a:p>
          <a:pPr marL="285750" lvl="1" indent="-285750" algn="l" defTabSz="1600200">
            <a:lnSpc>
              <a:spcPct val="90000"/>
            </a:lnSpc>
            <a:spcBef>
              <a:spcPct val="0"/>
            </a:spcBef>
            <a:spcAft>
              <a:spcPct val="15000"/>
            </a:spcAft>
            <a:buFontTx/>
            <a:buNone/>
          </a:pPr>
          <a:r>
            <a:rPr lang="en-US" sz="3600" kern="1200" dirty="0"/>
            <a:t>+ Consider the need for a tutor or therapist.</a:t>
          </a:r>
        </a:p>
        <a:p>
          <a:pPr marL="285750" lvl="1" indent="-285750" algn="l" defTabSz="1600200">
            <a:lnSpc>
              <a:spcPct val="90000"/>
            </a:lnSpc>
            <a:spcBef>
              <a:spcPct val="0"/>
            </a:spcBef>
            <a:spcAft>
              <a:spcPct val="15000"/>
            </a:spcAft>
            <a:buFontTx/>
            <a:buNone/>
          </a:pPr>
          <a:r>
            <a:rPr lang="en-US" sz="3600" kern="1200" dirty="0"/>
            <a:t>- Don’t wait for a crisis to take action!</a:t>
          </a:r>
        </a:p>
      </dsp:txBody>
      <dsp:txXfrm>
        <a:off x="0" y="820718"/>
        <a:ext cx="10643506" cy="3028233"/>
      </dsp:txXfrm>
    </dsp:sp>
    <dsp:sp modelId="{B3356E2C-3D89-43C8-97BA-1B49A3ADC53D}">
      <dsp:nvSpPr>
        <dsp:cNvPr id="0" name=""/>
        <dsp:cNvSpPr/>
      </dsp:nvSpPr>
      <dsp:spPr>
        <a:xfrm>
          <a:off x="532175" y="156518"/>
          <a:ext cx="7450454" cy="132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609" tIns="0" rIns="281609" bIns="0" numCol="1" spcCol="1270" anchor="ctr" anchorCtr="0">
          <a:noAutofit/>
        </a:bodyPr>
        <a:lstStyle/>
        <a:p>
          <a:pPr marL="0" lvl="0" indent="0" algn="l" defTabSz="2000250">
            <a:lnSpc>
              <a:spcPct val="90000"/>
            </a:lnSpc>
            <a:spcBef>
              <a:spcPct val="0"/>
            </a:spcBef>
            <a:spcAft>
              <a:spcPct val="35000"/>
            </a:spcAft>
            <a:buNone/>
          </a:pPr>
          <a:r>
            <a:rPr lang="en-US" sz="4500" kern="1200" dirty="0"/>
            <a:t>*Intervene when necessary</a:t>
          </a:r>
        </a:p>
      </dsp:txBody>
      <dsp:txXfrm>
        <a:off x="597022" y="221365"/>
        <a:ext cx="7320760" cy="1198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7D1C8-ED82-46EF-9552-C8F2929693A2}">
      <dsp:nvSpPr>
        <dsp:cNvPr id="0" name=""/>
        <dsp:cNvSpPr/>
      </dsp:nvSpPr>
      <dsp:spPr>
        <a:xfrm>
          <a:off x="0" y="825876"/>
          <a:ext cx="10643506" cy="294411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6054" tIns="833120" rIns="826054" bIns="256032" numCol="1" spcCol="1270" anchor="t" anchorCtr="0">
          <a:noAutofit/>
        </a:bodyPr>
        <a:lstStyle/>
        <a:p>
          <a:pPr marL="285750" lvl="1" indent="-285750" algn="l" defTabSz="1600200">
            <a:lnSpc>
              <a:spcPct val="90000"/>
            </a:lnSpc>
            <a:spcBef>
              <a:spcPct val="0"/>
            </a:spcBef>
            <a:spcAft>
              <a:spcPct val="15000"/>
            </a:spcAft>
            <a:buFontTx/>
            <a:buNone/>
          </a:pPr>
          <a:r>
            <a:rPr lang="en-US" sz="3600" kern="1200" dirty="0"/>
            <a:t>+ Coach and instruct</a:t>
          </a:r>
        </a:p>
        <a:p>
          <a:pPr marL="285750" lvl="1" indent="-285750" algn="l" defTabSz="1600200">
            <a:lnSpc>
              <a:spcPct val="90000"/>
            </a:lnSpc>
            <a:spcBef>
              <a:spcPct val="0"/>
            </a:spcBef>
            <a:spcAft>
              <a:spcPct val="15000"/>
            </a:spcAft>
            <a:buFontTx/>
            <a:buNone/>
          </a:pPr>
          <a:r>
            <a:rPr lang="en-US" sz="3600" kern="1200" dirty="0"/>
            <a:t>- Don’t do the work for them!</a:t>
          </a:r>
        </a:p>
      </dsp:txBody>
      <dsp:txXfrm>
        <a:off x="0" y="825876"/>
        <a:ext cx="10643506" cy="2944116"/>
      </dsp:txXfrm>
    </dsp:sp>
    <dsp:sp modelId="{B3356E2C-3D89-43C8-97BA-1B49A3ADC53D}">
      <dsp:nvSpPr>
        <dsp:cNvPr id="0" name=""/>
        <dsp:cNvSpPr/>
      </dsp:nvSpPr>
      <dsp:spPr>
        <a:xfrm>
          <a:off x="532175" y="235476"/>
          <a:ext cx="7450454" cy="1180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609" tIns="0" rIns="281609" bIns="0" numCol="1" spcCol="1270" anchor="ctr" anchorCtr="0">
          <a:noAutofit/>
        </a:bodyPr>
        <a:lstStyle/>
        <a:p>
          <a:pPr marL="0" lvl="0" indent="0" algn="l" defTabSz="1778000">
            <a:lnSpc>
              <a:spcPct val="90000"/>
            </a:lnSpc>
            <a:spcBef>
              <a:spcPct val="0"/>
            </a:spcBef>
            <a:spcAft>
              <a:spcPct val="35000"/>
            </a:spcAft>
            <a:buNone/>
          </a:pPr>
          <a:r>
            <a:rPr lang="en-US" sz="4000" kern="1200" dirty="0"/>
            <a:t>*Provide instruction as needed</a:t>
          </a:r>
        </a:p>
      </dsp:txBody>
      <dsp:txXfrm>
        <a:off x="589817" y="293118"/>
        <a:ext cx="7335170" cy="10655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1/4/2023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1/4/2023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1/4/2023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1/4/2023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1/4/2023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1/4/2023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1/4/2023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1/4/2023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dirty="0"/>
              <a:t>Click icon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1/4/2023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dirty="0"/>
              <a:t>Click icon to add picture</a:t>
            </a:r>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1/4/2023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1/4/2023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hvoices.live/diversity-in-adoption/" TargetMode="External"/><Relationship Id="rId2" Type="http://schemas.openxmlformats.org/officeDocument/2006/relationships/image" Target="../media/image8.jpg"/><Relationship Id="rId1" Type="http://schemas.openxmlformats.org/officeDocument/2006/relationships/slideLayout" Target="../slideLayouts/slideLayout10.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image/456144/free-illustration-image-achievement-avatar-challenge" TargetMode="External"/><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granite.pressbooks.pub/edu606-701/chapter/collaboration/" TargetMode="External"/><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pxfuel.com/en/free-photo-jrptj" TargetMode="External"/><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scaffold-scaffolding-construction-14253/" TargetMode="External"/><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vectors/route-road-street-navigation-map-296408/"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pursuit.unimelb.edu.au/articles/making-disability-support-work-across-real-lives" TargetMode="External"/><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hyperlink" Target="https://www.picserver.org/highway-signs2/c/crisis-intervention.html" TargetMode="External"/><Relationship Id="rId3" Type="http://schemas.openxmlformats.org/officeDocument/2006/relationships/diagramLayout" Target="../diagrams/layout1.xml"/><Relationship Id="rId7" Type="http://schemas.openxmlformats.org/officeDocument/2006/relationships/image" Target="../media/image19.jp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8" Type="http://schemas.openxmlformats.org/officeDocument/2006/relationships/hyperlink" Target="https://www.pickpik.com/coach-trainer-flag-football-football-sport-game-155498" TargetMode="External"/><Relationship Id="rId3" Type="http://schemas.openxmlformats.org/officeDocument/2006/relationships/diagramLayout" Target="../diagrams/layout2.xml"/><Relationship Id="rId7" Type="http://schemas.openxmlformats.org/officeDocument/2006/relationships/image" Target="../media/image20.jp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teachingwhatisgood.com/encouragement-coming-alongside/"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geograph.org.uk/photo/4579882" TargetMode="External"/><Relationship Id="rId2" Type="http://schemas.openxmlformats.org/officeDocument/2006/relationships/image" Target="../media/image23.jpg"/><Relationship Id="rId1" Type="http://schemas.openxmlformats.org/officeDocument/2006/relationships/slideLayout" Target="../slideLayouts/slideLayout10.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earth-infra-ltd.blogspot.com/2013/08/unplug-switch-off-and-turn-on-greener.html" TargetMode="External"/><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creativecommons.org/licenses/by/3.0/" TargetMode="External"/><Relationship Id="rId1" Type="http://schemas.openxmlformats.org/officeDocument/2006/relationships/slideLayout" Target="../slideLayouts/slideLayout10.xml"/><Relationship Id="rId4" Type="http://schemas.openxmlformats.org/officeDocument/2006/relationships/hyperlink" Target="https://www.tispain.com/2014/01/el-super-glue-descubierto-mientras.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ublicdomainpictures.net/view-image.php?image=221464&amp;picture=feedback" TargetMode="External"/><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ki/File:Umbrellas_in_Novigrad,_Istria_County,_Croatia.jpg" TargetMode="External"/><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courses.lumenlearning.com/suny-delhi-professionalnursing/chapter/communication/" TargetMode="External"/><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awpixel.com/image/377883/closeup-measuring-tape" TargetMode="External"/><Relationship Id="rId2" Type="http://schemas.openxmlformats.org/officeDocument/2006/relationships/image" Target="../media/image34.1"/><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romancemeetslife.com/2013/04/some-celebrities-and-their-families.html" TargetMode="External"/><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openclipart.org/detail/140221" TargetMode="External"/><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metmuseum.org/art/collection/search/23084" TargetMode="External"/><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hvoices.live/members/eryon/" TargetMode="External"/><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www.flickr.com/photos/128733321@N05/19429848579/" TargetMode="External"/><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thehillsareburning.blogspot.com/2010/10/keep-on-trying-charlie-brown.html" TargetMode="External"/><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hyperlink" Target="https://www.publicdomainpictures.net/view-image.php?image=354148&amp;picture=minosegellenorzes-fekete-belyegzoszoveg" TargetMode="External"/><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hyperlink" Target="https://www.picpedia.org/highway-signs/l/limitation.html" TargetMode="External"/><Relationship Id="rId2" Type="http://schemas.openxmlformats.org/officeDocument/2006/relationships/image" Target="../media/image52.jpg"/><Relationship Id="rId1" Type="http://schemas.openxmlformats.org/officeDocument/2006/relationships/slideLayout" Target="../slideLayouts/slideLayout10.xml"/><Relationship Id="rId4" Type="http://schemas.openxmlformats.org/officeDocument/2006/relationships/hyperlink" Target="https://creativecommons.org/licenses/by-sa/3.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idaho.pressbooks.pub/makingconflictsuckless/chapter/framing-and-reframing/" TargetMode="External"/><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hyperlink" Target="https://tscpl.org/parents/discipline-gift-child" TargetMode="External"/><Relationship Id="rId2" Type="http://schemas.openxmlformats.org/officeDocument/2006/relationships/image" Target="../media/image54.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hyperlink" Target="https://www.pngall.com/balance-png/download/45384" TargetMode="External"/><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pixabay.com/en/help-hand-isolated-charity-sticker-2655258/" TargetMode="External"/><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www.pexels.com/photo/flexible-women-doing-acro-yoga-exercise-outdoors-4127294/" TargetMode="External"/><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pexels.com/photo/family-bonding-activity-3912428/" TargetMode="External"/><Relationship Id="rId2" Type="http://schemas.openxmlformats.org/officeDocument/2006/relationships/image" Target="../media/image58.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www.ralphsmeatcompany.com.au/2019/12/Frequently-Asked-Questions-About-Building-Inspection.html" TargetMode="External"/><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nomad8.com/articles/breaking-bad-the-cult-of-not-giving-bad-news" TargetMode="External"/><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hyperlink" Target="https://creativecommons.org/licenses/by-sa/3.0/"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arkansasgopwing.blogspot.com/2017/01/helpful-tips-for-discussing-politics.html" TargetMode="External"/><Relationship Id="rId2" Type="http://schemas.openxmlformats.org/officeDocument/2006/relationships/image" Target="../media/image62.jp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hyperlink" Target="https://www.missbsresources.com/teaching-and-learning/tip-top-tips" TargetMode="External"/><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64.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qrcc.me/rj12spilbsho"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allaboutlean.com/polca-calculation/running-to-goal/"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allaboutlean.com/polca-calculation/running-to-goal/"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ibiblio.org/pjones/blog/category/noemail/" TargetMode="External"/><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63286" y="677636"/>
            <a:ext cx="7250120" cy="3058986"/>
          </a:xfrm>
        </p:spPr>
        <p:txBody>
          <a:bodyPr anchor="b">
            <a:normAutofit fontScale="90000"/>
          </a:bodyPr>
          <a:lstStyle/>
          <a:p>
            <a:br>
              <a:rPr lang="en-US" sz="3200" dirty="0"/>
            </a:br>
            <a:br>
              <a:rPr lang="en-US" sz="3200" dirty="0"/>
            </a:br>
            <a:r>
              <a:rPr lang="en-US" sz="4000" dirty="0">
                <a:ea typeface="Baskerville" panose="02020502070401020303" pitchFamily="18" charset="0"/>
                <a:cs typeface="Baghdad" pitchFamily="2" charset="-78"/>
              </a:rPr>
              <a:t>Supporting Parents of Children with Mental Health Issues: </a:t>
            </a:r>
            <a:br>
              <a:rPr lang="en-US" sz="4000" dirty="0">
                <a:ea typeface="Baskerville" panose="02020502070401020303" pitchFamily="18" charset="0"/>
                <a:cs typeface="Baghdad" pitchFamily="2" charset="-78"/>
              </a:rPr>
            </a:br>
            <a:r>
              <a:rPr lang="en-US" sz="4000" dirty="0">
                <a:ea typeface="Baskerville" panose="02020502070401020303" pitchFamily="18" charset="0"/>
                <a:cs typeface="Baghdad" pitchFamily="2" charset="-78"/>
              </a:rPr>
              <a:t>A Collaboration of School Counselors and Teachers</a:t>
            </a:r>
            <a:br>
              <a:rPr lang="en-US" sz="4000" dirty="0">
                <a:latin typeface="Book Antiqua" panose="02040602050305030304" pitchFamily="18" charset="0"/>
                <a:ea typeface="Baskerville" panose="02020502070401020303" pitchFamily="18" charset="0"/>
                <a:cs typeface="Baghdad" pitchFamily="2" charset="-78"/>
              </a:rPr>
            </a:br>
            <a:br>
              <a:rPr lang="en-US" sz="4000" dirty="0">
                <a:latin typeface="Book Antiqua" panose="02040602050305030304" pitchFamily="18" charset="0"/>
                <a:ea typeface="Baskerville" panose="02020502070401020303" pitchFamily="18" charset="0"/>
                <a:cs typeface="Baghdad" pitchFamily="2" charset="-78"/>
              </a:rPr>
            </a:br>
            <a:endParaRPr lang="en-US" sz="4000" dirty="0">
              <a:latin typeface="Book Antiqua" panose="02040602050305030304" pitchFamily="18" charset="0"/>
              <a:ea typeface="Baskerville" panose="02020502070401020303" pitchFamily="18" charset="0"/>
              <a:cs typeface="Baghdad" pitchFamily="2" charset="-78"/>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63286" y="3539075"/>
            <a:ext cx="7250120" cy="1406101"/>
          </a:xfrm>
        </p:spPr>
        <p:txBody>
          <a:bodyPr>
            <a:noAutofit/>
          </a:bodyPr>
          <a:lstStyle/>
          <a:p>
            <a:r>
              <a:rPr lang="en-US" b="1" dirty="0">
                <a:latin typeface="+mj-lt"/>
              </a:rPr>
              <a:t>Presented by:</a:t>
            </a:r>
          </a:p>
          <a:p>
            <a:r>
              <a:rPr lang="en-US" b="1" dirty="0">
                <a:latin typeface="+mj-lt"/>
              </a:rPr>
              <a:t>Dr. Tiffany Wilson </a:t>
            </a:r>
          </a:p>
          <a:p>
            <a:r>
              <a:rPr lang="en-US" b="1" dirty="0">
                <a:latin typeface="+mj-lt"/>
              </a:rPr>
              <a:t>Dr. Pamela Kramer Ertel</a:t>
            </a:r>
          </a:p>
          <a:p>
            <a:r>
              <a:rPr lang="en-US" b="1" dirty="0">
                <a:latin typeface="+mj-lt"/>
              </a:rPr>
              <a:t>Middle Tennessee State University</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6851-7ADD-0364-D13C-120C16C92281}"/>
              </a:ext>
            </a:extLst>
          </p:cNvPr>
          <p:cNvSpPr>
            <a:spLocks noGrp="1"/>
          </p:cNvSpPr>
          <p:nvPr>
            <p:ph type="title"/>
          </p:nvPr>
        </p:nvSpPr>
        <p:spPr>
          <a:xfrm>
            <a:off x="358220" y="873394"/>
            <a:ext cx="10623918" cy="691455"/>
          </a:xfrm>
        </p:spPr>
        <p:txBody>
          <a:bodyPr anchor="b">
            <a:normAutofit/>
          </a:bodyPr>
          <a:lstStyle/>
          <a:p>
            <a:pPr algn="ctr"/>
            <a:r>
              <a:rPr lang="en-US" sz="4100" dirty="0"/>
              <a:t>Adoption Study Results</a:t>
            </a:r>
          </a:p>
        </p:txBody>
      </p:sp>
      <p:sp>
        <p:nvSpPr>
          <p:cNvPr id="3" name="Content Placeholder 2">
            <a:extLst>
              <a:ext uri="{FF2B5EF4-FFF2-40B4-BE49-F238E27FC236}">
                <a16:creationId xmlns:a16="http://schemas.microsoft.com/office/drawing/2014/main" id="{F952AAC5-5668-E98F-D008-2C8908A6B98C}"/>
              </a:ext>
            </a:extLst>
          </p:cNvPr>
          <p:cNvSpPr>
            <a:spLocks noGrp="1"/>
          </p:cNvSpPr>
          <p:nvPr>
            <p:ph idx="1"/>
          </p:nvPr>
        </p:nvSpPr>
        <p:spPr>
          <a:xfrm>
            <a:off x="1074656" y="1745592"/>
            <a:ext cx="9872018" cy="3495711"/>
          </a:xfrm>
        </p:spPr>
        <p:txBody>
          <a:bodyPr>
            <a:normAutofit fontScale="85000" lnSpcReduction="20000"/>
          </a:bodyPr>
          <a:lstStyle/>
          <a:p>
            <a:endParaRPr lang="en-US" sz="2600" dirty="0"/>
          </a:p>
          <a:p>
            <a:r>
              <a:rPr lang="en-US" sz="4200" dirty="0">
                <a:effectLst/>
              </a:rPr>
              <a:t>1. Teachers need to understand/respect th</a:t>
            </a:r>
            <a:r>
              <a:rPr lang="en-US" sz="4200" dirty="0"/>
              <a:t>e</a:t>
            </a:r>
          </a:p>
          <a:p>
            <a:r>
              <a:rPr lang="en-US" sz="4200" dirty="0">
                <a:effectLst/>
              </a:rPr>
              <a:t>    diversity of families, including those</a:t>
            </a:r>
          </a:p>
          <a:p>
            <a:r>
              <a:rPr lang="en-US" sz="4200" dirty="0"/>
              <a:t>    </a:t>
            </a:r>
            <a:r>
              <a:rPr lang="en-US" sz="4200" dirty="0">
                <a:effectLst/>
              </a:rPr>
              <a:t>created through adoption</a:t>
            </a:r>
          </a:p>
          <a:p>
            <a:r>
              <a:rPr lang="en-US" sz="4200" dirty="0"/>
              <a:t>2. Teachers need</a:t>
            </a:r>
            <a:r>
              <a:rPr lang="en-US" sz="4200" dirty="0">
                <a:effectLst/>
              </a:rPr>
              <a:t> trauma training</a:t>
            </a:r>
          </a:p>
          <a:p>
            <a:r>
              <a:rPr lang="en-US" sz="4200" dirty="0"/>
              <a:t>3. Teachers need to better</a:t>
            </a:r>
            <a:r>
              <a:rPr lang="en-US" sz="4200" dirty="0">
                <a:effectLst/>
              </a:rPr>
              <a:t> communicate and</a:t>
            </a:r>
          </a:p>
          <a:p>
            <a:r>
              <a:rPr lang="en-US" sz="4200" dirty="0"/>
              <a:t>    </a:t>
            </a:r>
            <a:r>
              <a:rPr lang="en-US" sz="4200" dirty="0">
                <a:effectLst/>
              </a:rPr>
              <a:t>listen to parents.</a:t>
            </a:r>
          </a:p>
          <a:p>
            <a:endParaRPr lang="en-US" sz="2600" dirty="0"/>
          </a:p>
        </p:txBody>
      </p:sp>
      <p:sp>
        <p:nvSpPr>
          <p:cNvPr id="6" name="Slide Number Placeholder 5">
            <a:extLst>
              <a:ext uri="{FF2B5EF4-FFF2-40B4-BE49-F238E27FC236}">
                <a16:creationId xmlns:a16="http://schemas.microsoft.com/office/drawing/2014/main" id="{0E7E7D7A-9999-7365-8086-6B02BCFDBC39}"/>
              </a:ext>
            </a:extLst>
          </p:cNvPr>
          <p:cNvSpPr>
            <a:spLocks noGrp="1"/>
          </p:cNvSpPr>
          <p:nvPr>
            <p:ph type="sldNum" sz="quarter" idx="4"/>
          </p:nvPr>
        </p:nvSpPr>
        <p:spPr/>
        <p:txBody>
          <a:bodyPr anchor="ctr">
            <a:normAutofit/>
          </a:bodyPr>
          <a:lstStyle/>
          <a:p>
            <a:pPr>
              <a:spcAft>
                <a:spcPts val="600"/>
              </a:spcAft>
            </a:pPr>
            <a:fld id="{294A09A9-5501-47C1-A89A-A340965A2BE2}" type="slidenum">
              <a:rPr lang="en-US" smtClean="0"/>
              <a:pPr>
                <a:spcAft>
                  <a:spcPts val="600"/>
                </a:spcAft>
              </a:pPr>
              <a:t>10</a:t>
            </a:fld>
            <a:endParaRPr lang="en-US" dirty="0"/>
          </a:p>
        </p:txBody>
      </p:sp>
      <p:pic>
        <p:nvPicPr>
          <p:cNvPr id="5" name="Picture 4" descr="Text">
            <a:extLst>
              <a:ext uri="{FF2B5EF4-FFF2-40B4-BE49-F238E27FC236}">
                <a16:creationId xmlns:a16="http://schemas.microsoft.com/office/drawing/2014/main" id="{B9AD4267-3878-9DE0-0FD9-9D2466E4297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58444" y="4670972"/>
            <a:ext cx="1482360" cy="1563121"/>
          </a:xfrm>
          <a:prstGeom prst="rect">
            <a:avLst/>
          </a:prstGeom>
        </p:spPr>
      </p:pic>
      <p:sp>
        <p:nvSpPr>
          <p:cNvPr id="7" name="TextBox 6">
            <a:extLst>
              <a:ext uri="{FF2B5EF4-FFF2-40B4-BE49-F238E27FC236}">
                <a16:creationId xmlns:a16="http://schemas.microsoft.com/office/drawing/2014/main" id="{C53AB558-4593-3C6F-0EBF-19CD2711590F}"/>
              </a:ext>
            </a:extLst>
          </p:cNvPr>
          <p:cNvSpPr txBox="1"/>
          <p:nvPr/>
        </p:nvSpPr>
        <p:spPr>
          <a:xfrm>
            <a:off x="4769963" y="6286500"/>
            <a:ext cx="4741682" cy="230832"/>
          </a:xfrm>
          <a:prstGeom prst="rect">
            <a:avLst/>
          </a:prstGeom>
          <a:noFill/>
        </p:spPr>
        <p:txBody>
          <a:bodyPr wrap="square" rtlCol="0">
            <a:spAutoFit/>
          </a:bodyPr>
          <a:lstStyle/>
          <a:p>
            <a:r>
              <a:rPr lang="en-US" sz="900" dirty="0">
                <a:hlinkClick r:id="rId3" tooltip="https://www.youthvoices.live/diversity-in-adoption/">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4" tooltip="https://creativecommons.org/licenses/by-sa/3.0/">
                  <a:extLst>
                    <a:ext uri="{A12FA001-AC4F-418D-AE19-62706E023703}">
                      <ahyp:hlinkClr xmlns:ahyp="http://schemas.microsoft.com/office/drawing/2018/hyperlinkcolor" val="tx"/>
                    </a:ext>
                  </a:extLst>
                </a:hlinkClick>
              </a:rPr>
              <a:t>CC BY-SA</a:t>
            </a:r>
            <a:endParaRPr lang="en-US" sz="900" dirty="0"/>
          </a:p>
        </p:txBody>
      </p:sp>
    </p:spTree>
    <p:extLst>
      <p:ext uri="{BB962C8B-B14F-4D97-AF65-F5344CB8AC3E}">
        <p14:creationId xmlns:p14="http://schemas.microsoft.com/office/powerpoint/2010/main" val="3413204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0DF6-2AFD-D7ED-B36F-FF91EB78642F}"/>
              </a:ext>
            </a:extLst>
          </p:cNvPr>
          <p:cNvSpPr>
            <a:spLocks noGrp="1"/>
          </p:cNvSpPr>
          <p:nvPr>
            <p:ph type="title"/>
          </p:nvPr>
        </p:nvSpPr>
        <p:spPr>
          <a:xfrm>
            <a:off x="436605" y="381000"/>
            <a:ext cx="10510070" cy="1413933"/>
          </a:xfrm>
        </p:spPr>
        <p:txBody>
          <a:bodyPr anchor="b">
            <a:noAutofit/>
          </a:bodyPr>
          <a:lstStyle/>
          <a:p>
            <a:pPr algn="ctr"/>
            <a:r>
              <a:rPr lang="en-US" sz="3600" dirty="0"/>
              <a:t>Lessons Learned: Collaborations Between a </a:t>
            </a:r>
            <a:br>
              <a:rPr lang="en-US" sz="3600" dirty="0"/>
            </a:br>
            <a:r>
              <a:rPr lang="en-US" sz="3600" dirty="0"/>
              <a:t>School Counselor Educator &amp; Teacher Educator</a:t>
            </a:r>
          </a:p>
        </p:txBody>
      </p:sp>
      <p:sp>
        <p:nvSpPr>
          <p:cNvPr id="3" name="Content Placeholder 2">
            <a:extLst>
              <a:ext uri="{FF2B5EF4-FFF2-40B4-BE49-F238E27FC236}">
                <a16:creationId xmlns:a16="http://schemas.microsoft.com/office/drawing/2014/main" id="{4092502F-C6D7-06C7-DD65-CE3048B3C2FE}"/>
              </a:ext>
            </a:extLst>
          </p:cNvPr>
          <p:cNvSpPr>
            <a:spLocks noGrp="1"/>
          </p:cNvSpPr>
          <p:nvPr>
            <p:ph idx="1"/>
          </p:nvPr>
        </p:nvSpPr>
        <p:spPr>
          <a:xfrm>
            <a:off x="436605" y="2162422"/>
            <a:ext cx="10510070" cy="2900646"/>
          </a:xfrm>
        </p:spPr>
        <p:txBody>
          <a:bodyPr>
            <a:noAutofit/>
          </a:bodyPr>
          <a:lstStyle/>
          <a:p>
            <a:pPr marL="571500" indent="-571500">
              <a:buFont typeface="Arial" panose="020B0604020202020204" pitchFamily="34" charset="0"/>
              <a:buChar char="•"/>
            </a:pPr>
            <a:r>
              <a:rPr lang="en-US" sz="3600" dirty="0"/>
              <a:t>P</a:t>
            </a:r>
            <a:r>
              <a:rPr lang="en-US" sz="3600" dirty="0">
                <a:effectLst/>
              </a:rPr>
              <a:t>rofessionals must collaborate within schools and local communities to provide resources for parents and caregivers to help them better identify typical signs, symptoms and supports regarding child mental health issues.</a:t>
            </a:r>
            <a:endParaRPr lang="en-US" sz="3600" dirty="0"/>
          </a:p>
          <a:p>
            <a:r>
              <a:rPr lang="en-US" sz="3600" dirty="0"/>
              <a:t>    </a:t>
            </a:r>
            <a:r>
              <a:rPr lang="en-US" sz="3600" dirty="0">
                <a:effectLst/>
              </a:rPr>
              <a:t>(Fong et al. , 2020).</a:t>
            </a:r>
          </a:p>
        </p:txBody>
      </p:sp>
      <p:sp>
        <p:nvSpPr>
          <p:cNvPr id="17" name="Slide Number Placeholder 5">
            <a:extLst>
              <a:ext uri="{FF2B5EF4-FFF2-40B4-BE49-F238E27FC236}">
                <a16:creationId xmlns:a16="http://schemas.microsoft.com/office/drawing/2014/main" id="{51F8BF46-B652-FE81-4D47-CF0FDBAE1A97}"/>
              </a:ext>
            </a:extLst>
          </p:cNvPr>
          <p:cNvSpPr>
            <a:spLocks noGrp="1"/>
          </p:cNvSpPr>
          <p:nvPr>
            <p:ph type="sldNum" sz="quarter" idx="4"/>
          </p:nvPr>
        </p:nvSpPr>
        <p:spPr>
          <a:xfrm>
            <a:off x="10153276" y="6356350"/>
            <a:ext cx="1657723" cy="365125"/>
          </a:xfrm>
        </p:spPr>
        <p:txBody>
          <a:bodyPr/>
          <a:lstStyle/>
          <a:p>
            <a:pPr>
              <a:spcAft>
                <a:spcPts val="600"/>
              </a:spcAft>
            </a:pPr>
            <a:fld id="{294A09A9-5501-47C1-A89A-A340965A2BE2}" type="slidenum">
              <a:rPr lang="en-US" smtClean="0"/>
              <a:pPr>
                <a:spcAft>
                  <a:spcPts val="600"/>
                </a:spcAft>
              </a:pPr>
              <a:t>11</a:t>
            </a:fld>
            <a:endParaRPr lang="en-US" dirty="0"/>
          </a:p>
        </p:txBody>
      </p:sp>
      <p:sp>
        <p:nvSpPr>
          <p:cNvPr id="8" name="TextBox 7">
            <a:extLst>
              <a:ext uri="{FF2B5EF4-FFF2-40B4-BE49-F238E27FC236}">
                <a16:creationId xmlns:a16="http://schemas.microsoft.com/office/drawing/2014/main" id="{29B6D4CF-E563-8F31-2DC8-95E907F0EBD0}"/>
              </a:ext>
            </a:extLst>
          </p:cNvPr>
          <p:cNvSpPr txBox="1"/>
          <p:nvPr/>
        </p:nvSpPr>
        <p:spPr>
          <a:xfrm>
            <a:off x="3048393" y="3105835"/>
            <a:ext cx="6096784" cy="369332"/>
          </a:xfrm>
          <a:prstGeom prst="rect">
            <a:avLst/>
          </a:prstGeom>
          <a:noFill/>
        </p:spPr>
        <p:txBody>
          <a:bodyPr wrap="square">
            <a:spAutoFit/>
          </a:bodyPr>
          <a:lstStyle/>
          <a:p>
            <a:endParaRPr lang="en-US" sz="1800" dirty="0"/>
          </a:p>
        </p:txBody>
      </p:sp>
      <p:sp>
        <p:nvSpPr>
          <p:cNvPr id="4" name="Date Placeholder 3" hidden="1">
            <a:extLst>
              <a:ext uri="{FF2B5EF4-FFF2-40B4-BE49-F238E27FC236}">
                <a16:creationId xmlns:a16="http://schemas.microsoft.com/office/drawing/2014/main" id="{8CD4D1D8-DE3F-E0ED-694F-88D95DF98054}"/>
              </a:ext>
            </a:extLst>
          </p:cNvPr>
          <p:cNvSpPr>
            <a:spLocks noGrp="1"/>
          </p:cNvSpPr>
          <p:nvPr>
            <p:ph type="dt" sz="half" idx="4294967295"/>
          </p:nvPr>
        </p:nvSpPr>
        <p:spPr>
          <a:xfrm>
            <a:off x="381000" y="6356350"/>
            <a:ext cx="1701018" cy="365125"/>
          </a:xfrm>
        </p:spPr>
        <p:txBody>
          <a:bodyPr/>
          <a:lstStyle/>
          <a:p>
            <a:pPr>
              <a:spcAft>
                <a:spcPts val="600"/>
              </a:spcAft>
            </a:pPr>
            <a:fld id="{5F02DCD1-2C6B-F948-9F72-3BB0CF3D512E}" type="datetime1">
              <a:rPr lang="en-US" smtClean="0"/>
              <a:pPr>
                <a:spcAft>
                  <a:spcPts val="600"/>
                </a:spcAft>
              </a:pPr>
              <a:t>1/4/2023</a:t>
            </a:fld>
            <a:endParaRPr lang="en-US" dirty="0"/>
          </a:p>
        </p:txBody>
      </p:sp>
      <p:sp>
        <p:nvSpPr>
          <p:cNvPr id="6" name="Slide Number Placeholder 5" hidden="1">
            <a:extLst>
              <a:ext uri="{FF2B5EF4-FFF2-40B4-BE49-F238E27FC236}">
                <a16:creationId xmlns:a16="http://schemas.microsoft.com/office/drawing/2014/main" id="{614A7749-FF31-4B80-C600-71FBBE48E04E}"/>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11</a:t>
            </a:fld>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A4C29C23-050E-288D-D7E5-706563B5AE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51028" y="4897490"/>
            <a:ext cx="2172214" cy="1579510"/>
          </a:xfrm>
          <a:prstGeom prst="rect">
            <a:avLst/>
          </a:prstGeom>
        </p:spPr>
      </p:pic>
    </p:spTree>
    <p:extLst>
      <p:ext uri="{BB962C8B-B14F-4D97-AF65-F5344CB8AC3E}">
        <p14:creationId xmlns:p14="http://schemas.microsoft.com/office/powerpoint/2010/main" val="137784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1042-6F6B-71B9-3E99-CB92A52654E2}"/>
              </a:ext>
            </a:extLst>
          </p:cNvPr>
          <p:cNvSpPr>
            <a:spLocks noGrp="1"/>
          </p:cNvSpPr>
          <p:nvPr>
            <p:ph type="title"/>
          </p:nvPr>
        </p:nvSpPr>
        <p:spPr>
          <a:xfrm>
            <a:off x="381000" y="381000"/>
            <a:ext cx="10565675" cy="1673904"/>
          </a:xfrm>
        </p:spPr>
        <p:txBody>
          <a:bodyPr/>
          <a:lstStyle/>
          <a:p>
            <a:pPr algn="ctr"/>
            <a:r>
              <a:rPr lang="en-US" sz="4000" dirty="0"/>
              <a:t>Lessons Learned</a:t>
            </a:r>
            <a:br>
              <a:rPr lang="en-US" sz="4800" dirty="0">
                <a:solidFill>
                  <a:schemeClr val="tx1"/>
                </a:solidFill>
              </a:rPr>
            </a:br>
            <a:endParaRPr lang="en-US" dirty="0"/>
          </a:p>
        </p:txBody>
      </p:sp>
      <p:sp>
        <p:nvSpPr>
          <p:cNvPr id="3" name="Content Placeholder 2">
            <a:extLst>
              <a:ext uri="{FF2B5EF4-FFF2-40B4-BE49-F238E27FC236}">
                <a16:creationId xmlns:a16="http://schemas.microsoft.com/office/drawing/2014/main" id="{16A74F5E-3A70-20A2-461D-ABCE13D21B5E}"/>
              </a:ext>
            </a:extLst>
          </p:cNvPr>
          <p:cNvSpPr>
            <a:spLocks noGrp="1"/>
          </p:cNvSpPr>
          <p:nvPr>
            <p:ph idx="1"/>
          </p:nvPr>
        </p:nvSpPr>
        <p:spPr>
          <a:xfrm>
            <a:off x="1231509" y="1899122"/>
            <a:ext cx="6483321" cy="4048485"/>
          </a:xfrm>
        </p:spPr>
        <p:txBody>
          <a:bodyPr/>
          <a:lstStyle/>
          <a:p>
            <a:pPr marL="457200" indent="-457200">
              <a:buFont typeface="Arial" panose="020B0604020202020204" pitchFamily="34" charset="0"/>
              <a:buChar char="•"/>
            </a:pPr>
            <a:r>
              <a:rPr lang="en-US" sz="3600" dirty="0"/>
              <a:t>We believe there are great benefits when school counselors and teachers work together to address these and other issues related to the mental health needs of children.</a:t>
            </a:r>
          </a:p>
          <a:p>
            <a:endParaRPr lang="en-US" dirty="0"/>
          </a:p>
        </p:txBody>
      </p:sp>
      <p:sp>
        <p:nvSpPr>
          <p:cNvPr id="4" name="Date Placeholder 3">
            <a:extLst>
              <a:ext uri="{FF2B5EF4-FFF2-40B4-BE49-F238E27FC236}">
                <a16:creationId xmlns:a16="http://schemas.microsoft.com/office/drawing/2014/main" id="{38561A37-CD2C-BE7B-477D-8B76EF27D690}"/>
              </a:ext>
            </a:extLst>
          </p:cNvPr>
          <p:cNvSpPr>
            <a:spLocks noGrp="1"/>
          </p:cNvSpPr>
          <p:nvPr>
            <p:ph type="dt" sz="half" idx="2"/>
          </p:nvPr>
        </p:nvSpPr>
        <p:spPr/>
        <p:txBody>
          <a:bodyPr/>
          <a:lstStyle/>
          <a:p>
            <a:fld id="{5F02DCD1-2C6B-F948-9F72-3BB0CF3D512E}" type="datetime1">
              <a:rPr lang="en-US" smtClean="0"/>
              <a:pPr/>
              <a:t>1/4/2023</a:t>
            </a:fld>
            <a:endParaRPr lang="en-US" dirty="0"/>
          </a:p>
        </p:txBody>
      </p:sp>
      <p:sp>
        <p:nvSpPr>
          <p:cNvPr id="6" name="Slide Number Placeholder 5">
            <a:extLst>
              <a:ext uri="{FF2B5EF4-FFF2-40B4-BE49-F238E27FC236}">
                <a16:creationId xmlns:a16="http://schemas.microsoft.com/office/drawing/2014/main" id="{70DE2118-90EE-9534-9DB7-BB7AE388CB02}"/>
              </a:ext>
            </a:extLst>
          </p:cNvPr>
          <p:cNvSpPr>
            <a:spLocks noGrp="1"/>
          </p:cNvSpPr>
          <p:nvPr>
            <p:ph type="sldNum" sz="quarter" idx="4"/>
          </p:nvPr>
        </p:nvSpPr>
        <p:spPr/>
        <p:txBody>
          <a:bodyPr/>
          <a:lstStyle/>
          <a:p>
            <a:fld id="{294A09A9-5501-47C1-A89A-A340965A2BE2}" type="slidenum">
              <a:rPr lang="en-US" smtClean="0"/>
              <a:pPr/>
              <a:t>12</a:t>
            </a:fld>
            <a:endParaRPr lang="en-US" dirty="0"/>
          </a:p>
        </p:txBody>
      </p:sp>
      <p:pic>
        <p:nvPicPr>
          <p:cNvPr id="8" name="Picture 7" descr="A picture containing indoor&#10;&#10;Description automatically generated">
            <a:extLst>
              <a:ext uri="{FF2B5EF4-FFF2-40B4-BE49-F238E27FC236}">
                <a16:creationId xmlns:a16="http://schemas.microsoft.com/office/drawing/2014/main" id="{5223F29E-5EB0-BD97-A593-AA4A82FD4A2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21386" y="2239649"/>
            <a:ext cx="3018733" cy="2563448"/>
          </a:xfrm>
          <a:prstGeom prst="rect">
            <a:avLst/>
          </a:prstGeom>
          <a:ln>
            <a:solidFill>
              <a:schemeClr val="tx2">
                <a:lumMod val="50000"/>
              </a:schemeClr>
            </a:solidFill>
          </a:ln>
        </p:spPr>
      </p:pic>
    </p:spTree>
    <p:extLst>
      <p:ext uri="{BB962C8B-B14F-4D97-AF65-F5344CB8AC3E}">
        <p14:creationId xmlns:p14="http://schemas.microsoft.com/office/powerpoint/2010/main" val="200702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E135-1DDA-8AC0-D0CC-3E155ECE351E}"/>
              </a:ext>
            </a:extLst>
          </p:cNvPr>
          <p:cNvSpPr>
            <a:spLocks noGrp="1"/>
          </p:cNvSpPr>
          <p:nvPr>
            <p:ph type="title"/>
          </p:nvPr>
        </p:nvSpPr>
        <p:spPr>
          <a:xfrm>
            <a:off x="1167492" y="574948"/>
            <a:ext cx="9779183" cy="782320"/>
          </a:xfrm>
        </p:spPr>
        <p:txBody>
          <a:bodyPr/>
          <a:lstStyle/>
          <a:p>
            <a:pPr algn="ctr"/>
            <a:r>
              <a:rPr lang="en-US" dirty="0"/>
              <a:t>Project #2: Our Actions</a:t>
            </a:r>
          </a:p>
        </p:txBody>
      </p:sp>
      <p:sp>
        <p:nvSpPr>
          <p:cNvPr id="3" name="Content Placeholder 2">
            <a:extLst>
              <a:ext uri="{FF2B5EF4-FFF2-40B4-BE49-F238E27FC236}">
                <a16:creationId xmlns:a16="http://schemas.microsoft.com/office/drawing/2014/main" id="{EBC0573C-4B62-EE00-D2B0-B6BEEF2995F1}"/>
              </a:ext>
            </a:extLst>
          </p:cNvPr>
          <p:cNvSpPr>
            <a:spLocks noGrp="1"/>
          </p:cNvSpPr>
          <p:nvPr>
            <p:ph idx="1"/>
          </p:nvPr>
        </p:nvSpPr>
        <p:spPr>
          <a:xfrm>
            <a:off x="5261317" y="2053883"/>
            <a:ext cx="5136421" cy="3892863"/>
          </a:xfrm>
        </p:spPr>
        <p:txBody>
          <a:bodyPr/>
          <a:lstStyle/>
          <a:p>
            <a:r>
              <a:rPr lang="en-US" sz="3600" dirty="0"/>
              <a:t>We obtained a grant to survey parents about</a:t>
            </a:r>
          </a:p>
          <a:p>
            <a:r>
              <a:rPr lang="en-US" sz="3600" dirty="0"/>
              <a:t>what they needed to better support their children’s mental health.</a:t>
            </a:r>
          </a:p>
          <a:p>
            <a:r>
              <a:rPr lang="en-US" sz="3600" dirty="0"/>
              <a:t>       </a:t>
            </a:r>
            <a:endParaRPr lang="en-US" sz="3600" u="sng" dirty="0"/>
          </a:p>
          <a:p>
            <a:endParaRPr lang="en-US" dirty="0"/>
          </a:p>
        </p:txBody>
      </p:sp>
      <p:sp>
        <p:nvSpPr>
          <p:cNvPr id="6" name="Slide Number Placeholder 5">
            <a:extLst>
              <a:ext uri="{FF2B5EF4-FFF2-40B4-BE49-F238E27FC236}">
                <a16:creationId xmlns:a16="http://schemas.microsoft.com/office/drawing/2014/main" id="{A52566E4-8C5F-FE48-35FF-EAB8D63D877A}"/>
              </a:ext>
            </a:extLst>
          </p:cNvPr>
          <p:cNvSpPr>
            <a:spLocks noGrp="1"/>
          </p:cNvSpPr>
          <p:nvPr>
            <p:ph type="sldNum" sz="quarter" idx="4"/>
          </p:nvPr>
        </p:nvSpPr>
        <p:spPr/>
        <p:txBody>
          <a:bodyPr/>
          <a:lstStyle/>
          <a:p>
            <a:fld id="{294A09A9-5501-47C1-A89A-A340965A2BE2}" type="slidenum">
              <a:rPr lang="en-US" smtClean="0"/>
              <a:pPr/>
              <a:t>13</a:t>
            </a:fld>
            <a:endParaRPr lang="en-US" dirty="0"/>
          </a:p>
        </p:txBody>
      </p:sp>
      <p:pic>
        <p:nvPicPr>
          <p:cNvPr id="8" name="Picture 7" descr="Cartoon checklist and pencil">
            <a:extLst>
              <a:ext uri="{FF2B5EF4-FFF2-40B4-BE49-F238E27FC236}">
                <a16:creationId xmlns:a16="http://schemas.microsoft.com/office/drawing/2014/main" id="{EA94D4D3-83FD-A23D-2DFA-581283882FDD}"/>
              </a:ext>
            </a:extLst>
          </p:cNvPr>
          <p:cNvPicPr>
            <a:picLocks noChangeAspect="1"/>
          </p:cNvPicPr>
          <p:nvPr/>
        </p:nvPicPr>
        <p:blipFill>
          <a:blip r:embed="rId2"/>
          <a:stretch>
            <a:fillRect/>
          </a:stretch>
        </p:blipFill>
        <p:spPr>
          <a:xfrm>
            <a:off x="1794261" y="2170129"/>
            <a:ext cx="3123401" cy="2992714"/>
          </a:xfrm>
          <a:prstGeom prst="rect">
            <a:avLst/>
          </a:prstGeom>
          <a:ln w="38100">
            <a:solidFill>
              <a:schemeClr val="bg1"/>
            </a:solidFill>
          </a:ln>
        </p:spPr>
      </p:pic>
    </p:spTree>
    <p:extLst>
      <p:ext uri="{BB962C8B-B14F-4D97-AF65-F5344CB8AC3E}">
        <p14:creationId xmlns:p14="http://schemas.microsoft.com/office/powerpoint/2010/main" val="2048358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A20F-D712-1C72-BC82-3CCD16E50241}"/>
              </a:ext>
            </a:extLst>
          </p:cNvPr>
          <p:cNvSpPr>
            <a:spLocks noGrp="1"/>
          </p:cNvSpPr>
          <p:nvPr>
            <p:ph type="title"/>
          </p:nvPr>
        </p:nvSpPr>
        <p:spPr/>
        <p:txBody>
          <a:bodyPr/>
          <a:lstStyle/>
          <a:p>
            <a:r>
              <a:rPr lang="en-US" dirty="0"/>
              <a:t>    Results of the Parent Survey</a:t>
            </a:r>
          </a:p>
        </p:txBody>
      </p:sp>
      <p:sp>
        <p:nvSpPr>
          <p:cNvPr id="3" name="Content Placeholder 2">
            <a:extLst>
              <a:ext uri="{FF2B5EF4-FFF2-40B4-BE49-F238E27FC236}">
                <a16:creationId xmlns:a16="http://schemas.microsoft.com/office/drawing/2014/main" id="{E55059AD-5D53-7079-1862-497C82E22414}"/>
              </a:ext>
            </a:extLst>
          </p:cNvPr>
          <p:cNvSpPr>
            <a:spLocks noGrp="1"/>
          </p:cNvSpPr>
          <p:nvPr>
            <p:ph idx="1"/>
          </p:nvPr>
        </p:nvSpPr>
        <p:spPr/>
        <p:txBody>
          <a:bodyPr/>
          <a:lstStyle/>
          <a:p>
            <a:r>
              <a:rPr lang="en-US" sz="3600" dirty="0"/>
              <a:t>*Parents first wanted basic parent training</a:t>
            </a:r>
          </a:p>
          <a:p>
            <a:r>
              <a:rPr lang="en-US" sz="3600" dirty="0"/>
              <a:t>*Other concerns included special topics:</a:t>
            </a:r>
          </a:p>
          <a:p>
            <a:r>
              <a:rPr lang="en-US" sz="3600" dirty="0"/>
              <a:t>	 *Positive Discipline</a:t>
            </a:r>
          </a:p>
          <a:p>
            <a:r>
              <a:rPr lang="en-US" sz="3600" dirty="0"/>
              <a:t>         *ADHD</a:t>
            </a:r>
          </a:p>
          <a:p>
            <a:r>
              <a:rPr lang="en-US" sz="3600" dirty="0"/>
              <a:t>	 *Trauma</a:t>
            </a:r>
          </a:p>
          <a:p>
            <a:r>
              <a:rPr lang="en-US" sz="3600" dirty="0"/>
              <a:t>         *Anxiety/Stress</a:t>
            </a:r>
          </a:p>
        </p:txBody>
      </p:sp>
      <p:sp>
        <p:nvSpPr>
          <p:cNvPr id="6" name="Slide Number Placeholder 5">
            <a:extLst>
              <a:ext uri="{FF2B5EF4-FFF2-40B4-BE49-F238E27FC236}">
                <a16:creationId xmlns:a16="http://schemas.microsoft.com/office/drawing/2014/main" id="{C6D48012-7221-CB42-0A3C-4070C1C38177}"/>
              </a:ext>
            </a:extLst>
          </p:cNvPr>
          <p:cNvSpPr>
            <a:spLocks noGrp="1"/>
          </p:cNvSpPr>
          <p:nvPr>
            <p:ph type="sldNum" sz="quarter" idx="4"/>
          </p:nvPr>
        </p:nvSpPr>
        <p:spPr/>
        <p:txBody>
          <a:bodyPr/>
          <a:lstStyle/>
          <a:p>
            <a:fld id="{294A09A9-5501-47C1-A89A-A340965A2BE2}" type="slidenum">
              <a:rPr lang="en-US" smtClean="0"/>
              <a:pPr/>
              <a:t>14</a:t>
            </a:fld>
            <a:endParaRPr lang="en-US" dirty="0"/>
          </a:p>
        </p:txBody>
      </p:sp>
      <p:pic>
        <p:nvPicPr>
          <p:cNvPr id="8" name="Picture 7" descr="A picture containing text, vector graphics&#10;&#10;Description automatically generated">
            <a:extLst>
              <a:ext uri="{FF2B5EF4-FFF2-40B4-BE49-F238E27FC236}">
                <a16:creationId xmlns:a16="http://schemas.microsoft.com/office/drawing/2014/main" id="{4B4CEC02-2A58-A866-44AB-579324B2797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62597" y="3678861"/>
            <a:ext cx="2386313" cy="2386313"/>
          </a:xfrm>
          <a:prstGeom prst="rect">
            <a:avLst/>
          </a:prstGeom>
          <a:ln w="12700">
            <a:solidFill>
              <a:schemeClr val="bg1"/>
            </a:solidFill>
          </a:ln>
        </p:spPr>
      </p:pic>
    </p:spTree>
    <p:extLst>
      <p:ext uri="{BB962C8B-B14F-4D97-AF65-F5344CB8AC3E}">
        <p14:creationId xmlns:p14="http://schemas.microsoft.com/office/powerpoint/2010/main" val="196450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65A7-995A-9F45-891C-82D9B9D40801}"/>
              </a:ext>
            </a:extLst>
          </p:cNvPr>
          <p:cNvSpPr>
            <a:spLocks noGrp="1"/>
          </p:cNvSpPr>
          <p:nvPr>
            <p:ph type="title"/>
          </p:nvPr>
        </p:nvSpPr>
        <p:spPr>
          <a:xfrm>
            <a:off x="1889961" y="1791018"/>
            <a:ext cx="8412079" cy="2810460"/>
          </a:xfrm>
        </p:spPr>
        <p:txBody>
          <a:bodyPr>
            <a:normAutofit fontScale="90000"/>
          </a:bodyPr>
          <a:lstStyle/>
          <a:p>
            <a:r>
              <a:rPr lang="en-US" sz="4400" i="1" dirty="0"/>
              <a:t>“Parents are the scaffold the provides structure and support for the child as he or she grows up. They are there to protect and guide, but they don’t impede learning and risk-taking.”</a:t>
            </a:r>
          </a:p>
        </p:txBody>
      </p:sp>
      <p:sp>
        <p:nvSpPr>
          <p:cNvPr id="7" name="Text Placeholder 6">
            <a:extLst>
              <a:ext uri="{FF2B5EF4-FFF2-40B4-BE49-F238E27FC236}">
                <a16:creationId xmlns:a16="http://schemas.microsoft.com/office/drawing/2014/main" id="{E178654B-08C9-4C41-8BEC-DFB720245862}"/>
              </a:ext>
            </a:extLst>
          </p:cNvPr>
          <p:cNvSpPr>
            <a:spLocks noGrp="1"/>
          </p:cNvSpPr>
          <p:nvPr>
            <p:ph type="body" sz="quarter" idx="14"/>
          </p:nvPr>
        </p:nvSpPr>
        <p:spPr>
          <a:xfrm>
            <a:off x="499517" y="5432213"/>
            <a:ext cx="11514291" cy="812800"/>
          </a:xfrm>
        </p:spPr>
        <p:txBody>
          <a:bodyPr/>
          <a:lstStyle/>
          <a:p>
            <a:pPr algn="ctr"/>
            <a:r>
              <a:rPr lang="en-US" sz="3200" dirty="0"/>
              <a:t> Harold Koplewicz, M.D. , author of </a:t>
            </a:r>
            <a:r>
              <a:rPr lang="en-US" sz="3200" i="1" dirty="0"/>
              <a:t>Scaffold Parenting</a:t>
            </a:r>
          </a:p>
          <a:p>
            <a:pPr algn="ctr"/>
            <a:r>
              <a:rPr lang="en-US" sz="2800" b="1" dirty="0"/>
              <a:t>Main source of workshop ideas</a:t>
            </a:r>
          </a:p>
        </p:txBody>
      </p:sp>
      <p:sp>
        <p:nvSpPr>
          <p:cNvPr id="5" name="Slide Number Placeholder 4">
            <a:extLst>
              <a:ext uri="{FF2B5EF4-FFF2-40B4-BE49-F238E27FC236}">
                <a16:creationId xmlns:a16="http://schemas.microsoft.com/office/drawing/2014/main" id="{7003A5E2-8F37-D546-BCD9-24A2037BB54D}"/>
              </a:ext>
            </a:extLst>
          </p:cNvPr>
          <p:cNvSpPr>
            <a:spLocks noGrp="1"/>
          </p:cNvSpPr>
          <p:nvPr>
            <p:ph type="sldNum" sz="quarter" idx="12"/>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263998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8766-A53E-3CF9-FBAD-E89D02A32B55}"/>
              </a:ext>
            </a:extLst>
          </p:cNvPr>
          <p:cNvSpPr>
            <a:spLocks noGrp="1"/>
          </p:cNvSpPr>
          <p:nvPr>
            <p:ph type="title"/>
          </p:nvPr>
        </p:nvSpPr>
        <p:spPr/>
        <p:txBody>
          <a:bodyPr/>
          <a:lstStyle/>
          <a:p>
            <a:pPr algn="ctr"/>
            <a:r>
              <a:rPr lang="en-US" dirty="0"/>
              <a:t>Suggestions for </a:t>
            </a:r>
            <a:br>
              <a:rPr lang="en-US" dirty="0"/>
            </a:br>
            <a:r>
              <a:rPr lang="en-US" dirty="0"/>
              <a:t>School Counselors &amp; Teachers</a:t>
            </a:r>
          </a:p>
        </p:txBody>
      </p:sp>
      <p:sp>
        <p:nvSpPr>
          <p:cNvPr id="3" name="Content Placeholder 2">
            <a:extLst>
              <a:ext uri="{FF2B5EF4-FFF2-40B4-BE49-F238E27FC236}">
                <a16:creationId xmlns:a16="http://schemas.microsoft.com/office/drawing/2014/main" id="{34562A3A-A3CF-DE63-A57B-86C19BD55341}"/>
              </a:ext>
            </a:extLst>
          </p:cNvPr>
          <p:cNvSpPr>
            <a:spLocks noGrp="1"/>
          </p:cNvSpPr>
          <p:nvPr>
            <p:ph idx="1"/>
          </p:nvPr>
        </p:nvSpPr>
        <p:spPr>
          <a:xfrm>
            <a:off x="1871002" y="2036171"/>
            <a:ext cx="7805727" cy="3601083"/>
          </a:xfrm>
        </p:spPr>
        <p:txBody>
          <a:bodyPr vert="horz" lIns="91440" tIns="45720" rIns="91440" bIns="45720" rtlCol="0" anchor="t">
            <a:noAutofit/>
          </a:bodyPr>
          <a:lstStyle/>
          <a:p>
            <a:pPr algn="ctr"/>
            <a:r>
              <a:rPr lang="en-US" sz="3600" dirty="0"/>
              <a:t>*Help support parents by sharing</a:t>
            </a:r>
            <a:endParaRPr lang="en-US" dirty="0"/>
          </a:p>
          <a:p>
            <a:pPr algn="ctr"/>
            <a:r>
              <a:rPr lang="en-US" sz="3600" dirty="0"/>
              <a:t>  key positive parenting strategies in workshops, conferences,</a:t>
            </a:r>
            <a:endParaRPr lang="en-US" dirty="0"/>
          </a:p>
          <a:p>
            <a:pPr algn="ctr"/>
            <a:r>
              <a:rPr lang="en-US" sz="3600" dirty="0"/>
              <a:t>and communications.</a:t>
            </a:r>
            <a:endParaRPr lang="en-US" dirty="0"/>
          </a:p>
          <a:p>
            <a:endParaRPr lang="en-US" sz="2000" dirty="0"/>
          </a:p>
          <a:p>
            <a:pPr algn="ctr"/>
            <a:r>
              <a:rPr lang="en-US" sz="3600" dirty="0"/>
              <a:t>*Take time to listen and try to understand their unique challenges/needs.</a:t>
            </a:r>
          </a:p>
          <a:p>
            <a:endParaRPr lang="en-US" sz="2000" dirty="0"/>
          </a:p>
          <a:p>
            <a:endParaRPr lang="en-US" sz="2000" dirty="0"/>
          </a:p>
          <a:p>
            <a:endParaRPr lang="en-US" dirty="0"/>
          </a:p>
        </p:txBody>
      </p:sp>
      <p:sp>
        <p:nvSpPr>
          <p:cNvPr id="6" name="Slide Number Placeholder 5">
            <a:extLst>
              <a:ext uri="{FF2B5EF4-FFF2-40B4-BE49-F238E27FC236}">
                <a16:creationId xmlns:a16="http://schemas.microsoft.com/office/drawing/2014/main" id="{BF8106FB-2643-F257-7EE2-33A9220B57C4}"/>
              </a:ext>
            </a:extLst>
          </p:cNvPr>
          <p:cNvSpPr>
            <a:spLocks noGrp="1"/>
          </p:cNvSpPr>
          <p:nvPr>
            <p:ph type="sldNum" sz="quarter" idx="4"/>
          </p:nvPr>
        </p:nvSpPr>
        <p:spPr/>
        <p:txBody>
          <a:bodyPr/>
          <a:lstStyle/>
          <a:p>
            <a:fld id="{294A09A9-5501-47C1-A89A-A340965A2BE2}" type="slidenum">
              <a:rPr lang="en-US" smtClean="0"/>
              <a:pPr/>
              <a:t>16</a:t>
            </a:fld>
            <a:endParaRPr lang="en-US" dirty="0"/>
          </a:p>
        </p:txBody>
      </p:sp>
      <p:pic>
        <p:nvPicPr>
          <p:cNvPr id="4" name="Picture 3" descr="Business people video conferencing">
            <a:extLst>
              <a:ext uri="{FF2B5EF4-FFF2-40B4-BE49-F238E27FC236}">
                <a16:creationId xmlns:a16="http://schemas.microsoft.com/office/drawing/2014/main" id="{49C30F58-0DAE-4BD4-AD19-C24C022B755B}"/>
              </a:ext>
            </a:extLst>
          </p:cNvPr>
          <p:cNvPicPr>
            <a:picLocks noChangeAspect="1"/>
          </p:cNvPicPr>
          <p:nvPr/>
        </p:nvPicPr>
        <p:blipFill>
          <a:blip r:embed="rId2"/>
          <a:stretch>
            <a:fillRect/>
          </a:stretch>
        </p:blipFill>
        <p:spPr>
          <a:xfrm>
            <a:off x="9199464" y="3564576"/>
            <a:ext cx="2481721" cy="1650313"/>
          </a:xfrm>
          <a:prstGeom prst="rect">
            <a:avLst/>
          </a:prstGeom>
          <a:solidFill>
            <a:schemeClr val="accent1"/>
          </a:solidFill>
          <a:ln w="12700">
            <a:solidFill>
              <a:schemeClr val="bg1"/>
            </a:solidFill>
          </a:ln>
        </p:spPr>
      </p:pic>
    </p:spTree>
    <p:extLst>
      <p:ext uri="{BB962C8B-B14F-4D97-AF65-F5344CB8AC3E}">
        <p14:creationId xmlns:p14="http://schemas.microsoft.com/office/powerpoint/2010/main" val="353205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8766-A53E-3CF9-FBAD-E89D02A32B55}"/>
              </a:ext>
            </a:extLst>
          </p:cNvPr>
          <p:cNvSpPr>
            <a:spLocks noGrp="1"/>
          </p:cNvSpPr>
          <p:nvPr>
            <p:ph type="title"/>
          </p:nvPr>
        </p:nvSpPr>
        <p:spPr/>
        <p:txBody>
          <a:bodyPr/>
          <a:lstStyle/>
          <a:p>
            <a:pPr algn="ctr"/>
            <a:r>
              <a:rPr lang="en-US" dirty="0"/>
              <a:t>Suggestions for </a:t>
            </a:r>
            <a:br>
              <a:rPr lang="en-US" dirty="0"/>
            </a:br>
            <a:r>
              <a:rPr lang="en-US" dirty="0"/>
              <a:t>School Counselors &amp; Teachers  </a:t>
            </a:r>
          </a:p>
        </p:txBody>
      </p:sp>
      <p:sp>
        <p:nvSpPr>
          <p:cNvPr id="3" name="Content Placeholder 2">
            <a:extLst>
              <a:ext uri="{FF2B5EF4-FFF2-40B4-BE49-F238E27FC236}">
                <a16:creationId xmlns:a16="http://schemas.microsoft.com/office/drawing/2014/main" id="{34562A3A-A3CF-DE63-A57B-86C19BD55341}"/>
              </a:ext>
            </a:extLst>
          </p:cNvPr>
          <p:cNvSpPr>
            <a:spLocks noGrp="1"/>
          </p:cNvSpPr>
          <p:nvPr>
            <p:ph idx="1"/>
          </p:nvPr>
        </p:nvSpPr>
        <p:spPr>
          <a:xfrm>
            <a:off x="479140" y="2073360"/>
            <a:ext cx="11155885" cy="2104745"/>
          </a:xfrm>
        </p:spPr>
        <p:txBody>
          <a:bodyPr vert="horz" lIns="91440" tIns="45720" rIns="91440" bIns="45720" rtlCol="0" anchor="t">
            <a:noAutofit/>
          </a:bodyPr>
          <a:lstStyle/>
          <a:p>
            <a:pPr marL="571500" indent="-571500">
              <a:buChar char="•"/>
            </a:pPr>
            <a:r>
              <a:rPr lang="en-US" sz="3600" dirty="0"/>
              <a:t>Share resources with parents to support their role.</a:t>
            </a:r>
            <a:endParaRPr lang="en-US" dirty="0"/>
          </a:p>
          <a:p>
            <a:endParaRPr lang="en-US" sz="1200" dirty="0"/>
          </a:p>
          <a:p>
            <a:pPr marL="571500" indent="-571500">
              <a:buChar char="•"/>
            </a:pPr>
            <a:r>
              <a:rPr lang="en-US" sz="3600" dirty="0"/>
              <a:t>Talk to each other (school counselors &amp; teachers)</a:t>
            </a:r>
          </a:p>
          <a:p>
            <a:r>
              <a:rPr lang="en-US" sz="3600" dirty="0"/>
              <a:t>     to determine how you can support each other’s</a:t>
            </a:r>
          </a:p>
          <a:p>
            <a:r>
              <a:rPr lang="en-US" sz="3600" dirty="0"/>
              <a:t>     work.</a:t>
            </a:r>
            <a:endParaRPr lang="en-US" dirty="0"/>
          </a:p>
          <a:p>
            <a:r>
              <a:rPr lang="en-US" sz="3600" dirty="0"/>
              <a:t>  </a:t>
            </a:r>
          </a:p>
          <a:p>
            <a:endParaRPr lang="en-US" dirty="0"/>
          </a:p>
        </p:txBody>
      </p:sp>
      <p:sp>
        <p:nvSpPr>
          <p:cNvPr id="6" name="Slide Number Placeholder 5">
            <a:extLst>
              <a:ext uri="{FF2B5EF4-FFF2-40B4-BE49-F238E27FC236}">
                <a16:creationId xmlns:a16="http://schemas.microsoft.com/office/drawing/2014/main" id="{BF8106FB-2643-F257-7EE2-33A9220B57C4}"/>
              </a:ext>
            </a:extLst>
          </p:cNvPr>
          <p:cNvSpPr>
            <a:spLocks noGrp="1"/>
          </p:cNvSpPr>
          <p:nvPr>
            <p:ph type="sldNum" sz="quarter" idx="4"/>
          </p:nvPr>
        </p:nvSpPr>
        <p:spPr/>
        <p:txBody>
          <a:bodyPr/>
          <a:lstStyle/>
          <a:p>
            <a:fld id="{294A09A9-5501-47C1-A89A-A340965A2BE2}" type="slidenum">
              <a:rPr lang="en-US" smtClean="0"/>
              <a:pPr/>
              <a:t>17</a:t>
            </a:fld>
            <a:endParaRPr lang="en-US" dirty="0"/>
          </a:p>
        </p:txBody>
      </p:sp>
      <p:pic>
        <p:nvPicPr>
          <p:cNvPr id="5" name="Picture 4" descr="Women conversing while sitting in an office">
            <a:extLst>
              <a:ext uri="{FF2B5EF4-FFF2-40B4-BE49-F238E27FC236}">
                <a16:creationId xmlns:a16="http://schemas.microsoft.com/office/drawing/2014/main" id="{22FB3718-2EC1-A0CE-69E7-B3A9A92A8B7D}"/>
              </a:ext>
            </a:extLst>
          </p:cNvPr>
          <p:cNvPicPr>
            <a:picLocks noChangeAspect="1"/>
          </p:cNvPicPr>
          <p:nvPr/>
        </p:nvPicPr>
        <p:blipFill>
          <a:blip r:embed="rId2"/>
          <a:stretch>
            <a:fillRect/>
          </a:stretch>
        </p:blipFill>
        <p:spPr>
          <a:xfrm>
            <a:off x="4529424" y="4544902"/>
            <a:ext cx="2632625" cy="1755228"/>
          </a:xfrm>
          <a:prstGeom prst="rect">
            <a:avLst/>
          </a:prstGeom>
          <a:ln w="12700">
            <a:solidFill>
              <a:schemeClr val="bg1"/>
            </a:solidFill>
          </a:ln>
        </p:spPr>
      </p:pic>
    </p:spTree>
    <p:extLst>
      <p:ext uri="{BB962C8B-B14F-4D97-AF65-F5344CB8AC3E}">
        <p14:creationId xmlns:p14="http://schemas.microsoft.com/office/powerpoint/2010/main" val="339314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FBBB-960F-9BE1-1182-1CCC5A0C6D88}"/>
              </a:ext>
            </a:extLst>
          </p:cNvPr>
          <p:cNvSpPr>
            <a:spLocks noGrp="1"/>
          </p:cNvSpPr>
          <p:nvPr>
            <p:ph type="title"/>
          </p:nvPr>
        </p:nvSpPr>
        <p:spPr>
          <a:xfrm>
            <a:off x="351064" y="381000"/>
            <a:ext cx="10617382" cy="1325563"/>
          </a:xfrm>
        </p:spPr>
        <p:txBody>
          <a:bodyPr/>
          <a:lstStyle/>
          <a:p>
            <a:r>
              <a:rPr lang="en-US" dirty="0"/>
              <a:t>Positive Parent Training: Key Resource</a:t>
            </a:r>
          </a:p>
        </p:txBody>
      </p:sp>
      <p:sp>
        <p:nvSpPr>
          <p:cNvPr id="3" name="Content Placeholder 2">
            <a:extLst>
              <a:ext uri="{FF2B5EF4-FFF2-40B4-BE49-F238E27FC236}">
                <a16:creationId xmlns:a16="http://schemas.microsoft.com/office/drawing/2014/main" id="{D5D0A15C-461F-CA43-AABD-6892072106E8}"/>
              </a:ext>
            </a:extLst>
          </p:cNvPr>
          <p:cNvSpPr>
            <a:spLocks noGrp="1"/>
          </p:cNvSpPr>
          <p:nvPr>
            <p:ph idx="1"/>
          </p:nvPr>
        </p:nvSpPr>
        <p:spPr>
          <a:xfrm>
            <a:off x="6451570" y="2593998"/>
            <a:ext cx="4858855" cy="3366815"/>
          </a:xfrm>
        </p:spPr>
        <p:txBody>
          <a:bodyPr vert="horz" lIns="91440" tIns="45720" rIns="91440" bIns="45720" rtlCol="0" anchor="t">
            <a:noAutofit/>
          </a:bodyPr>
          <a:lstStyle/>
          <a:p>
            <a:pPr algn="ctr"/>
            <a:r>
              <a:rPr lang="en-US" sz="3600" dirty="0"/>
              <a:t>Based on </a:t>
            </a:r>
          </a:p>
          <a:p>
            <a:pPr algn="ctr"/>
            <a:r>
              <a:rPr lang="en-US" sz="3600" i="1" dirty="0"/>
              <a:t>Scaffold Parenting </a:t>
            </a:r>
          </a:p>
          <a:p>
            <a:pPr algn="ctr"/>
            <a:r>
              <a:rPr lang="en-US" sz="3600" dirty="0"/>
              <a:t>by </a:t>
            </a:r>
          </a:p>
          <a:p>
            <a:pPr algn="ctr"/>
            <a:r>
              <a:rPr lang="en-US" sz="3600" dirty="0"/>
              <a:t>Harold Koplewicz, M.D.</a:t>
            </a:r>
          </a:p>
          <a:p>
            <a:endParaRPr lang="en-US" sz="3600" dirty="0"/>
          </a:p>
          <a:p>
            <a:r>
              <a:rPr lang="en-US" dirty="0"/>
              <a:t>  </a:t>
            </a:r>
          </a:p>
        </p:txBody>
      </p:sp>
      <p:sp>
        <p:nvSpPr>
          <p:cNvPr id="6" name="Slide Number Placeholder 5">
            <a:extLst>
              <a:ext uri="{FF2B5EF4-FFF2-40B4-BE49-F238E27FC236}">
                <a16:creationId xmlns:a16="http://schemas.microsoft.com/office/drawing/2014/main" id="{AA6553FA-1CDE-6F0F-3867-915D6475F04E}"/>
              </a:ext>
            </a:extLst>
          </p:cNvPr>
          <p:cNvSpPr>
            <a:spLocks noGrp="1"/>
          </p:cNvSpPr>
          <p:nvPr>
            <p:ph type="sldNum" sz="quarter" idx="4"/>
          </p:nvPr>
        </p:nvSpPr>
        <p:spPr/>
        <p:txBody>
          <a:bodyPr/>
          <a:lstStyle/>
          <a:p>
            <a:fld id="{294A09A9-5501-47C1-A89A-A340965A2BE2}" type="slidenum">
              <a:rPr lang="en-US" smtClean="0"/>
              <a:pPr/>
              <a:t>18</a:t>
            </a:fld>
            <a:endParaRPr lang="en-US" dirty="0"/>
          </a:p>
        </p:txBody>
      </p:sp>
      <p:pic>
        <p:nvPicPr>
          <p:cNvPr id="8" name="Picture 7" descr="Diagram&#10;&#10;Description automatically generated">
            <a:extLst>
              <a:ext uri="{FF2B5EF4-FFF2-40B4-BE49-F238E27FC236}">
                <a16:creationId xmlns:a16="http://schemas.microsoft.com/office/drawing/2014/main" id="{57ECEFCE-DA80-452A-BFAA-D17524C678CD}"/>
              </a:ext>
            </a:extLst>
          </p:cNvPr>
          <p:cNvPicPr>
            <a:picLocks noChangeAspect="1"/>
          </p:cNvPicPr>
          <p:nvPr/>
        </p:nvPicPr>
        <p:blipFill>
          <a:blip r:embed="rId2"/>
          <a:stretch>
            <a:fillRect/>
          </a:stretch>
        </p:blipFill>
        <p:spPr>
          <a:xfrm>
            <a:off x="2983767" y="2087561"/>
            <a:ext cx="3073316" cy="4049097"/>
          </a:xfrm>
          <a:prstGeom prst="rect">
            <a:avLst/>
          </a:prstGeom>
          <a:ln w="12700">
            <a:solidFill>
              <a:schemeClr val="tx1"/>
            </a:solidFill>
          </a:ln>
        </p:spPr>
      </p:pic>
    </p:spTree>
    <p:extLst>
      <p:ext uri="{BB962C8B-B14F-4D97-AF65-F5344CB8AC3E}">
        <p14:creationId xmlns:p14="http://schemas.microsoft.com/office/powerpoint/2010/main" val="3824095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CE89-4588-D2A5-0300-BF12D542D606}"/>
              </a:ext>
            </a:extLst>
          </p:cNvPr>
          <p:cNvSpPr>
            <a:spLocks noGrp="1"/>
          </p:cNvSpPr>
          <p:nvPr>
            <p:ph type="title"/>
          </p:nvPr>
        </p:nvSpPr>
        <p:spPr>
          <a:xfrm>
            <a:off x="1202954" y="1134125"/>
            <a:ext cx="9779183" cy="932840"/>
          </a:xfrm>
        </p:spPr>
        <p:txBody>
          <a:bodyPr/>
          <a:lstStyle/>
          <a:p>
            <a:r>
              <a:rPr lang="en-US" dirty="0"/>
              <a:t>Scaffolding Pillars</a:t>
            </a:r>
            <a:br>
              <a:rPr lang="en-US" dirty="0"/>
            </a:br>
            <a:endParaRPr lang="en-US" dirty="0"/>
          </a:p>
        </p:txBody>
      </p:sp>
      <p:pic>
        <p:nvPicPr>
          <p:cNvPr id="8" name="Content Placeholder 7" descr="A person working on a structure&#10;&#10;Description automatically generated with low confidence">
            <a:extLst>
              <a:ext uri="{FF2B5EF4-FFF2-40B4-BE49-F238E27FC236}">
                <a16:creationId xmlns:a16="http://schemas.microsoft.com/office/drawing/2014/main" id="{7A980DF6-00F7-72E5-0E8B-2D1A5DA33AD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528970" y="1870417"/>
            <a:ext cx="5019260" cy="3367087"/>
          </a:xfrm>
          <a:ln w="12700">
            <a:solidFill>
              <a:schemeClr val="bg1"/>
            </a:solidFill>
          </a:ln>
        </p:spPr>
      </p:pic>
      <p:sp>
        <p:nvSpPr>
          <p:cNvPr id="5" name="Footer Placeholder 4">
            <a:extLst>
              <a:ext uri="{FF2B5EF4-FFF2-40B4-BE49-F238E27FC236}">
                <a16:creationId xmlns:a16="http://schemas.microsoft.com/office/drawing/2014/main" id="{0098C8E6-6EA7-9A53-5B08-85B31C961BC9}"/>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5BD4F405-F9D5-CDD5-6985-70993A4EB095}"/>
              </a:ext>
            </a:extLst>
          </p:cNvPr>
          <p:cNvSpPr>
            <a:spLocks noGrp="1"/>
          </p:cNvSpPr>
          <p:nvPr>
            <p:ph type="sldNum" sz="quarter" idx="4"/>
          </p:nvPr>
        </p:nvSpPr>
        <p:spPr/>
        <p:txBody>
          <a:bodyPr/>
          <a:lstStyle/>
          <a:p>
            <a:fld id="{294A09A9-5501-47C1-A89A-A340965A2BE2}" type="slidenum">
              <a:rPr lang="en-US" smtClean="0"/>
              <a:pPr/>
              <a:t>19</a:t>
            </a:fld>
            <a:endParaRPr lang="en-US" dirty="0"/>
          </a:p>
        </p:txBody>
      </p:sp>
      <p:sp>
        <p:nvSpPr>
          <p:cNvPr id="9" name="Content Placeholder 8">
            <a:extLst>
              <a:ext uri="{FF2B5EF4-FFF2-40B4-BE49-F238E27FC236}">
                <a16:creationId xmlns:a16="http://schemas.microsoft.com/office/drawing/2014/main" id="{218E472D-0213-2ABC-0286-BA69AE7C4CA6}"/>
              </a:ext>
            </a:extLst>
          </p:cNvPr>
          <p:cNvSpPr>
            <a:spLocks noGrp="1"/>
          </p:cNvSpPr>
          <p:nvPr>
            <p:ph idx="4294967295"/>
          </p:nvPr>
        </p:nvSpPr>
        <p:spPr>
          <a:xfrm>
            <a:off x="6874246" y="2140293"/>
            <a:ext cx="4664075" cy="2827337"/>
          </a:xfrm>
        </p:spPr>
        <p:txBody>
          <a:bodyPr/>
          <a:lstStyle/>
          <a:p>
            <a:pPr>
              <a:buFont typeface="Wingdings" panose="05000000000000000000" pitchFamily="2" charset="2"/>
              <a:buChar char="q"/>
            </a:pPr>
            <a:r>
              <a:rPr lang="en-US" sz="3600" dirty="0">
                <a:solidFill>
                  <a:schemeClr val="bg1"/>
                </a:solidFill>
              </a:rPr>
              <a:t>Structure</a:t>
            </a:r>
          </a:p>
          <a:p>
            <a:pPr marL="0" indent="0">
              <a:buNone/>
            </a:pPr>
            <a:endParaRPr lang="en-US" sz="3600" dirty="0">
              <a:solidFill>
                <a:schemeClr val="bg1"/>
              </a:solidFill>
            </a:endParaRPr>
          </a:p>
          <a:p>
            <a:pPr>
              <a:buFont typeface="Wingdings" panose="05000000000000000000" pitchFamily="2" charset="2"/>
              <a:buChar char="q"/>
            </a:pPr>
            <a:r>
              <a:rPr lang="en-US" sz="3600" dirty="0">
                <a:solidFill>
                  <a:schemeClr val="bg1"/>
                </a:solidFill>
              </a:rPr>
              <a:t>Support</a:t>
            </a:r>
          </a:p>
          <a:p>
            <a:pPr marL="0" indent="0">
              <a:buNone/>
            </a:pPr>
            <a:endParaRPr lang="en-US" sz="3600" dirty="0"/>
          </a:p>
          <a:p>
            <a:pPr>
              <a:buFont typeface="Wingdings" panose="05000000000000000000" pitchFamily="2" charset="2"/>
              <a:buChar char="q"/>
            </a:pPr>
            <a:r>
              <a:rPr lang="en-US" sz="3600" dirty="0">
                <a:solidFill>
                  <a:schemeClr val="bg1"/>
                </a:solidFill>
              </a:rPr>
              <a:t>Encouragement</a:t>
            </a:r>
          </a:p>
        </p:txBody>
      </p:sp>
    </p:spTree>
    <p:extLst>
      <p:ext uri="{BB962C8B-B14F-4D97-AF65-F5344CB8AC3E}">
        <p14:creationId xmlns:p14="http://schemas.microsoft.com/office/powerpoint/2010/main" val="373324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381000"/>
            <a:ext cx="9779183" cy="1325563"/>
          </a:xfrm>
        </p:spPr>
        <p:txBody>
          <a:bodyPr/>
          <a:lstStyle/>
          <a:p>
            <a:r>
              <a:rPr lang="en-US" dirty="0"/>
              <a:t>Session Roadmap</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3" y="2017467"/>
            <a:ext cx="9779182" cy="3366815"/>
          </a:xfrm>
        </p:spPr>
        <p:txBody>
          <a:bodyPr vert="horz" lIns="91440" tIns="45720" rIns="91440" bIns="45720" rtlCol="0" anchor="t">
            <a:normAutofit/>
          </a:bodyPr>
          <a:lstStyle/>
          <a:p>
            <a:r>
              <a:rPr lang="en-US" sz="3600" dirty="0"/>
              <a:t>1. Introduction</a:t>
            </a:r>
          </a:p>
          <a:p>
            <a:r>
              <a:rPr lang="en-US" sz="3600" dirty="0"/>
              <a:t>2. Session goals</a:t>
            </a:r>
          </a:p>
          <a:p>
            <a:r>
              <a:rPr lang="en-US" sz="3600" dirty="0"/>
              <a:t>3. Content Presentation</a:t>
            </a:r>
          </a:p>
          <a:p>
            <a:r>
              <a:rPr lang="en-US" sz="3600" dirty="0"/>
              <a:t>4. Assessment and Closure</a:t>
            </a: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a:t>
            </a:fld>
            <a:endParaRPr lang="en-US" dirty="0"/>
          </a:p>
        </p:txBody>
      </p:sp>
      <p:pic>
        <p:nvPicPr>
          <p:cNvPr id="8" name="Picture 7" descr="Shape&#10;&#10;Description automatically generated">
            <a:extLst>
              <a:ext uri="{FF2B5EF4-FFF2-40B4-BE49-F238E27FC236}">
                <a16:creationId xmlns:a16="http://schemas.microsoft.com/office/drawing/2014/main" id="{13AFF2A7-B909-334D-A349-B3AF754C5F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28945" y="482980"/>
            <a:ext cx="5769681" cy="4391301"/>
          </a:xfrm>
          <a:prstGeom prst="rect">
            <a:avLst/>
          </a:prstGeom>
        </p:spPr>
      </p:pic>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C092-B71C-9261-3415-DE7899817385}"/>
              </a:ext>
            </a:extLst>
          </p:cNvPr>
          <p:cNvSpPr>
            <a:spLocks noGrp="1"/>
          </p:cNvSpPr>
          <p:nvPr>
            <p:ph type="title"/>
          </p:nvPr>
        </p:nvSpPr>
        <p:spPr>
          <a:xfrm>
            <a:off x="1167492" y="381000"/>
            <a:ext cx="9779183" cy="1419665"/>
          </a:xfrm>
        </p:spPr>
        <p:txBody>
          <a:bodyPr/>
          <a:lstStyle/>
          <a:p>
            <a:r>
              <a:rPr lang="en-US" dirty="0"/>
              <a:t>1. Structure</a:t>
            </a:r>
            <a:endParaRPr lang="en-US"/>
          </a:p>
        </p:txBody>
      </p:sp>
      <p:sp>
        <p:nvSpPr>
          <p:cNvPr id="3" name="Content Placeholder 2">
            <a:extLst>
              <a:ext uri="{FF2B5EF4-FFF2-40B4-BE49-F238E27FC236}">
                <a16:creationId xmlns:a16="http://schemas.microsoft.com/office/drawing/2014/main" id="{9FF30D95-6EDF-2B50-3091-BC288630D4A4}"/>
              </a:ext>
            </a:extLst>
          </p:cNvPr>
          <p:cNvSpPr>
            <a:spLocks noGrp="1"/>
          </p:cNvSpPr>
          <p:nvPr>
            <p:ph idx="1"/>
          </p:nvPr>
        </p:nvSpPr>
        <p:spPr>
          <a:xfrm>
            <a:off x="1167491" y="1554206"/>
            <a:ext cx="6583807" cy="3366815"/>
          </a:xfrm>
        </p:spPr>
        <p:txBody>
          <a:bodyPr/>
          <a:lstStyle/>
          <a:p>
            <a:endParaRPr lang="en-US" sz="3600" dirty="0"/>
          </a:p>
          <a:p>
            <a:r>
              <a:rPr lang="en-US" sz="3600" dirty="0"/>
              <a:t>*Establish and enforce Rules</a:t>
            </a:r>
          </a:p>
          <a:p>
            <a:r>
              <a:rPr lang="en-US" sz="3600" dirty="0"/>
              <a:t>*Enhance Communication </a:t>
            </a:r>
          </a:p>
          <a:p>
            <a:r>
              <a:rPr lang="en-US" sz="3600" dirty="0"/>
              <a:t>  (parent availability &amp;attention)</a:t>
            </a:r>
          </a:p>
          <a:p>
            <a:r>
              <a:rPr lang="en-US" sz="3600" dirty="0"/>
              <a:t>*Create Family Rituals</a:t>
            </a:r>
          </a:p>
          <a:p>
            <a:r>
              <a:rPr lang="en-US" sz="3600" dirty="0"/>
              <a:t>*Establish Predictable Routines</a:t>
            </a:r>
          </a:p>
        </p:txBody>
      </p:sp>
      <p:sp>
        <p:nvSpPr>
          <p:cNvPr id="5" name="Footer Placeholder 4">
            <a:extLst>
              <a:ext uri="{FF2B5EF4-FFF2-40B4-BE49-F238E27FC236}">
                <a16:creationId xmlns:a16="http://schemas.microsoft.com/office/drawing/2014/main" id="{EDDA1DD5-5A38-DB53-5E20-C7A9A932AD68}"/>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F9C1CB5E-D8C3-EEAE-84AA-1D0FA720EB14}"/>
              </a:ext>
            </a:extLst>
          </p:cNvPr>
          <p:cNvSpPr>
            <a:spLocks noGrp="1"/>
          </p:cNvSpPr>
          <p:nvPr>
            <p:ph type="sldNum" sz="quarter" idx="4"/>
          </p:nvPr>
        </p:nvSpPr>
        <p:spPr/>
        <p:txBody>
          <a:bodyPr/>
          <a:lstStyle/>
          <a:p>
            <a:fld id="{294A09A9-5501-47C1-A89A-A340965A2BE2}" type="slidenum">
              <a:rPr lang="en-US" smtClean="0"/>
              <a:pPr/>
              <a:t>20</a:t>
            </a:fld>
            <a:endParaRPr lang="en-US" dirty="0"/>
          </a:p>
        </p:txBody>
      </p:sp>
      <p:pic>
        <p:nvPicPr>
          <p:cNvPr id="8" name="Picture 7" descr="A picture containing indoor, person, child, little&#10;&#10;Description automatically generated">
            <a:extLst>
              <a:ext uri="{FF2B5EF4-FFF2-40B4-BE49-F238E27FC236}">
                <a16:creationId xmlns:a16="http://schemas.microsoft.com/office/drawing/2014/main" id="{42DB753F-CB7D-57C9-822E-58F6B6BCB760}"/>
              </a:ext>
            </a:extLst>
          </p:cNvPr>
          <p:cNvPicPr>
            <a:picLocks noChangeAspect="1"/>
          </p:cNvPicPr>
          <p:nvPr/>
        </p:nvPicPr>
        <p:blipFill>
          <a:blip r:embed="rId2"/>
          <a:stretch>
            <a:fillRect/>
          </a:stretch>
        </p:blipFill>
        <p:spPr>
          <a:xfrm>
            <a:off x="7887298" y="2454977"/>
            <a:ext cx="3570492" cy="2602359"/>
          </a:xfrm>
          <a:prstGeom prst="rect">
            <a:avLst/>
          </a:prstGeom>
          <a:ln w="12700">
            <a:solidFill>
              <a:schemeClr val="bg1"/>
            </a:solidFill>
          </a:ln>
        </p:spPr>
      </p:pic>
    </p:spTree>
    <p:extLst>
      <p:ext uri="{BB962C8B-B14F-4D97-AF65-F5344CB8AC3E}">
        <p14:creationId xmlns:p14="http://schemas.microsoft.com/office/powerpoint/2010/main" val="1858470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C9489-22D3-8417-9A50-6CBCA9610682}"/>
              </a:ext>
            </a:extLst>
          </p:cNvPr>
          <p:cNvSpPr>
            <a:spLocks noGrp="1"/>
          </p:cNvSpPr>
          <p:nvPr>
            <p:ph type="title"/>
          </p:nvPr>
        </p:nvSpPr>
        <p:spPr>
          <a:xfrm>
            <a:off x="1167492" y="381000"/>
            <a:ext cx="9779183" cy="872305"/>
          </a:xfrm>
        </p:spPr>
        <p:txBody>
          <a:bodyPr/>
          <a:lstStyle/>
          <a:p>
            <a:r>
              <a:rPr lang="en-US" sz="3600" dirty="0"/>
              <a:t>2. Support (Providing Empathy &amp; Validation)</a:t>
            </a:r>
          </a:p>
        </p:txBody>
      </p:sp>
      <p:sp>
        <p:nvSpPr>
          <p:cNvPr id="3" name="Content Placeholder 2">
            <a:extLst>
              <a:ext uri="{FF2B5EF4-FFF2-40B4-BE49-F238E27FC236}">
                <a16:creationId xmlns:a16="http://schemas.microsoft.com/office/drawing/2014/main" id="{406B7AA9-4EBF-C95F-BFB5-670093D385A5}"/>
              </a:ext>
            </a:extLst>
          </p:cNvPr>
          <p:cNvSpPr>
            <a:spLocks noGrp="1"/>
          </p:cNvSpPr>
          <p:nvPr>
            <p:ph idx="1"/>
          </p:nvPr>
        </p:nvSpPr>
        <p:spPr/>
        <p:txBody>
          <a:bodyPr vert="horz" lIns="91440" tIns="45720" rIns="91440" bIns="45720" rtlCol="0" anchor="t">
            <a:noAutofit/>
          </a:bodyPr>
          <a:lstStyle/>
          <a:p>
            <a:r>
              <a:rPr lang="en-US" sz="3600" dirty="0"/>
              <a:t>*Truly hear</a:t>
            </a:r>
            <a:endParaRPr lang="en-US" dirty="0"/>
          </a:p>
          <a:p>
            <a:r>
              <a:rPr lang="en-US" sz="3600" dirty="0"/>
              <a:t>  your child’s</a:t>
            </a:r>
            <a:endParaRPr lang="en-US" dirty="0"/>
          </a:p>
          <a:p>
            <a:r>
              <a:rPr lang="en-US" sz="3600" dirty="0"/>
              <a:t>  feelings.</a:t>
            </a:r>
          </a:p>
        </p:txBody>
      </p:sp>
      <p:sp>
        <p:nvSpPr>
          <p:cNvPr id="4" name="Date Placeholder 3">
            <a:extLst>
              <a:ext uri="{FF2B5EF4-FFF2-40B4-BE49-F238E27FC236}">
                <a16:creationId xmlns:a16="http://schemas.microsoft.com/office/drawing/2014/main" id="{AC36EE5E-BB22-2A2B-F6AD-E90FEE9B28DC}"/>
              </a:ext>
            </a:extLst>
          </p:cNvPr>
          <p:cNvSpPr>
            <a:spLocks noGrp="1"/>
          </p:cNvSpPr>
          <p:nvPr>
            <p:ph type="dt" sz="half" idx="2"/>
          </p:nvPr>
        </p:nvSpPr>
        <p:spPr/>
        <p:txBody>
          <a:bodyPr/>
          <a:lstStyle/>
          <a:p>
            <a:fld id="{5F02DCD1-2C6B-F948-9F72-3BB0CF3D512E}" type="datetime1">
              <a:rPr lang="en-US" smtClean="0"/>
              <a:pPr/>
              <a:t>1/4/2023</a:t>
            </a:fld>
            <a:endParaRPr lang="en-US" dirty="0"/>
          </a:p>
        </p:txBody>
      </p:sp>
      <p:sp>
        <p:nvSpPr>
          <p:cNvPr id="5" name="Footer Placeholder 4">
            <a:extLst>
              <a:ext uri="{FF2B5EF4-FFF2-40B4-BE49-F238E27FC236}">
                <a16:creationId xmlns:a16="http://schemas.microsoft.com/office/drawing/2014/main" id="{67DCB721-C2F3-8F16-8C43-9FFE54C020C6}"/>
              </a:ext>
            </a:extLst>
          </p:cNvPr>
          <p:cNvSpPr>
            <a:spLocks noGrp="1"/>
          </p:cNvSpPr>
          <p:nvPr>
            <p:ph type="ftr" sz="quarter" idx="3"/>
          </p:nvPr>
        </p:nvSpPr>
        <p:spPr/>
        <p:txBody>
          <a:bodyPr/>
          <a:lstStyle/>
          <a:p>
            <a:r>
              <a:rPr lang="en-US" dirty="0"/>
              <a:t>PRESENTATION TITLE</a:t>
            </a:r>
          </a:p>
        </p:txBody>
      </p:sp>
      <p:sp>
        <p:nvSpPr>
          <p:cNvPr id="7" name="Content Placeholder 6">
            <a:extLst>
              <a:ext uri="{FF2B5EF4-FFF2-40B4-BE49-F238E27FC236}">
                <a16:creationId xmlns:a16="http://schemas.microsoft.com/office/drawing/2014/main" id="{2F5EEBA0-5921-3ED5-F2AA-40AFAF5CF056}"/>
              </a:ext>
            </a:extLst>
          </p:cNvPr>
          <p:cNvSpPr>
            <a:spLocks noGrp="1"/>
          </p:cNvSpPr>
          <p:nvPr>
            <p:ph idx="10"/>
          </p:nvPr>
        </p:nvSpPr>
        <p:spPr>
          <a:xfrm>
            <a:off x="3894083" y="3011213"/>
            <a:ext cx="3657600" cy="2918811"/>
          </a:xfrm>
        </p:spPr>
        <p:txBody>
          <a:bodyPr vert="horz" lIns="91440" tIns="45720" rIns="91440" bIns="45720" rtlCol="0" anchor="t">
            <a:noAutofit/>
          </a:bodyPr>
          <a:lstStyle/>
          <a:p>
            <a:pPr lvl="2"/>
            <a:r>
              <a:rPr lang="en-US" sz="3400" dirty="0"/>
              <a:t>*Encourage </a:t>
            </a:r>
          </a:p>
          <a:p>
            <a:pPr lvl="2"/>
            <a:r>
              <a:rPr lang="en-US" sz="3400" dirty="0"/>
              <a:t>  them to</a:t>
            </a:r>
          </a:p>
          <a:p>
            <a:pPr lvl="2"/>
            <a:r>
              <a:rPr lang="en-US" sz="3400" dirty="0"/>
              <a:t>  name and</a:t>
            </a:r>
          </a:p>
          <a:p>
            <a:pPr lvl="2"/>
            <a:r>
              <a:rPr lang="en-US" sz="3400" dirty="0"/>
              <a:t>  discuss</a:t>
            </a:r>
            <a:endParaRPr lang="en-US" dirty="0"/>
          </a:p>
          <a:p>
            <a:pPr lvl="2"/>
            <a:r>
              <a:rPr lang="en-US" sz="3400" dirty="0"/>
              <a:t>  emotions.</a:t>
            </a:r>
          </a:p>
        </p:txBody>
      </p:sp>
      <p:sp>
        <p:nvSpPr>
          <p:cNvPr id="10" name="Content Placeholder 9">
            <a:extLst>
              <a:ext uri="{FF2B5EF4-FFF2-40B4-BE49-F238E27FC236}">
                <a16:creationId xmlns:a16="http://schemas.microsoft.com/office/drawing/2014/main" id="{C86EB566-A191-E67B-0BCA-31FFE83A3DD5}"/>
              </a:ext>
            </a:extLst>
          </p:cNvPr>
          <p:cNvSpPr>
            <a:spLocks noGrp="1"/>
          </p:cNvSpPr>
          <p:nvPr>
            <p:ph idx="13"/>
          </p:nvPr>
        </p:nvSpPr>
        <p:spPr/>
        <p:txBody>
          <a:bodyPr vert="horz" lIns="91440" tIns="45720" rIns="91440" bIns="45720" rtlCol="0" anchor="t">
            <a:noAutofit/>
          </a:bodyPr>
          <a:lstStyle/>
          <a:p>
            <a:r>
              <a:rPr lang="en-US" sz="3600" dirty="0"/>
              <a:t>*No judging or</a:t>
            </a:r>
          </a:p>
          <a:p>
            <a:r>
              <a:rPr lang="en-US" sz="3600" dirty="0"/>
              <a:t>  dismissing</a:t>
            </a:r>
          </a:p>
          <a:p>
            <a:r>
              <a:rPr lang="en-US" sz="3600" dirty="0"/>
              <a:t>  your child’s</a:t>
            </a:r>
          </a:p>
          <a:p>
            <a:r>
              <a:rPr lang="en-US" sz="3600" dirty="0"/>
              <a:t>  feelings!</a:t>
            </a:r>
            <a:endParaRPr lang="en-US" dirty="0"/>
          </a:p>
        </p:txBody>
      </p:sp>
      <p:sp>
        <p:nvSpPr>
          <p:cNvPr id="6" name="Slide Number Placeholder 5">
            <a:extLst>
              <a:ext uri="{FF2B5EF4-FFF2-40B4-BE49-F238E27FC236}">
                <a16:creationId xmlns:a16="http://schemas.microsoft.com/office/drawing/2014/main" id="{F73FB211-EFC5-D8C6-5291-F6BBA4CA82B0}"/>
              </a:ext>
            </a:extLst>
          </p:cNvPr>
          <p:cNvSpPr>
            <a:spLocks noGrp="1"/>
          </p:cNvSpPr>
          <p:nvPr>
            <p:ph type="sldNum" sz="quarter" idx="4"/>
          </p:nvPr>
        </p:nvSpPr>
        <p:spPr/>
        <p:txBody>
          <a:bodyPr/>
          <a:lstStyle/>
          <a:p>
            <a:fld id="{294A09A9-5501-47C1-A89A-A340965A2BE2}" type="slidenum">
              <a:rPr lang="en-US" smtClean="0"/>
              <a:pPr/>
              <a:t>21</a:t>
            </a:fld>
            <a:endParaRPr lang="en-US" dirty="0"/>
          </a:p>
        </p:txBody>
      </p:sp>
      <p:pic>
        <p:nvPicPr>
          <p:cNvPr id="22" name="Picture 21" descr="A picture containing person, indoor&#10;&#10;Description automatically generated">
            <a:extLst>
              <a:ext uri="{FF2B5EF4-FFF2-40B4-BE49-F238E27FC236}">
                <a16:creationId xmlns:a16="http://schemas.microsoft.com/office/drawing/2014/main" id="{0E5E0225-77E8-15ED-BC0B-2173CF37B1A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61146" y="1514362"/>
            <a:ext cx="1496989" cy="1169802"/>
          </a:xfrm>
          <a:prstGeom prst="rect">
            <a:avLst/>
          </a:prstGeom>
          <a:ln w="12700">
            <a:solidFill>
              <a:schemeClr val="tx1"/>
            </a:solidFill>
          </a:ln>
        </p:spPr>
      </p:pic>
    </p:spTree>
    <p:extLst>
      <p:ext uri="{BB962C8B-B14F-4D97-AF65-F5344CB8AC3E}">
        <p14:creationId xmlns:p14="http://schemas.microsoft.com/office/powerpoint/2010/main" val="426690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1006-EE55-1B24-655A-4D81AD8C8438}"/>
              </a:ext>
            </a:extLst>
          </p:cNvPr>
          <p:cNvSpPr>
            <a:spLocks noGrp="1"/>
          </p:cNvSpPr>
          <p:nvPr>
            <p:ph type="title"/>
          </p:nvPr>
        </p:nvSpPr>
        <p:spPr>
          <a:xfrm>
            <a:off x="1167492" y="381000"/>
            <a:ext cx="9779183" cy="1000539"/>
          </a:xfrm>
        </p:spPr>
        <p:txBody>
          <a:bodyPr/>
          <a:lstStyle/>
          <a:p>
            <a:pPr algn="ctr"/>
            <a:r>
              <a:rPr lang="en-US" dirty="0"/>
              <a:t>Support</a:t>
            </a:r>
          </a:p>
        </p:txBody>
      </p:sp>
      <p:graphicFrame>
        <p:nvGraphicFramePr>
          <p:cNvPr id="8" name="Content Placeholder 2">
            <a:extLst>
              <a:ext uri="{FF2B5EF4-FFF2-40B4-BE49-F238E27FC236}">
                <a16:creationId xmlns:a16="http://schemas.microsoft.com/office/drawing/2014/main" id="{EE78D4F5-BF59-8193-4621-BBABB65860E3}"/>
              </a:ext>
            </a:extLst>
          </p:cNvPr>
          <p:cNvGraphicFramePr>
            <a:graphicFrameLocks noGrp="1"/>
          </p:cNvGraphicFramePr>
          <p:nvPr>
            <p:ph idx="1"/>
            <p:extLst>
              <p:ext uri="{D42A27DB-BD31-4B8C-83A1-F6EECF244321}">
                <p14:modId xmlns:p14="http://schemas.microsoft.com/office/powerpoint/2010/main" val="3599832429"/>
              </p:ext>
            </p:extLst>
          </p:nvPr>
        </p:nvGraphicFramePr>
        <p:xfrm>
          <a:off x="1167493" y="1470991"/>
          <a:ext cx="10643506" cy="4005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62CFDE7B-CB4C-DB2D-56A8-0207EFFC7AF5}"/>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997659E0-2E41-765B-67AE-567D67578BEA}"/>
              </a:ext>
            </a:extLst>
          </p:cNvPr>
          <p:cNvSpPr>
            <a:spLocks noGrp="1"/>
          </p:cNvSpPr>
          <p:nvPr>
            <p:ph type="sldNum" sz="quarter" idx="4"/>
          </p:nvPr>
        </p:nvSpPr>
        <p:spPr/>
        <p:txBody>
          <a:bodyPr/>
          <a:lstStyle/>
          <a:p>
            <a:fld id="{294A09A9-5501-47C1-A89A-A340965A2BE2}" type="slidenum">
              <a:rPr lang="en-US" smtClean="0"/>
              <a:pPr/>
              <a:t>22</a:t>
            </a:fld>
            <a:endParaRPr lang="en-US" dirty="0"/>
          </a:p>
        </p:txBody>
      </p:sp>
      <p:pic>
        <p:nvPicPr>
          <p:cNvPr id="7" name="Picture 6" descr="A green street sign&#10;&#10;Description automatically generated with low confidence">
            <a:extLst>
              <a:ext uri="{FF2B5EF4-FFF2-40B4-BE49-F238E27FC236}">
                <a16:creationId xmlns:a16="http://schemas.microsoft.com/office/drawing/2014/main" id="{499B07A2-96C8-6A94-AD7A-2E267A25AF8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750538" y="4404832"/>
            <a:ext cx="2690923" cy="1793949"/>
          </a:xfrm>
          <a:prstGeom prst="rect">
            <a:avLst/>
          </a:prstGeom>
          <a:ln w="12700">
            <a:solidFill>
              <a:schemeClr val="tx1"/>
            </a:solidFill>
          </a:ln>
        </p:spPr>
      </p:pic>
    </p:spTree>
    <p:extLst>
      <p:ext uri="{BB962C8B-B14F-4D97-AF65-F5344CB8AC3E}">
        <p14:creationId xmlns:p14="http://schemas.microsoft.com/office/powerpoint/2010/main" val="1435776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1006-EE55-1B24-655A-4D81AD8C8438}"/>
              </a:ext>
            </a:extLst>
          </p:cNvPr>
          <p:cNvSpPr>
            <a:spLocks noGrp="1"/>
          </p:cNvSpPr>
          <p:nvPr>
            <p:ph type="title"/>
          </p:nvPr>
        </p:nvSpPr>
        <p:spPr>
          <a:xfrm>
            <a:off x="1167492" y="381000"/>
            <a:ext cx="9779183" cy="1000539"/>
          </a:xfrm>
        </p:spPr>
        <p:txBody>
          <a:bodyPr/>
          <a:lstStyle/>
          <a:p>
            <a:pPr algn="ctr"/>
            <a:r>
              <a:rPr lang="en-US" dirty="0"/>
              <a:t>Support</a:t>
            </a:r>
          </a:p>
        </p:txBody>
      </p:sp>
      <p:graphicFrame>
        <p:nvGraphicFramePr>
          <p:cNvPr id="8" name="Content Placeholder 2">
            <a:extLst>
              <a:ext uri="{FF2B5EF4-FFF2-40B4-BE49-F238E27FC236}">
                <a16:creationId xmlns:a16="http://schemas.microsoft.com/office/drawing/2014/main" id="{EE78D4F5-BF59-8193-4621-BBABB65860E3}"/>
              </a:ext>
            </a:extLst>
          </p:cNvPr>
          <p:cNvGraphicFramePr>
            <a:graphicFrameLocks noGrp="1"/>
          </p:cNvGraphicFramePr>
          <p:nvPr>
            <p:ph idx="1"/>
            <p:extLst>
              <p:ext uri="{D42A27DB-BD31-4B8C-83A1-F6EECF244321}">
                <p14:modId xmlns:p14="http://schemas.microsoft.com/office/powerpoint/2010/main" val="2844796410"/>
              </p:ext>
            </p:extLst>
          </p:nvPr>
        </p:nvGraphicFramePr>
        <p:xfrm>
          <a:off x="1167493" y="1470991"/>
          <a:ext cx="10643506" cy="4005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62CFDE7B-CB4C-DB2D-56A8-0207EFFC7AF5}"/>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997659E0-2E41-765B-67AE-567D67578BEA}"/>
              </a:ext>
            </a:extLst>
          </p:cNvPr>
          <p:cNvSpPr>
            <a:spLocks noGrp="1"/>
          </p:cNvSpPr>
          <p:nvPr>
            <p:ph type="sldNum" sz="quarter" idx="4"/>
          </p:nvPr>
        </p:nvSpPr>
        <p:spPr/>
        <p:txBody>
          <a:bodyPr/>
          <a:lstStyle/>
          <a:p>
            <a:fld id="{294A09A9-5501-47C1-A89A-A340965A2BE2}" type="slidenum">
              <a:rPr lang="en-US" smtClean="0"/>
              <a:pPr/>
              <a:t>23</a:t>
            </a:fld>
            <a:endParaRPr lang="en-US" dirty="0"/>
          </a:p>
        </p:txBody>
      </p:sp>
      <p:pic>
        <p:nvPicPr>
          <p:cNvPr id="7" name="Picture 6" descr="A person talking to a group of boys&#10;&#10;Description automatically generated with medium confidence">
            <a:extLst>
              <a:ext uri="{FF2B5EF4-FFF2-40B4-BE49-F238E27FC236}">
                <a16:creationId xmlns:a16="http://schemas.microsoft.com/office/drawing/2014/main" id="{52107EFA-6D95-9722-2428-E6C57516C1A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558863" y="4418588"/>
            <a:ext cx="3188950" cy="2115746"/>
          </a:xfrm>
          <a:prstGeom prst="rect">
            <a:avLst/>
          </a:prstGeom>
          <a:ln w="12700">
            <a:solidFill>
              <a:schemeClr val="tx1"/>
            </a:solidFill>
          </a:ln>
        </p:spPr>
      </p:pic>
    </p:spTree>
    <p:extLst>
      <p:ext uri="{BB962C8B-B14F-4D97-AF65-F5344CB8AC3E}">
        <p14:creationId xmlns:p14="http://schemas.microsoft.com/office/powerpoint/2010/main" val="358616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F3D5-2BFB-3F98-8C54-D88C3B56B955}"/>
              </a:ext>
            </a:extLst>
          </p:cNvPr>
          <p:cNvSpPr>
            <a:spLocks noGrp="1"/>
          </p:cNvSpPr>
          <p:nvPr>
            <p:ph type="title"/>
          </p:nvPr>
        </p:nvSpPr>
        <p:spPr/>
        <p:txBody>
          <a:bodyPr/>
          <a:lstStyle/>
          <a:p>
            <a:pPr algn="ctr"/>
            <a:r>
              <a:rPr lang="en-US" dirty="0"/>
              <a:t>3. Encouragement</a:t>
            </a:r>
          </a:p>
        </p:txBody>
      </p:sp>
      <p:sp>
        <p:nvSpPr>
          <p:cNvPr id="3" name="Content Placeholder 2">
            <a:extLst>
              <a:ext uri="{FF2B5EF4-FFF2-40B4-BE49-F238E27FC236}">
                <a16:creationId xmlns:a16="http://schemas.microsoft.com/office/drawing/2014/main" id="{1539776C-C7E4-DA92-84AC-3F1EB1E4B788}"/>
              </a:ext>
            </a:extLst>
          </p:cNvPr>
          <p:cNvSpPr>
            <a:spLocks noGrp="1"/>
          </p:cNvSpPr>
          <p:nvPr>
            <p:ph idx="1"/>
          </p:nvPr>
        </p:nvSpPr>
        <p:spPr/>
        <p:txBody>
          <a:bodyPr/>
          <a:lstStyle/>
          <a:p>
            <a:r>
              <a:rPr lang="en-US" dirty="0"/>
              <a:t>*</a:t>
            </a:r>
            <a:r>
              <a:rPr lang="en-US" sz="3600" dirty="0"/>
              <a:t>Use mild pushing to try new things; take risks.</a:t>
            </a:r>
          </a:p>
          <a:p>
            <a:r>
              <a:rPr lang="en-US" sz="3600" dirty="0"/>
              <a:t>*Discuss “failures” and next steps.</a:t>
            </a:r>
          </a:p>
          <a:p>
            <a:r>
              <a:rPr lang="en-US" sz="3600" dirty="0"/>
              <a:t>*Provide corrective feedback.</a:t>
            </a:r>
          </a:p>
          <a:p>
            <a:r>
              <a:rPr lang="en-US" sz="3600" dirty="0"/>
              <a:t>*Failure is not fatal!</a:t>
            </a:r>
          </a:p>
          <a:p>
            <a:r>
              <a:rPr lang="en-US" sz="3600" dirty="0"/>
              <a:t>*Fail forward.</a:t>
            </a:r>
          </a:p>
        </p:txBody>
      </p:sp>
      <p:sp>
        <p:nvSpPr>
          <p:cNvPr id="5" name="Footer Placeholder 4">
            <a:extLst>
              <a:ext uri="{FF2B5EF4-FFF2-40B4-BE49-F238E27FC236}">
                <a16:creationId xmlns:a16="http://schemas.microsoft.com/office/drawing/2014/main" id="{02B8AAD8-1739-5A70-101F-DC1F3090AE41}"/>
              </a:ext>
            </a:extLst>
          </p:cNvPr>
          <p:cNvSpPr>
            <a:spLocks noGrp="1"/>
          </p:cNvSpPr>
          <p:nvPr>
            <p:ph type="ftr" sz="quarter" idx="3"/>
          </p:nvPr>
        </p:nvSpPr>
        <p:spPr/>
        <p:txBody>
          <a:bodyPr/>
          <a:lstStyle/>
          <a:p>
            <a:r>
              <a:rPr lang="en-US" dirty="0"/>
              <a:t>Tools for Healthy Parenting</a:t>
            </a:r>
          </a:p>
        </p:txBody>
      </p:sp>
      <p:pic>
        <p:nvPicPr>
          <p:cNvPr id="8" name="Picture 7" descr="A close-up of a street sign&#10;&#10;Description automatically generated with medium confidence">
            <a:extLst>
              <a:ext uri="{FF2B5EF4-FFF2-40B4-BE49-F238E27FC236}">
                <a16:creationId xmlns:a16="http://schemas.microsoft.com/office/drawing/2014/main" id="{84B3A0CC-1A01-E184-BF9E-6BF080773A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70906" y="3895188"/>
            <a:ext cx="2657792" cy="2657792"/>
          </a:xfrm>
          <a:prstGeom prst="rect">
            <a:avLst/>
          </a:prstGeom>
          <a:ln w="12700">
            <a:solidFill>
              <a:schemeClr val="bg1"/>
            </a:solidFill>
          </a:ln>
        </p:spPr>
      </p:pic>
    </p:spTree>
    <p:extLst>
      <p:ext uri="{BB962C8B-B14F-4D97-AF65-F5344CB8AC3E}">
        <p14:creationId xmlns:p14="http://schemas.microsoft.com/office/powerpoint/2010/main" val="3598387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4260-D6C6-87B9-977F-38E6DA275764}"/>
              </a:ext>
            </a:extLst>
          </p:cNvPr>
          <p:cNvSpPr>
            <a:spLocks noGrp="1"/>
          </p:cNvSpPr>
          <p:nvPr>
            <p:ph type="title"/>
          </p:nvPr>
        </p:nvSpPr>
        <p:spPr>
          <a:xfrm>
            <a:off x="1202954" y="662354"/>
            <a:ext cx="9779183" cy="1325563"/>
          </a:xfrm>
        </p:spPr>
        <p:txBody>
          <a:bodyPr/>
          <a:lstStyle/>
          <a:p>
            <a:pPr algn="ctr"/>
            <a:r>
              <a:rPr lang="en-US" sz="4000" dirty="0"/>
              <a:t>Turn &amp; Talk…</a:t>
            </a:r>
            <a:br>
              <a:rPr lang="en-US" sz="4000" dirty="0"/>
            </a:br>
            <a:r>
              <a:rPr lang="en-US" sz="4000" dirty="0"/>
              <a:t>Share a family rule or ritual</a:t>
            </a:r>
          </a:p>
        </p:txBody>
      </p:sp>
      <p:sp>
        <p:nvSpPr>
          <p:cNvPr id="6" name="Slide Number Placeholder 5">
            <a:extLst>
              <a:ext uri="{FF2B5EF4-FFF2-40B4-BE49-F238E27FC236}">
                <a16:creationId xmlns:a16="http://schemas.microsoft.com/office/drawing/2014/main" id="{DB975658-C395-CD85-4F62-0C4F29FF2C27}"/>
              </a:ext>
            </a:extLst>
          </p:cNvPr>
          <p:cNvSpPr>
            <a:spLocks noGrp="1"/>
          </p:cNvSpPr>
          <p:nvPr>
            <p:ph type="sldNum" sz="quarter" idx="4"/>
          </p:nvPr>
        </p:nvSpPr>
        <p:spPr/>
        <p:txBody>
          <a:bodyPr/>
          <a:lstStyle/>
          <a:p>
            <a:fld id="{294A09A9-5501-47C1-A89A-A340965A2BE2}" type="slidenum">
              <a:rPr lang="en-US" smtClean="0"/>
              <a:pPr/>
              <a:t>25</a:t>
            </a:fld>
            <a:endParaRPr lang="en-US" dirty="0"/>
          </a:p>
        </p:txBody>
      </p:sp>
      <p:pic>
        <p:nvPicPr>
          <p:cNvPr id="1028" name="Picture 4">
            <a:extLst>
              <a:ext uri="{FF2B5EF4-FFF2-40B4-BE49-F238E27FC236}">
                <a16:creationId xmlns:a16="http://schemas.microsoft.com/office/drawing/2014/main" id="{D7610617-ED2F-3850-69F9-4D056F056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982" y="2476363"/>
            <a:ext cx="4426035" cy="3319526"/>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055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F87E5-3DED-5705-8525-28F1DDA6BE35}"/>
              </a:ext>
            </a:extLst>
          </p:cNvPr>
          <p:cNvSpPr>
            <a:spLocks noGrp="1"/>
          </p:cNvSpPr>
          <p:nvPr>
            <p:ph type="title"/>
          </p:nvPr>
        </p:nvSpPr>
        <p:spPr>
          <a:xfrm>
            <a:off x="1167492" y="381001"/>
            <a:ext cx="9779183" cy="919480"/>
          </a:xfrm>
        </p:spPr>
        <p:txBody>
          <a:bodyPr/>
          <a:lstStyle/>
          <a:p>
            <a:pPr algn="ctr"/>
            <a:r>
              <a:rPr lang="en-US" dirty="0"/>
              <a:t>Scaffolding Planks</a:t>
            </a:r>
          </a:p>
        </p:txBody>
      </p:sp>
      <p:sp>
        <p:nvSpPr>
          <p:cNvPr id="3" name="Content Placeholder 2">
            <a:extLst>
              <a:ext uri="{FF2B5EF4-FFF2-40B4-BE49-F238E27FC236}">
                <a16:creationId xmlns:a16="http://schemas.microsoft.com/office/drawing/2014/main" id="{A76AF77D-06A0-2CE9-8B16-B2C5F2CF9D49}"/>
              </a:ext>
            </a:extLst>
          </p:cNvPr>
          <p:cNvSpPr>
            <a:spLocks noGrp="1"/>
          </p:cNvSpPr>
          <p:nvPr>
            <p:ph idx="1"/>
          </p:nvPr>
        </p:nvSpPr>
        <p:spPr>
          <a:xfrm>
            <a:off x="1167493" y="1572524"/>
            <a:ext cx="10643506" cy="3889736"/>
          </a:xfrm>
        </p:spPr>
        <p:txBody>
          <a:bodyPr/>
          <a:lstStyle/>
          <a:p>
            <a:r>
              <a:rPr lang="en-US" dirty="0"/>
              <a:t>*</a:t>
            </a:r>
            <a:r>
              <a:rPr lang="en-US" sz="3600" dirty="0"/>
              <a:t>Patience: slow and steady wins the race!</a:t>
            </a:r>
          </a:p>
          <a:p>
            <a:r>
              <a:rPr lang="en-US" sz="3600" dirty="0"/>
              <a:t>*Warmth: model love, compassion, kindness.</a:t>
            </a:r>
          </a:p>
          <a:p>
            <a:r>
              <a:rPr lang="en-US" sz="3600" dirty="0"/>
              <a:t>*Awareness: Tune in; be present.</a:t>
            </a:r>
          </a:p>
          <a:p>
            <a:r>
              <a:rPr lang="en-US" sz="3600" dirty="0"/>
              <a:t>*Dispassion: Stay Calm!</a:t>
            </a:r>
          </a:p>
          <a:p>
            <a:r>
              <a:rPr lang="en-US" sz="3600" dirty="0"/>
              <a:t>*Monitoring: Keep your eye on what is happening.</a:t>
            </a:r>
          </a:p>
        </p:txBody>
      </p:sp>
      <p:sp>
        <p:nvSpPr>
          <p:cNvPr id="6" name="Slide Number Placeholder 5">
            <a:extLst>
              <a:ext uri="{FF2B5EF4-FFF2-40B4-BE49-F238E27FC236}">
                <a16:creationId xmlns:a16="http://schemas.microsoft.com/office/drawing/2014/main" id="{AB407047-EB99-44FA-83C2-D86760459E3C}"/>
              </a:ext>
            </a:extLst>
          </p:cNvPr>
          <p:cNvSpPr>
            <a:spLocks noGrp="1"/>
          </p:cNvSpPr>
          <p:nvPr>
            <p:ph type="sldNum" sz="quarter" idx="4"/>
          </p:nvPr>
        </p:nvSpPr>
        <p:spPr/>
        <p:txBody>
          <a:bodyPr/>
          <a:lstStyle/>
          <a:p>
            <a:fld id="{294A09A9-5501-47C1-A89A-A340965A2BE2}" type="slidenum">
              <a:rPr lang="en-US" smtClean="0"/>
              <a:pPr/>
              <a:t>26</a:t>
            </a:fld>
            <a:endParaRPr lang="en-US" dirty="0"/>
          </a:p>
        </p:txBody>
      </p:sp>
      <p:pic>
        <p:nvPicPr>
          <p:cNvPr id="8" name="Picture 7" descr="A tunnel in the middle of a forest&#10;&#10;Description automatically generated with low confidence">
            <a:extLst>
              <a:ext uri="{FF2B5EF4-FFF2-40B4-BE49-F238E27FC236}">
                <a16:creationId xmlns:a16="http://schemas.microsoft.com/office/drawing/2014/main" id="{A8351121-38A4-DE56-B8BE-3B7770D36C4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11413" y="4892676"/>
            <a:ext cx="2987565" cy="1263758"/>
          </a:xfrm>
          <a:prstGeom prst="rect">
            <a:avLst/>
          </a:prstGeom>
          <a:ln w="12700">
            <a:solidFill>
              <a:schemeClr val="bg1"/>
            </a:solidFill>
          </a:ln>
        </p:spPr>
      </p:pic>
      <p:sp>
        <p:nvSpPr>
          <p:cNvPr id="9" name="TextBox 8">
            <a:extLst>
              <a:ext uri="{FF2B5EF4-FFF2-40B4-BE49-F238E27FC236}">
                <a16:creationId xmlns:a16="http://schemas.microsoft.com/office/drawing/2014/main" id="{E8E00CF1-FD85-ECC9-58E8-CB18F0C3FB22}"/>
              </a:ext>
            </a:extLst>
          </p:cNvPr>
          <p:cNvSpPr txBox="1"/>
          <p:nvPr/>
        </p:nvSpPr>
        <p:spPr>
          <a:xfrm>
            <a:off x="4382814" y="6235262"/>
            <a:ext cx="6551069" cy="230832"/>
          </a:xfrm>
          <a:prstGeom prst="rect">
            <a:avLst/>
          </a:prstGeom>
          <a:noFill/>
        </p:spPr>
        <p:txBody>
          <a:bodyPr wrap="square" rtlCol="0">
            <a:spAutoFit/>
          </a:bodyPr>
          <a:lstStyle/>
          <a:p>
            <a:r>
              <a:rPr lang="en-US" sz="900" dirty="0">
                <a:hlinkClick r:id="rId3" tooltip="https://www.geograph.org.uk/photo/4579882"/>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367566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3B5-D9FF-4F81-3457-28CCD99D3B78}"/>
              </a:ext>
            </a:extLst>
          </p:cNvPr>
          <p:cNvSpPr>
            <a:spLocks noGrp="1"/>
          </p:cNvSpPr>
          <p:nvPr>
            <p:ph type="title"/>
          </p:nvPr>
        </p:nvSpPr>
        <p:spPr/>
        <p:txBody>
          <a:bodyPr/>
          <a:lstStyle/>
          <a:p>
            <a:pPr algn="ctr"/>
            <a:r>
              <a:rPr lang="en-US" dirty="0"/>
              <a:t>Scaffolding Strategy #1</a:t>
            </a:r>
            <a:br>
              <a:rPr lang="en-US" dirty="0"/>
            </a:br>
            <a:r>
              <a:rPr lang="en-US" dirty="0"/>
              <a:t>Secure Yourself First</a:t>
            </a:r>
          </a:p>
        </p:txBody>
      </p:sp>
      <p:sp>
        <p:nvSpPr>
          <p:cNvPr id="3" name="Content Placeholder 2">
            <a:extLst>
              <a:ext uri="{FF2B5EF4-FFF2-40B4-BE49-F238E27FC236}">
                <a16:creationId xmlns:a16="http://schemas.microsoft.com/office/drawing/2014/main" id="{B49DC3D9-F0A8-896B-9A4D-1BC46EE7BCBC}"/>
              </a:ext>
            </a:extLst>
          </p:cNvPr>
          <p:cNvSpPr>
            <a:spLocks noGrp="1"/>
          </p:cNvSpPr>
          <p:nvPr>
            <p:ph idx="1"/>
          </p:nvPr>
        </p:nvSpPr>
        <p:spPr/>
        <p:txBody>
          <a:bodyPr/>
          <a:lstStyle/>
          <a:p>
            <a:pPr marL="800100" lvl="1" indent="-342900">
              <a:buFont typeface="Arial" panose="020B0604020202020204" pitchFamily="34" charset="0"/>
              <a:buChar char="•"/>
            </a:pPr>
            <a:r>
              <a:rPr lang="en-US" sz="3600" dirty="0"/>
              <a:t>Self-care is crucial!</a:t>
            </a:r>
          </a:p>
          <a:p>
            <a:pPr marL="800100" lvl="1" indent="-342900">
              <a:buFont typeface="Arial" panose="020B0604020202020204" pitchFamily="34" charset="0"/>
              <a:buChar char="•"/>
            </a:pPr>
            <a:r>
              <a:rPr lang="en-US" sz="3600" dirty="0"/>
              <a:t>Proper rest and nutrition</a:t>
            </a:r>
          </a:p>
          <a:p>
            <a:pPr marL="800100" lvl="1" indent="-342900">
              <a:buFont typeface="Arial" panose="020B0604020202020204" pitchFamily="34" charset="0"/>
              <a:buChar char="•"/>
            </a:pPr>
            <a:r>
              <a:rPr lang="en-US" sz="3600" dirty="0"/>
              <a:t>“Me” time!</a:t>
            </a:r>
          </a:p>
          <a:p>
            <a:pPr marL="800100" lvl="1" indent="-342900">
              <a:buFont typeface="Arial" panose="020B0604020202020204" pitchFamily="34" charset="0"/>
              <a:buChar char="•"/>
            </a:pPr>
            <a:r>
              <a:rPr lang="en-US" sz="3600" dirty="0"/>
              <a:t> Laughter</a:t>
            </a:r>
          </a:p>
          <a:p>
            <a:pPr marL="800100" lvl="1" indent="-342900">
              <a:buFont typeface="Arial" panose="020B0604020202020204" pitchFamily="34" charset="0"/>
              <a:buChar char="•"/>
            </a:pPr>
            <a:r>
              <a:rPr lang="en-US" sz="3600" dirty="0"/>
              <a:t> Adult time</a:t>
            </a:r>
          </a:p>
          <a:p>
            <a:pPr marL="800100" lvl="1" indent="-342900">
              <a:buFont typeface="Arial" panose="020B0604020202020204" pitchFamily="34" charset="0"/>
              <a:buChar char="•"/>
            </a:pPr>
            <a:endParaRPr lang="en-US" dirty="0"/>
          </a:p>
          <a:p>
            <a:pPr lvl="1"/>
            <a:r>
              <a:rPr lang="en-US" dirty="0"/>
              <a:t>		</a:t>
            </a:r>
          </a:p>
        </p:txBody>
      </p:sp>
      <p:sp>
        <p:nvSpPr>
          <p:cNvPr id="5" name="Footer Placeholder 4">
            <a:extLst>
              <a:ext uri="{FF2B5EF4-FFF2-40B4-BE49-F238E27FC236}">
                <a16:creationId xmlns:a16="http://schemas.microsoft.com/office/drawing/2014/main" id="{CA292F78-5285-4783-ABB0-0054FB4EAEC6}"/>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0739D861-4E8C-6105-6001-29906A0C84AC}"/>
              </a:ext>
            </a:extLst>
          </p:cNvPr>
          <p:cNvSpPr>
            <a:spLocks noGrp="1"/>
          </p:cNvSpPr>
          <p:nvPr>
            <p:ph type="sldNum" sz="quarter" idx="4"/>
          </p:nvPr>
        </p:nvSpPr>
        <p:spPr/>
        <p:txBody>
          <a:bodyPr/>
          <a:lstStyle/>
          <a:p>
            <a:fld id="{294A09A9-5501-47C1-A89A-A340965A2BE2}" type="slidenum">
              <a:rPr lang="en-US" smtClean="0"/>
              <a:pPr/>
              <a:t>27</a:t>
            </a:fld>
            <a:endParaRPr lang="en-US" dirty="0"/>
          </a:p>
        </p:txBody>
      </p:sp>
      <p:pic>
        <p:nvPicPr>
          <p:cNvPr id="8" name="Picture 7" descr="Spa setting of candles">
            <a:extLst>
              <a:ext uri="{FF2B5EF4-FFF2-40B4-BE49-F238E27FC236}">
                <a16:creationId xmlns:a16="http://schemas.microsoft.com/office/drawing/2014/main" id="{0F8AD97A-4053-29FB-D8C6-436FA42B1A63}"/>
              </a:ext>
            </a:extLst>
          </p:cNvPr>
          <p:cNvPicPr>
            <a:picLocks noChangeAspect="1"/>
          </p:cNvPicPr>
          <p:nvPr/>
        </p:nvPicPr>
        <p:blipFill>
          <a:blip r:embed="rId2"/>
          <a:stretch>
            <a:fillRect/>
          </a:stretch>
        </p:blipFill>
        <p:spPr>
          <a:xfrm>
            <a:off x="5928184" y="3429000"/>
            <a:ext cx="3792071" cy="2518172"/>
          </a:xfrm>
          <a:prstGeom prst="rect">
            <a:avLst/>
          </a:prstGeom>
          <a:ln w="12700">
            <a:solidFill>
              <a:schemeClr val="bg1"/>
            </a:solidFill>
          </a:ln>
        </p:spPr>
      </p:pic>
    </p:spTree>
    <p:extLst>
      <p:ext uri="{BB962C8B-B14F-4D97-AF65-F5344CB8AC3E}">
        <p14:creationId xmlns:p14="http://schemas.microsoft.com/office/powerpoint/2010/main" val="3926320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3B5-D9FF-4F81-3457-28CCD99D3B78}"/>
              </a:ext>
            </a:extLst>
          </p:cNvPr>
          <p:cNvSpPr>
            <a:spLocks noGrp="1"/>
          </p:cNvSpPr>
          <p:nvPr>
            <p:ph type="title"/>
          </p:nvPr>
        </p:nvSpPr>
        <p:spPr/>
        <p:txBody>
          <a:bodyPr/>
          <a:lstStyle/>
          <a:p>
            <a:pPr algn="ctr"/>
            <a:r>
              <a:rPr lang="en-US" dirty="0"/>
              <a:t>Scaffolding Strategy #1</a:t>
            </a:r>
            <a:br>
              <a:rPr lang="en-US" dirty="0"/>
            </a:br>
            <a:r>
              <a:rPr lang="en-US" dirty="0"/>
              <a:t>Secure Yourself First</a:t>
            </a:r>
          </a:p>
        </p:txBody>
      </p:sp>
      <p:sp>
        <p:nvSpPr>
          <p:cNvPr id="3" name="Content Placeholder 2">
            <a:extLst>
              <a:ext uri="{FF2B5EF4-FFF2-40B4-BE49-F238E27FC236}">
                <a16:creationId xmlns:a16="http://schemas.microsoft.com/office/drawing/2014/main" id="{B49DC3D9-F0A8-896B-9A4D-1BC46EE7BCBC}"/>
              </a:ext>
            </a:extLst>
          </p:cNvPr>
          <p:cNvSpPr>
            <a:spLocks noGrp="1"/>
          </p:cNvSpPr>
          <p:nvPr>
            <p:ph idx="1"/>
          </p:nvPr>
        </p:nvSpPr>
        <p:spPr>
          <a:xfrm>
            <a:off x="815799" y="2139487"/>
            <a:ext cx="9779182" cy="3366815"/>
          </a:xfrm>
        </p:spPr>
        <p:txBody>
          <a:bodyPr/>
          <a:lstStyle/>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sz="3600" dirty="0"/>
              <a:t>Establish a realistic schedule.</a:t>
            </a:r>
          </a:p>
          <a:p>
            <a:pPr marL="800100" lvl="1" indent="-342900">
              <a:buFont typeface="Arial" panose="020B0604020202020204" pitchFamily="34" charset="0"/>
              <a:buChar char="•"/>
            </a:pPr>
            <a:r>
              <a:rPr lang="en-US" sz="3600" dirty="0"/>
              <a:t>Celebrate baby steps!</a:t>
            </a:r>
          </a:p>
          <a:p>
            <a:pPr marL="800100" lvl="1" indent="-342900">
              <a:buFont typeface="Arial" panose="020B0604020202020204" pitchFamily="34" charset="0"/>
              <a:buChar char="•"/>
            </a:pPr>
            <a:r>
              <a:rPr lang="en-US" sz="3600" dirty="0"/>
              <a:t>Meditation/spiritual focus</a:t>
            </a:r>
          </a:p>
          <a:p>
            <a:pPr marL="800100" lvl="1" indent="-342900">
              <a:buFont typeface="Arial" panose="020B0604020202020204" pitchFamily="34" charset="0"/>
              <a:buChar char="•"/>
            </a:pPr>
            <a:r>
              <a:rPr lang="en-US" sz="3600" dirty="0"/>
              <a:t>Let your kids see you UNPLUG!!</a:t>
            </a:r>
          </a:p>
          <a:p>
            <a:pPr lvl="1"/>
            <a:endParaRPr lang="en-US" dirty="0"/>
          </a:p>
          <a:p>
            <a:pPr lvl="1"/>
            <a:r>
              <a:rPr lang="en-US" dirty="0"/>
              <a:t>		</a:t>
            </a:r>
          </a:p>
        </p:txBody>
      </p:sp>
      <p:sp>
        <p:nvSpPr>
          <p:cNvPr id="6" name="Slide Number Placeholder 5">
            <a:extLst>
              <a:ext uri="{FF2B5EF4-FFF2-40B4-BE49-F238E27FC236}">
                <a16:creationId xmlns:a16="http://schemas.microsoft.com/office/drawing/2014/main" id="{0739D861-4E8C-6105-6001-29906A0C84AC}"/>
              </a:ext>
            </a:extLst>
          </p:cNvPr>
          <p:cNvSpPr>
            <a:spLocks noGrp="1"/>
          </p:cNvSpPr>
          <p:nvPr>
            <p:ph type="sldNum" sz="quarter" idx="4"/>
          </p:nvPr>
        </p:nvSpPr>
        <p:spPr/>
        <p:txBody>
          <a:bodyPr/>
          <a:lstStyle/>
          <a:p>
            <a:fld id="{294A09A9-5501-47C1-A89A-A340965A2BE2}" type="slidenum">
              <a:rPr lang="en-US" smtClean="0"/>
              <a:pPr/>
              <a:t>28</a:t>
            </a:fld>
            <a:endParaRPr lang="en-US" dirty="0"/>
          </a:p>
        </p:txBody>
      </p:sp>
      <p:pic>
        <p:nvPicPr>
          <p:cNvPr id="9" name="Picture 8" descr="Text&#10;&#10;Description automatically generated">
            <a:extLst>
              <a:ext uri="{FF2B5EF4-FFF2-40B4-BE49-F238E27FC236}">
                <a16:creationId xmlns:a16="http://schemas.microsoft.com/office/drawing/2014/main" id="{E9F61ABB-77EF-A146-E6F4-FCD1AC3EFD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14244" y="2567160"/>
            <a:ext cx="2961957" cy="1969880"/>
          </a:xfrm>
          <a:prstGeom prst="rect">
            <a:avLst/>
          </a:prstGeom>
          <a:solidFill>
            <a:schemeClr val="bg1">
              <a:alpha val="99000"/>
            </a:schemeClr>
          </a:solidFill>
          <a:ln w="12700">
            <a:solidFill>
              <a:schemeClr val="bg1"/>
            </a:solidFill>
          </a:ln>
        </p:spPr>
      </p:pic>
      <p:sp>
        <p:nvSpPr>
          <p:cNvPr id="10" name="TextBox 9">
            <a:extLst>
              <a:ext uri="{FF2B5EF4-FFF2-40B4-BE49-F238E27FC236}">
                <a16:creationId xmlns:a16="http://schemas.microsoft.com/office/drawing/2014/main" id="{F4A19996-F0AD-E71E-2717-514304C7A927}"/>
              </a:ext>
            </a:extLst>
          </p:cNvPr>
          <p:cNvSpPr txBox="1"/>
          <p:nvPr/>
        </p:nvSpPr>
        <p:spPr>
          <a:xfrm>
            <a:off x="4198258" y="6477000"/>
            <a:ext cx="3762419" cy="230832"/>
          </a:xfrm>
          <a:prstGeom prst="rect">
            <a:avLst/>
          </a:prstGeom>
          <a:noFill/>
        </p:spPr>
        <p:txBody>
          <a:bodyPr wrap="square" rtlCol="0">
            <a:spAutoFit/>
          </a:bodyPr>
          <a:lstStyle/>
          <a:p>
            <a:r>
              <a:rPr lang="en-US" sz="900" dirty="0">
                <a:hlinkClick r:id="rId3" tooltip="https://earth-infra-ltd.blogspot.com/2013/08/unplug-switch-off-and-turn-on-greener.html"/>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606080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411F-E86A-AD71-C84E-E9B5FB4A5EAD}"/>
              </a:ext>
            </a:extLst>
          </p:cNvPr>
          <p:cNvSpPr>
            <a:spLocks noGrp="1"/>
          </p:cNvSpPr>
          <p:nvPr>
            <p:ph type="title"/>
          </p:nvPr>
        </p:nvSpPr>
        <p:spPr/>
        <p:txBody>
          <a:bodyPr/>
          <a:lstStyle/>
          <a:p>
            <a:pPr algn="ctr"/>
            <a:r>
              <a:rPr lang="en-US" dirty="0"/>
              <a:t>Scaffolding Strategy #2</a:t>
            </a:r>
            <a:br>
              <a:rPr lang="en-US" dirty="0"/>
            </a:br>
            <a:r>
              <a:rPr lang="en-US" dirty="0"/>
              <a:t>Design a New Blueprint</a:t>
            </a:r>
          </a:p>
        </p:txBody>
      </p:sp>
      <p:sp>
        <p:nvSpPr>
          <p:cNvPr id="3" name="Content Placeholder 2">
            <a:extLst>
              <a:ext uri="{FF2B5EF4-FFF2-40B4-BE49-F238E27FC236}">
                <a16:creationId xmlns:a16="http://schemas.microsoft.com/office/drawing/2014/main" id="{EE3E110D-90D8-9B72-E711-0A084AF38F73}"/>
              </a:ext>
            </a:extLst>
          </p:cNvPr>
          <p:cNvSpPr>
            <a:spLocks noGrp="1"/>
          </p:cNvSpPr>
          <p:nvPr>
            <p:ph idx="1"/>
          </p:nvPr>
        </p:nvSpPr>
        <p:spPr>
          <a:xfrm>
            <a:off x="1961527" y="1997190"/>
            <a:ext cx="8601013" cy="3684589"/>
          </a:xfrm>
        </p:spPr>
        <p:txBody>
          <a:bodyPr/>
          <a:lstStyle/>
          <a:p>
            <a:pPr marL="457200" indent="-457200">
              <a:buFont typeface="Arial" panose="020B0604020202020204" pitchFamily="34" charset="0"/>
              <a:buChar char="•"/>
            </a:pPr>
            <a:r>
              <a:rPr lang="en-US" sz="3600" dirty="0"/>
              <a:t>Update outdated blueprints.</a:t>
            </a:r>
          </a:p>
          <a:p>
            <a:pPr marL="457200" indent="-457200">
              <a:buFont typeface="Arial" panose="020B0604020202020204" pitchFamily="34" charset="0"/>
              <a:buChar char="•"/>
            </a:pPr>
            <a:r>
              <a:rPr lang="en-US" sz="3600" dirty="0"/>
              <a:t>Focus on what’s working, rather  </a:t>
            </a:r>
          </a:p>
          <a:p>
            <a:r>
              <a:rPr lang="en-US" sz="3600" dirty="0"/>
              <a:t>     than just noticing what’s wrong!</a:t>
            </a:r>
          </a:p>
          <a:p>
            <a:pPr marL="457200" indent="-457200">
              <a:buFont typeface="Arial" panose="020B0604020202020204" pitchFamily="34" charset="0"/>
              <a:buChar char="•"/>
            </a:pPr>
            <a:r>
              <a:rPr lang="en-US" sz="3600" dirty="0"/>
              <a:t>3:1 Ratio of Appreciation vs. Criticism</a:t>
            </a:r>
          </a:p>
          <a:p>
            <a:pPr marL="457200" indent="-457200">
              <a:buFont typeface="Arial" panose="020B0604020202020204" pitchFamily="34" charset="0"/>
              <a:buChar char="•"/>
            </a:pPr>
            <a:endParaRPr lang="en-US" dirty="0"/>
          </a:p>
          <a:p>
            <a:endParaRPr lang="en-US" dirty="0"/>
          </a:p>
          <a:p>
            <a:r>
              <a:rPr lang="en-US" dirty="0"/>
              <a:t>		</a:t>
            </a:r>
          </a:p>
        </p:txBody>
      </p:sp>
      <p:sp>
        <p:nvSpPr>
          <p:cNvPr id="6" name="Slide Number Placeholder 5">
            <a:extLst>
              <a:ext uri="{FF2B5EF4-FFF2-40B4-BE49-F238E27FC236}">
                <a16:creationId xmlns:a16="http://schemas.microsoft.com/office/drawing/2014/main" id="{E38C4913-65B4-045C-C796-1BFF0E3A1E91}"/>
              </a:ext>
            </a:extLst>
          </p:cNvPr>
          <p:cNvSpPr>
            <a:spLocks noGrp="1"/>
          </p:cNvSpPr>
          <p:nvPr>
            <p:ph type="sldNum" sz="quarter" idx="4"/>
          </p:nvPr>
        </p:nvSpPr>
        <p:spPr/>
        <p:txBody>
          <a:bodyPr/>
          <a:lstStyle/>
          <a:p>
            <a:fld id="{294A09A9-5501-47C1-A89A-A340965A2BE2}" type="slidenum">
              <a:rPr lang="en-US" smtClean="0"/>
              <a:pPr/>
              <a:t>29</a:t>
            </a:fld>
            <a:endParaRPr lang="en-US" dirty="0"/>
          </a:p>
        </p:txBody>
      </p:sp>
      <p:pic>
        <p:nvPicPr>
          <p:cNvPr id="8" name="Picture 7" descr="Engineers with digital tablet and projected plans">
            <a:extLst>
              <a:ext uri="{FF2B5EF4-FFF2-40B4-BE49-F238E27FC236}">
                <a16:creationId xmlns:a16="http://schemas.microsoft.com/office/drawing/2014/main" id="{C354CEDA-1384-7A73-D1EE-A430379DA6FA}"/>
              </a:ext>
            </a:extLst>
          </p:cNvPr>
          <p:cNvPicPr>
            <a:picLocks noChangeAspect="1"/>
          </p:cNvPicPr>
          <p:nvPr/>
        </p:nvPicPr>
        <p:blipFill>
          <a:blip r:embed="rId2"/>
          <a:stretch>
            <a:fillRect/>
          </a:stretch>
        </p:blipFill>
        <p:spPr>
          <a:xfrm>
            <a:off x="4803285" y="4708093"/>
            <a:ext cx="2917499" cy="1947373"/>
          </a:xfrm>
          <a:prstGeom prst="rect">
            <a:avLst/>
          </a:prstGeom>
          <a:ln w="12700">
            <a:solidFill>
              <a:schemeClr val="bg1"/>
            </a:solidFill>
          </a:ln>
        </p:spPr>
      </p:pic>
    </p:spTree>
    <p:extLst>
      <p:ext uri="{BB962C8B-B14F-4D97-AF65-F5344CB8AC3E}">
        <p14:creationId xmlns:p14="http://schemas.microsoft.com/office/powerpoint/2010/main" val="2695717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381000"/>
            <a:ext cx="9779183" cy="1325563"/>
          </a:xfrm>
        </p:spPr>
        <p:txBody>
          <a:bodyPr/>
          <a:lstStyle/>
          <a:p>
            <a:r>
              <a:rPr lang="en-US" dirty="0"/>
              <a:t>Introduction: Dr. Tiffany Wilson</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3356424" y="2678112"/>
            <a:ext cx="8835576" cy="3600450"/>
          </a:xfrm>
        </p:spPr>
        <p:txBody>
          <a:bodyPr vert="horz" lIns="91440" tIns="45720" rIns="91440" bIns="45720" rtlCol="0" anchor="t">
            <a:normAutofit lnSpcReduction="10000"/>
          </a:bodyPr>
          <a:lstStyle/>
          <a:p>
            <a:pPr>
              <a:lnSpc>
                <a:spcPct val="100000"/>
              </a:lnSpc>
            </a:pPr>
            <a:r>
              <a:rPr lang="en-US" sz="3600" dirty="0"/>
              <a:t>12 years of professional counseling experience</a:t>
            </a:r>
          </a:p>
          <a:p>
            <a:pPr marL="285750" indent="-285750">
              <a:lnSpc>
                <a:spcPct val="100000"/>
              </a:lnSpc>
              <a:buFont typeface="Arial" panose="020B0604020202020204" pitchFamily="34" charset="0"/>
              <a:buChar char="•"/>
            </a:pPr>
            <a:r>
              <a:rPr lang="en-US" sz="3600" dirty="0"/>
              <a:t>Licensed School Counselor </a:t>
            </a:r>
          </a:p>
          <a:p>
            <a:pPr>
              <a:lnSpc>
                <a:spcPct val="100000"/>
              </a:lnSpc>
            </a:pPr>
            <a:r>
              <a:rPr lang="en-US" sz="3600" dirty="0"/>
              <a:t>  (5 years)</a:t>
            </a:r>
          </a:p>
          <a:p>
            <a:pPr marL="285750" indent="-285750">
              <a:lnSpc>
                <a:spcPct val="100000"/>
              </a:lnSpc>
              <a:buFont typeface="Arial" panose="020B0604020202020204" pitchFamily="34" charset="0"/>
              <a:buChar char="•"/>
            </a:pPr>
            <a:r>
              <a:rPr lang="en-US" sz="3600" dirty="0"/>
              <a:t>Licensed Clinical Mental Health </a:t>
            </a:r>
          </a:p>
          <a:p>
            <a:pPr>
              <a:lnSpc>
                <a:spcPct val="100000"/>
              </a:lnSpc>
            </a:pPr>
            <a:r>
              <a:rPr lang="en-US" sz="3600" dirty="0"/>
              <a:t>   Counselor (12 years)</a:t>
            </a:r>
          </a:p>
          <a:p>
            <a:pPr>
              <a:lnSpc>
                <a:spcPct val="100000"/>
              </a:lnSpc>
            </a:pPr>
            <a:endParaRPr lang="en-US" sz="3600" dirty="0"/>
          </a:p>
          <a:p>
            <a:pPr>
              <a:lnSpc>
                <a:spcPct val="100000"/>
              </a:lnSpc>
            </a:pPr>
            <a:endParaRPr lang="en-US" sz="1800" dirty="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3</a:t>
            </a:fld>
            <a:endParaRPr lang="en-US" dirty="0"/>
          </a:p>
        </p:txBody>
      </p:sp>
      <p:pic>
        <p:nvPicPr>
          <p:cNvPr id="7" name="Picture 1" descr="page1image21396304">
            <a:extLst>
              <a:ext uri="{FF2B5EF4-FFF2-40B4-BE49-F238E27FC236}">
                <a16:creationId xmlns:a16="http://schemas.microsoft.com/office/drawing/2014/main" id="{1A15286C-4CC5-350F-281E-E4AAE639A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39" y="2828487"/>
            <a:ext cx="2598721" cy="2598721"/>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99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411F-E86A-AD71-C84E-E9B5FB4A5EAD}"/>
              </a:ext>
            </a:extLst>
          </p:cNvPr>
          <p:cNvSpPr>
            <a:spLocks noGrp="1"/>
          </p:cNvSpPr>
          <p:nvPr>
            <p:ph type="title"/>
          </p:nvPr>
        </p:nvSpPr>
        <p:spPr>
          <a:xfrm>
            <a:off x="1202954" y="744264"/>
            <a:ext cx="9779183" cy="1325563"/>
          </a:xfrm>
        </p:spPr>
        <p:txBody>
          <a:bodyPr/>
          <a:lstStyle/>
          <a:p>
            <a:pPr algn="ctr"/>
            <a:r>
              <a:rPr lang="en-US" dirty="0"/>
              <a:t>Scaffolding Strategy #2</a:t>
            </a:r>
            <a:br>
              <a:rPr lang="en-US" dirty="0"/>
            </a:br>
            <a:r>
              <a:rPr lang="en-US" dirty="0"/>
              <a:t>Design a New Blueprint</a:t>
            </a:r>
          </a:p>
        </p:txBody>
      </p:sp>
      <p:sp>
        <p:nvSpPr>
          <p:cNvPr id="3" name="Content Placeholder 2">
            <a:extLst>
              <a:ext uri="{FF2B5EF4-FFF2-40B4-BE49-F238E27FC236}">
                <a16:creationId xmlns:a16="http://schemas.microsoft.com/office/drawing/2014/main" id="{EE3E110D-90D8-9B72-E711-0A084AF38F73}"/>
              </a:ext>
            </a:extLst>
          </p:cNvPr>
          <p:cNvSpPr>
            <a:spLocks noGrp="1"/>
          </p:cNvSpPr>
          <p:nvPr>
            <p:ph idx="1"/>
          </p:nvPr>
        </p:nvSpPr>
        <p:spPr>
          <a:xfrm>
            <a:off x="628047" y="2671761"/>
            <a:ext cx="9779182" cy="3684589"/>
          </a:xfrm>
        </p:spPr>
        <p:txBody>
          <a:bodyPr/>
          <a:lstStyle/>
          <a:p>
            <a:pPr marL="457200" indent="-457200">
              <a:buFont typeface="Arial" panose="020B0604020202020204" pitchFamily="34" charset="0"/>
              <a:buChar char="•"/>
            </a:pPr>
            <a:r>
              <a:rPr lang="en-US" sz="3600" dirty="0"/>
              <a:t>Data Delivers – track it!</a:t>
            </a:r>
          </a:p>
          <a:p>
            <a:pPr marL="457200" indent="-457200">
              <a:buFont typeface="Arial" panose="020B0604020202020204" pitchFamily="34" charset="0"/>
              <a:buChar char="•"/>
            </a:pPr>
            <a:r>
              <a:rPr lang="en-US" sz="3600" dirty="0"/>
              <a:t>Beware of self-fulfilling prophecies!</a:t>
            </a:r>
          </a:p>
          <a:p>
            <a:pPr marL="457200" indent="-457200">
              <a:buFont typeface="Arial" panose="020B0604020202020204" pitchFamily="34" charset="0"/>
              <a:buChar char="•"/>
            </a:pPr>
            <a:r>
              <a:rPr lang="en-US" sz="3600" dirty="0"/>
              <a:t>Give new strategies time to work!</a:t>
            </a:r>
          </a:p>
          <a:p>
            <a:endParaRPr lang="en-US" sz="3600" dirty="0"/>
          </a:p>
          <a:p>
            <a:r>
              <a:rPr lang="en-US" dirty="0"/>
              <a:t>		</a:t>
            </a:r>
          </a:p>
        </p:txBody>
      </p:sp>
      <p:sp>
        <p:nvSpPr>
          <p:cNvPr id="6" name="Slide Number Placeholder 5">
            <a:extLst>
              <a:ext uri="{FF2B5EF4-FFF2-40B4-BE49-F238E27FC236}">
                <a16:creationId xmlns:a16="http://schemas.microsoft.com/office/drawing/2014/main" id="{E38C4913-65B4-045C-C796-1BFF0E3A1E91}"/>
              </a:ext>
            </a:extLst>
          </p:cNvPr>
          <p:cNvSpPr>
            <a:spLocks noGrp="1"/>
          </p:cNvSpPr>
          <p:nvPr>
            <p:ph type="sldNum" sz="quarter" idx="4"/>
          </p:nvPr>
        </p:nvSpPr>
        <p:spPr/>
        <p:txBody>
          <a:bodyPr/>
          <a:lstStyle/>
          <a:p>
            <a:fld id="{294A09A9-5501-47C1-A89A-A340965A2BE2}" type="slidenum">
              <a:rPr lang="en-US" smtClean="0"/>
              <a:pPr/>
              <a:t>30</a:t>
            </a:fld>
            <a:endParaRPr lang="en-US" dirty="0"/>
          </a:p>
        </p:txBody>
      </p:sp>
      <p:pic>
        <p:nvPicPr>
          <p:cNvPr id="9" name="Picture 8" descr="A close-up of a yellow clock">
            <a:extLst>
              <a:ext uri="{FF2B5EF4-FFF2-40B4-BE49-F238E27FC236}">
                <a16:creationId xmlns:a16="http://schemas.microsoft.com/office/drawing/2014/main" id="{FFFD2AB3-FD69-55AA-48B4-3A40ED78E425}"/>
              </a:ext>
            </a:extLst>
          </p:cNvPr>
          <p:cNvPicPr>
            <a:picLocks noChangeAspect="1"/>
          </p:cNvPicPr>
          <p:nvPr/>
        </p:nvPicPr>
        <p:blipFill>
          <a:blip r:embed="rId2"/>
          <a:stretch>
            <a:fillRect/>
          </a:stretch>
        </p:blipFill>
        <p:spPr>
          <a:xfrm>
            <a:off x="8545651" y="2671761"/>
            <a:ext cx="3018302" cy="2182879"/>
          </a:xfrm>
          <a:prstGeom prst="rect">
            <a:avLst/>
          </a:prstGeom>
          <a:ln>
            <a:solidFill>
              <a:schemeClr val="tx1"/>
            </a:solidFill>
          </a:ln>
        </p:spPr>
      </p:pic>
    </p:spTree>
    <p:extLst>
      <p:ext uri="{BB962C8B-B14F-4D97-AF65-F5344CB8AC3E}">
        <p14:creationId xmlns:p14="http://schemas.microsoft.com/office/powerpoint/2010/main" val="3202199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7728-992F-740A-A28F-EB2C6ABDC2DB}"/>
              </a:ext>
            </a:extLst>
          </p:cNvPr>
          <p:cNvSpPr>
            <a:spLocks noGrp="1"/>
          </p:cNvSpPr>
          <p:nvPr>
            <p:ph type="title"/>
          </p:nvPr>
        </p:nvSpPr>
        <p:spPr>
          <a:xfrm>
            <a:off x="1167492" y="589561"/>
            <a:ext cx="9779183" cy="1325563"/>
          </a:xfrm>
        </p:spPr>
        <p:txBody>
          <a:bodyPr/>
          <a:lstStyle/>
          <a:p>
            <a:pPr algn="ctr"/>
            <a:r>
              <a:rPr lang="en-US" dirty="0"/>
              <a:t>Scaffolding Strategy #3</a:t>
            </a:r>
            <a:br>
              <a:rPr lang="en-US" dirty="0"/>
            </a:br>
            <a:r>
              <a:rPr lang="en-US" dirty="0"/>
              <a:t>Lay a Solid Foundation</a:t>
            </a:r>
          </a:p>
        </p:txBody>
      </p:sp>
      <p:sp>
        <p:nvSpPr>
          <p:cNvPr id="3" name="Content Placeholder 2">
            <a:extLst>
              <a:ext uri="{FF2B5EF4-FFF2-40B4-BE49-F238E27FC236}">
                <a16:creationId xmlns:a16="http://schemas.microsoft.com/office/drawing/2014/main" id="{B45891BB-DCA0-18D4-AD74-C38411544A75}"/>
              </a:ext>
            </a:extLst>
          </p:cNvPr>
          <p:cNvSpPr>
            <a:spLocks noGrp="1"/>
          </p:cNvSpPr>
          <p:nvPr>
            <p:ph idx="1"/>
          </p:nvPr>
        </p:nvSpPr>
        <p:spPr>
          <a:xfrm>
            <a:off x="1167493" y="2238842"/>
            <a:ext cx="9779182" cy="3366815"/>
          </a:xfrm>
        </p:spPr>
        <p:txBody>
          <a:bodyPr/>
          <a:lstStyle/>
          <a:p>
            <a:pPr marL="457200" indent="-457200">
              <a:buFont typeface="Arial" panose="020B0604020202020204" pitchFamily="34" charset="0"/>
              <a:buChar char="•"/>
            </a:pPr>
            <a:r>
              <a:rPr lang="en-US" sz="3600" dirty="0"/>
              <a:t>Use good materials to lay a</a:t>
            </a:r>
          </a:p>
          <a:p>
            <a:r>
              <a:rPr lang="en-US" sz="3600" dirty="0"/>
              <a:t>    solid foundation of your </a:t>
            </a:r>
          </a:p>
          <a:p>
            <a:r>
              <a:rPr lang="en-US" sz="3600" dirty="0"/>
              <a:t>    parent-child relationship! </a:t>
            </a:r>
          </a:p>
          <a:p>
            <a:pPr marL="571500" indent="-571500">
              <a:buFont typeface="Arial" panose="020B0604020202020204" pitchFamily="34" charset="0"/>
              <a:buChar char="•"/>
            </a:pPr>
            <a:r>
              <a:rPr lang="en-US" sz="3600" dirty="0"/>
              <a:t>Be PRESENT!</a:t>
            </a:r>
          </a:p>
          <a:p>
            <a:pPr marL="571500" indent="-571500">
              <a:buFont typeface="Arial" panose="020B0604020202020204" pitchFamily="34" charset="0"/>
              <a:buChar char="•"/>
            </a:pPr>
            <a:r>
              <a:rPr lang="en-US" sz="3600" dirty="0"/>
              <a:t>Validate your child’s emotions.</a:t>
            </a:r>
          </a:p>
          <a:p>
            <a:pPr marL="914400" lvl="1" indent="-457200">
              <a:buFont typeface="Arial" panose="020B0604020202020204" pitchFamily="34" charset="0"/>
              <a:buChar char="•"/>
            </a:pPr>
            <a:endParaRPr lang="en-US" dirty="0"/>
          </a:p>
          <a:p>
            <a:pPr lvl="1"/>
            <a:endParaRPr lang="en-US" dirty="0"/>
          </a:p>
        </p:txBody>
      </p:sp>
      <p:sp>
        <p:nvSpPr>
          <p:cNvPr id="5" name="Footer Placeholder 4">
            <a:extLst>
              <a:ext uri="{FF2B5EF4-FFF2-40B4-BE49-F238E27FC236}">
                <a16:creationId xmlns:a16="http://schemas.microsoft.com/office/drawing/2014/main" id="{5BEDEAC9-8A71-F673-01CC-898C619B3830}"/>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AE6D19BB-202D-9283-0C36-B0859A2F97B7}"/>
              </a:ext>
            </a:extLst>
          </p:cNvPr>
          <p:cNvSpPr>
            <a:spLocks noGrp="1"/>
          </p:cNvSpPr>
          <p:nvPr>
            <p:ph type="sldNum" sz="quarter" idx="4"/>
          </p:nvPr>
        </p:nvSpPr>
        <p:spPr/>
        <p:txBody>
          <a:bodyPr/>
          <a:lstStyle/>
          <a:p>
            <a:fld id="{294A09A9-5501-47C1-A89A-A340965A2BE2}" type="slidenum">
              <a:rPr lang="en-US" smtClean="0"/>
              <a:pPr/>
              <a:t>31</a:t>
            </a:fld>
            <a:endParaRPr lang="en-US" dirty="0"/>
          </a:p>
        </p:txBody>
      </p:sp>
      <p:pic>
        <p:nvPicPr>
          <p:cNvPr id="8" name="Picture 7" descr="A person holding a baby&#10;&#10;Description automatically generated">
            <a:extLst>
              <a:ext uri="{FF2B5EF4-FFF2-40B4-BE49-F238E27FC236}">
                <a16:creationId xmlns:a16="http://schemas.microsoft.com/office/drawing/2014/main" id="{FF036B46-2D63-7C91-86D0-7E181C64C4A2}"/>
              </a:ext>
            </a:extLst>
          </p:cNvPr>
          <p:cNvPicPr>
            <a:picLocks noChangeAspect="1"/>
          </p:cNvPicPr>
          <p:nvPr/>
        </p:nvPicPr>
        <p:blipFill>
          <a:blip r:embed="rId2"/>
          <a:stretch>
            <a:fillRect/>
          </a:stretch>
        </p:blipFill>
        <p:spPr>
          <a:xfrm>
            <a:off x="8153400" y="2320611"/>
            <a:ext cx="2871107" cy="2985951"/>
          </a:xfrm>
          <a:prstGeom prst="rect">
            <a:avLst/>
          </a:prstGeom>
          <a:ln w="12700">
            <a:solidFill>
              <a:schemeClr val="bg1"/>
            </a:solidFill>
          </a:ln>
        </p:spPr>
      </p:pic>
    </p:spTree>
    <p:extLst>
      <p:ext uri="{BB962C8B-B14F-4D97-AF65-F5344CB8AC3E}">
        <p14:creationId xmlns:p14="http://schemas.microsoft.com/office/powerpoint/2010/main" val="1642718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7728-992F-740A-A28F-EB2C6ABDC2DB}"/>
              </a:ext>
            </a:extLst>
          </p:cNvPr>
          <p:cNvSpPr>
            <a:spLocks noGrp="1"/>
          </p:cNvSpPr>
          <p:nvPr>
            <p:ph type="title"/>
          </p:nvPr>
        </p:nvSpPr>
        <p:spPr>
          <a:xfrm>
            <a:off x="1202954" y="694708"/>
            <a:ext cx="9779183" cy="1325563"/>
          </a:xfrm>
        </p:spPr>
        <p:txBody>
          <a:bodyPr/>
          <a:lstStyle/>
          <a:p>
            <a:pPr algn="ctr"/>
            <a:r>
              <a:rPr lang="en-US" dirty="0"/>
              <a:t>Scaffolding Strategy #3</a:t>
            </a:r>
            <a:br>
              <a:rPr lang="en-US" dirty="0"/>
            </a:br>
            <a:r>
              <a:rPr lang="en-US" dirty="0"/>
              <a:t>Lay a Solid Foundation</a:t>
            </a:r>
          </a:p>
        </p:txBody>
      </p:sp>
      <p:sp>
        <p:nvSpPr>
          <p:cNvPr id="3" name="Content Placeholder 2">
            <a:extLst>
              <a:ext uri="{FF2B5EF4-FFF2-40B4-BE49-F238E27FC236}">
                <a16:creationId xmlns:a16="http://schemas.microsoft.com/office/drawing/2014/main" id="{B45891BB-DCA0-18D4-AD74-C38411544A75}"/>
              </a:ext>
            </a:extLst>
          </p:cNvPr>
          <p:cNvSpPr>
            <a:spLocks noGrp="1"/>
          </p:cNvSpPr>
          <p:nvPr>
            <p:ph idx="1"/>
          </p:nvPr>
        </p:nvSpPr>
        <p:spPr>
          <a:xfrm>
            <a:off x="900206" y="2087559"/>
            <a:ext cx="9779182" cy="3366815"/>
          </a:xfrm>
        </p:spPr>
        <p:txBody>
          <a:bodyPr/>
          <a:lstStyle/>
          <a:p>
            <a:pPr marL="457200" indent="-457200">
              <a:buFont typeface="Arial" panose="020B0604020202020204" pitchFamily="34" charset="0"/>
              <a:buChar char="•"/>
            </a:pPr>
            <a:endParaRPr lang="en-US" dirty="0"/>
          </a:p>
          <a:p>
            <a:pPr marL="914400" lvl="1" indent="-457200">
              <a:buFont typeface="Arial" panose="020B0604020202020204" pitchFamily="34" charset="0"/>
              <a:buChar char="•"/>
            </a:pPr>
            <a:r>
              <a:rPr lang="en-US" sz="3600" dirty="0"/>
              <a:t>Emotional Regulation</a:t>
            </a:r>
          </a:p>
          <a:p>
            <a:pPr marL="914400" lvl="1" indent="-457200">
              <a:buFont typeface="Arial" panose="020B0604020202020204" pitchFamily="34" charset="0"/>
              <a:buChar char="•"/>
            </a:pPr>
            <a:r>
              <a:rPr lang="en-US" sz="3600" dirty="0"/>
              <a:t>Attachment Rituals</a:t>
            </a:r>
          </a:p>
          <a:p>
            <a:pPr marL="914400" lvl="1" indent="-457200">
              <a:buFont typeface="Arial" panose="020B0604020202020204" pitchFamily="34" charset="0"/>
              <a:buChar char="•"/>
            </a:pPr>
            <a:r>
              <a:rPr lang="en-US" sz="3600" dirty="0"/>
              <a:t>Non-judgmental Quality Time</a:t>
            </a:r>
          </a:p>
          <a:p>
            <a:pPr lvl="1"/>
            <a:r>
              <a:rPr lang="en-US" sz="3600" dirty="0"/>
              <a:t>    (AKA – FUN!)</a:t>
            </a:r>
          </a:p>
          <a:p>
            <a:pPr lvl="1"/>
            <a:endParaRPr lang="en-US" dirty="0"/>
          </a:p>
        </p:txBody>
      </p:sp>
      <p:sp>
        <p:nvSpPr>
          <p:cNvPr id="5" name="Footer Placeholder 4">
            <a:extLst>
              <a:ext uri="{FF2B5EF4-FFF2-40B4-BE49-F238E27FC236}">
                <a16:creationId xmlns:a16="http://schemas.microsoft.com/office/drawing/2014/main" id="{5BEDEAC9-8A71-F673-01CC-898C619B3830}"/>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AE6D19BB-202D-9283-0C36-B0859A2F97B7}"/>
              </a:ext>
            </a:extLst>
          </p:cNvPr>
          <p:cNvSpPr>
            <a:spLocks noGrp="1"/>
          </p:cNvSpPr>
          <p:nvPr>
            <p:ph type="sldNum" sz="quarter" idx="4"/>
          </p:nvPr>
        </p:nvSpPr>
        <p:spPr/>
        <p:txBody>
          <a:bodyPr/>
          <a:lstStyle/>
          <a:p>
            <a:fld id="{294A09A9-5501-47C1-A89A-A340965A2BE2}" type="slidenum">
              <a:rPr lang="en-US" smtClean="0"/>
              <a:pPr/>
              <a:t>32</a:t>
            </a:fld>
            <a:endParaRPr lang="en-US" dirty="0"/>
          </a:p>
        </p:txBody>
      </p:sp>
      <p:pic>
        <p:nvPicPr>
          <p:cNvPr id="9" name="Picture 8" descr="Child and father carving a pumpkin">
            <a:extLst>
              <a:ext uri="{FF2B5EF4-FFF2-40B4-BE49-F238E27FC236}">
                <a16:creationId xmlns:a16="http://schemas.microsoft.com/office/drawing/2014/main" id="{F5ACCF3B-7FB4-A3EC-CEAD-320C19CE14AC}"/>
              </a:ext>
            </a:extLst>
          </p:cNvPr>
          <p:cNvPicPr>
            <a:picLocks noChangeAspect="1"/>
          </p:cNvPicPr>
          <p:nvPr/>
        </p:nvPicPr>
        <p:blipFill>
          <a:blip r:embed="rId2"/>
          <a:stretch>
            <a:fillRect/>
          </a:stretch>
        </p:blipFill>
        <p:spPr>
          <a:xfrm>
            <a:off x="8136020" y="2645721"/>
            <a:ext cx="3373744" cy="2250490"/>
          </a:xfrm>
          <a:prstGeom prst="rect">
            <a:avLst/>
          </a:prstGeom>
          <a:ln w="12700">
            <a:solidFill>
              <a:schemeClr val="bg1"/>
            </a:solidFill>
          </a:ln>
        </p:spPr>
      </p:pic>
    </p:spTree>
    <p:extLst>
      <p:ext uri="{BB962C8B-B14F-4D97-AF65-F5344CB8AC3E}">
        <p14:creationId xmlns:p14="http://schemas.microsoft.com/office/powerpoint/2010/main" val="2218524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8BC1-50A5-72FC-DBA6-721D131EF469}"/>
              </a:ext>
            </a:extLst>
          </p:cNvPr>
          <p:cNvSpPr>
            <a:spLocks noGrp="1"/>
          </p:cNvSpPr>
          <p:nvPr>
            <p:ph type="title"/>
          </p:nvPr>
        </p:nvSpPr>
        <p:spPr>
          <a:xfrm>
            <a:off x="381000" y="381001"/>
            <a:ext cx="10565675" cy="1256370"/>
          </a:xfrm>
        </p:spPr>
        <p:txBody>
          <a:bodyPr/>
          <a:lstStyle/>
          <a:p>
            <a:pPr algn="ctr"/>
            <a:br>
              <a:rPr lang="en-US" sz="3600" dirty="0"/>
            </a:br>
            <a:r>
              <a:rPr lang="en-US" sz="3600" dirty="0"/>
              <a:t>Positive Reinforcement:</a:t>
            </a:r>
            <a:br>
              <a:rPr lang="en-US" sz="3600" dirty="0"/>
            </a:br>
            <a:r>
              <a:rPr lang="en-US" sz="3600" dirty="0"/>
              <a:t>The Superglue of Parent-Child Relationships</a:t>
            </a:r>
          </a:p>
        </p:txBody>
      </p:sp>
      <p:sp>
        <p:nvSpPr>
          <p:cNvPr id="3" name="Content Placeholder 2">
            <a:extLst>
              <a:ext uri="{FF2B5EF4-FFF2-40B4-BE49-F238E27FC236}">
                <a16:creationId xmlns:a16="http://schemas.microsoft.com/office/drawing/2014/main" id="{9337C51E-EEEF-7238-ED49-1DBD9E154167}"/>
              </a:ext>
            </a:extLst>
          </p:cNvPr>
          <p:cNvSpPr>
            <a:spLocks noGrp="1"/>
          </p:cNvSpPr>
          <p:nvPr>
            <p:ph idx="1"/>
          </p:nvPr>
        </p:nvSpPr>
        <p:spPr>
          <a:xfrm>
            <a:off x="1167493" y="2174240"/>
            <a:ext cx="9779182" cy="3046390"/>
          </a:xfrm>
        </p:spPr>
        <p:txBody>
          <a:bodyPr/>
          <a:lstStyle/>
          <a:p>
            <a:pPr marL="457200" indent="-457200">
              <a:buFont typeface="Arial" panose="020B0604020202020204" pitchFamily="34" charset="0"/>
              <a:buChar char="•"/>
            </a:pPr>
            <a:r>
              <a:rPr lang="en-US" sz="3600" dirty="0"/>
              <a:t>Be sincere! No fake praise – make it meaningful!</a:t>
            </a:r>
          </a:p>
          <a:p>
            <a:pPr marL="457200" indent="-457200">
              <a:buFont typeface="Arial" panose="020B0604020202020204" pitchFamily="34" charset="0"/>
              <a:buChar char="•"/>
            </a:pPr>
            <a:r>
              <a:rPr lang="en-US" sz="3600" dirty="0"/>
              <a:t>Be specific! Assume nothing! </a:t>
            </a:r>
          </a:p>
          <a:p>
            <a:pPr marL="457200" indent="-457200">
              <a:buFont typeface="Arial" panose="020B0604020202020204" pitchFamily="34" charset="0"/>
              <a:buChar char="•"/>
            </a:pPr>
            <a:r>
              <a:rPr lang="en-US" sz="3600" dirty="0"/>
              <a:t>Make expectations visible!</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AFF4D6CC-B027-505F-5F6E-41F6164B0125}"/>
              </a:ext>
            </a:extLst>
          </p:cNvPr>
          <p:cNvSpPr>
            <a:spLocks noGrp="1"/>
          </p:cNvSpPr>
          <p:nvPr>
            <p:ph type="sldNum" sz="quarter" idx="4"/>
          </p:nvPr>
        </p:nvSpPr>
        <p:spPr/>
        <p:txBody>
          <a:bodyPr/>
          <a:lstStyle/>
          <a:p>
            <a:fld id="{294A09A9-5501-47C1-A89A-A340965A2BE2}" type="slidenum">
              <a:rPr lang="en-US" smtClean="0"/>
              <a:pPr/>
              <a:t>33</a:t>
            </a:fld>
            <a:endParaRPr lang="en-US" dirty="0"/>
          </a:p>
        </p:txBody>
      </p:sp>
      <p:sp>
        <p:nvSpPr>
          <p:cNvPr id="9" name="TextBox 8">
            <a:extLst>
              <a:ext uri="{FF2B5EF4-FFF2-40B4-BE49-F238E27FC236}">
                <a16:creationId xmlns:a16="http://schemas.microsoft.com/office/drawing/2014/main" id="{D6B3DA22-DDED-7F3F-AAB4-0EF70CEA1D5D}"/>
              </a:ext>
            </a:extLst>
          </p:cNvPr>
          <p:cNvSpPr txBox="1"/>
          <p:nvPr/>
        </p:nvSpPr>
        <p:spPr>
          <a:xfrm>
            <a:off x="4371579" y="6428015"/>
            <a:ext cx="6416090" cy="230832"/>
          </a:xfrm>
          <a:prstGeom prst="rect">
            <a:avLst/>
          </a:prstGeom>
          <a:noFill/>
        </p:spPr>
        <p:txBody>
          <a:bodyPr wrap="square" rtlCol="0">
            <a:spAutoFit/>
          </a:bodyPr>
          <a:lstStyle/>
          <a:p>
            <a:r>
              <a:rPr lang="en-US" sz="900" dirty="0">
                <a:hlinkClick r:id="rId2" tooltip="https://creativecommons.org/licenses/by/3.0/"/>
              </a:rPr>
              <a:t>BY</a:t>
            </a:r>
            <a:endParaRPr lang="en-US" sz="900" dirty="0"/>
          </a:p>
        </p:txBody>
      </p:sp>
      <p:pic>
        <p:nvPicPr>
          <p:cNvPr id="7" name="Picture 6" descr="A picture containing text&#10;&#10;Description automatically generated">
            <a:extLst>
              <a:ext uri="{FF2B5EF4-FFF2-40B4-BE49-F238E27FC236}">
                <a16:creationId xmlns:a16="http://schemas.microsoft.com/office/drawing/2014/main" id="{DC3E0186-2857-AC15-5E17-875EA49025F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17276" y="4559417"/>
            <a:ext cx="3421938" cy="1796933"/>
          </a:xfrm>
          <a:prstGeom prst="rect">
            <a:avLst/>
          </a:prstGeom>
          <a:ln w="12700">
            <a:solidFill>
              <a:schemeClr val="bg1"/>
            </a:solidFill>
          </a:ln>
        </p:spPr>
      </p:pic>
      <p:sp>
        <p:nvSpPr>
          <p:cNvPr id="10" name="TextBox 9">
            <a:extLst>
              <a:ext uri="{FF2B5EF4-FFF2-40B4-BE49-F238E27FC236}">
                <a16:creationId xmlns:a16="http://schemas.microsoft.com/office/drawing/2014/main" id="{10EEC10D-B8D8-C548-10C4-923DCB24EA7B}"/>
              </a:ext>
            </a:extLst>
          </p:cNvPr>
          <p:cNvSpPr txBox="1"/>
          <p:nvPr/>
        </p:nvSpPr>
        <p:spPr>
          <a:xfrm>
            <a:off x="4217276" y="6579465"/>
            <a:ext cx="3421938" cy="230832"/>
          </a:xfrm>
          <a:prstGeom prst="rect">
            <a:avLst/>
          </a:prstGeom>
          <a:noFill/>
          <a:ln w="12700">
            <a:noFill/>
          </a:ln>
        </p:spPr>
        <p:txBody>
          <a:bodyPr wrap="square" rtlCol="0">
            <a:spAutoFit/>
          </a:bodyPr>
          <a:lstStyle/>
          <a:p>
            <a:r>
              <a:rPr lang="en-US" sz="900" dirty="0">
                <a:solidFill>
                  <a:srgbClr val="0563C1"/>
                </a:solidFill>
                <a:hlinkClick r:id="rId4" tooltip="https://www.tispain.com/2014/01/el-super-glue-descubierto-mientras.html">
                  <a:extLst>
                    <a:ext uri="{A12FA001-AC4F-418D-AE19-62706E023703}">
                      <ahyp:hlinkClr xmlns:ahyp="http://schemas.microsoft.com/office/drawing/2018/hyperlinkcolor" val="tx"/>
                    </a:ext>
                  </a:extLst>
                </a:hlinkClick>
              </a:rPr>
              <a:t>This </a:t>
            </a:r>
            <a:r>
              <a:rPr lang="en-US" sz="900" dirty="0">
                <a:solidFill>
                  <a:schemeClr val="bg1"/>
                </a:solidFill>
                <a:hlinkClick r:id="rId4" tooltip="https://www.tispain.com/2014/01/el-super-glue-descubierto-mientras.html">
                  <a:extLst>
                    <a:ext uri="{A12FA001-AC4F-418D-AE19-62706E023703}">
                      <ahyp:hlinkClr xmlns:ahyp="http://schemas.microsoft.com/office/drawing/2018/hyperlinkcolor" val="tx"/>
                    </a:ext>
                  </a:extLst>
                </a:hlinkClick>
              </a:rPr>
              <a:t>Photo</a:t>
            </a:r>
            <a:r>
              <a:rPr lang="en-US" sz="900" dirty="0">
                <a:solidFill>
                  <a:schemeClr val="bg1"/>
                </a:solidFill>
              </a:rPr>
              <a:t> by Unknown Author is licensed under </a:t>
            </a:r>
            <a:r>
              <a:rPr lang="en-US" sz="900" dirty="0">
                <a:solidFill>
                  <a:schemeClr val="bg1"/>
                </a:solidFill>
                <a:hlinkClick r:id="rId2" tooltip="https://creativecommons.org/licenses/by/3.0/">
                  <a:extLst>
                    <a:ext uri="{A12FA001-AC4F-418D-AE19-62706E023703}">
                      <ahyp:hlinkClr xmlns:ahyp="http://schemas.microsoft.com/office/drawing/2018/hyperlinkcolor" val="tx"/>
                    </a:ext>
                  </a:extLst>
                </a:hlinkClick>
              </a:rPr>
              <a:t>CC BY</a:t>
            </a:r>
            <a:endParaRPr lang="en-US" sz="900" dirty="0">
              <a:solidFill>
                <a:schemeClr val="bg1"/>
              </a:solidFill>
            </a:endParaRPr>
          </a:p>
        </p:txBody>
      </p:sp>
    </p:spTree>
    <p:extLst>
      <p:ext uri="{BB962C8B-B14F-4D97-AF65-F5344CB8AC3E}">
        <p14:creationId xmlns:p14="http://schemas.microsoft.com/office/powerpoint/2010/main" val="368517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8BC1-50A5-72FC-DBA6-721D131EF469}"/>
              </a:ext>
            </a:extLst>
          </p:cNvPr>
          <p:cNvSpPr>
            <a:spLocks noGrp="1"/>
          </p:cNvSpPr>
          <p:nvPr>
            <p:ph type="title"/>
          </p:nvPr>
        </p:nvSpPr>
        <p:spPr>
          <a:xfrm>
            <a:off x="381000" y="381000"/>
            <a:ext cx="10565675" cy="1539239"/>
          </a:xfrm>
        </p:spPr>
        <p:txBody>
          <a:bodyPr/>
          <a:lstStyle/>
          <a:p>
            <a:pPr algn="ctr"/>
            <a:br>
              <a:rPr lang="en-US" sz="3600" dirty="0"/>
            </a:br>
            <a:r>
              <a:rPr lang="en-US" sz="3600" dirty="0"/>
              <a:t>Positive Reinforcement:</a:t>
            </a:r>
            <a:br>
              <a:rPr lang="en-US" sz="3600" dirty="0"/>
            </a:br>
            <a:r>
              <a:rPr lang="en-US" sz="3600" dirty="0"/>
              <a:t>The Superglue of Parent-Child Relationships</a:t>
            </a:r>
            <a:br>
              <a:rPr lang="en-US" sz="3600" dirty="0"/>
            </a:br>
            <a:endParaRPr lang="en-US" sz="3600" dirty="0"/>
          </a:p>
        </p:txBody>
      </p:sp>
      <p:sp>
        <p:nvSpPr>
          <p:cNvPr id="3" name="Content Placeholder 2">
            <a:extLst>
              <a:ext uri="{FF2B5EF4-FFF2-40B4-BE49-F238E27FC236}">
                <a16:creationId xmlns:a16="http://schemas.microsoft.com/office/drawing/2014/main" id="{9337C51E-EEEF-7238-ED49-1DBD9E154167}"/>
              </a:ext>
            </a:extLst>
          </p:cNvPr>
          <p:cNvSpPr>
            <a:spLocks noGrp="1"/>
          </p:cNvSpPr>
          <p:nvPr>
            <p:ph idx="1"/>
          </p:nvPr>
        </p:nvSpPr>
        <p:spPr>
          <a:xfrm>
            <a:off x="934720" y="1849057"/>
            <a:ext cx="10754358" cy="2954950"/>
          </a:xfrm>
        </p:spPr>
        <p:txBody>
          <a:bodyPr/>
          <a:lstStyle/>
          <a:p>
            <a:pPr marL="457200" indent="-457200">
              <a:buFont typeface="Arial" panose="020B0604020202020204" pitchFamily="34" charset="0"/>
              <a:buChar char="•"/>
            </a:pPr>
            <a:r>
              <a:rPr lang="en-US" sz="3600" dirty="0"/>
              <a:t>Praise the behavior/effort, not the accomplishment.</a:t>
            </a:r>
          </a:p>
          <a:p>
            <a:pPr marL="457200" indent="-457200">
              <a:buFont typeface="Arial" panose="020B0604020202020204" pitchFamily="34" charset="0"/>
              <a:buChar char="•"/>
            </a:pPr>
            <a:r>
              <a:rPr lang="en-US" sz="3600" dirty="0"/>
              <a:t>Use corrective feedback; focus on the behavior.</a:t>
            </a:r>
          </a:p>
          <a:p>
            <a:pPr marL="457200" indent="-457200">
              <a:buFont typeface="Arial" panose="020B0604020202020204" pitchFamily="34" charset="0"/>
              <a:buChar char="•"/>
            </a:pPr>
            <a:r>
              <a:rPr lang="en-US" sz="3600" dirty="0"/>
              <a:t>Link good behavior with appropriate rewards.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35D0993A-4A94-0A53-A09E-6E088E776763}"/>
              </a:ext>
            </a:extLst>
          </p:cNvPr>
          <p:cNvSpPr>
            <a:spLocks noGrp="1"/>
          </p:cNvSpPr>
          <p:nvPr>
            <p:ph type="ftr" sz="quarter" idx="3"/>
          </p:nvPr>
        </p:nvSpPr>
        <p:spPr>
          <a:xfrm>
            <a:off x="4038600" y="6396306"/>
            <a:ext cx="4114800" cy="365125"/>
          </a:xfrm>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AFF4D6CC-B027-505F-5F6E-41F6164B0125}"/>
              </a:ext>
            </a:extLst>
          </p:cNvPr>
          <p:cNvSpPr>
            <a:spLocks noGrp="1"/>
          </p:cNvSpPr>
          <p:nvPr>
            <p:ph type="sldNum" sz="quarter" idx="4"/>
          </p:nvPr>
        </p:nvSpPr>
        <p:spPr/>
        <p:txBody>
          <a:bodyPr/>
          <a:lstStyle/>
          <a:p>
            <a:fld id="{294A09A9-5501-47C1-A89A-A340965A2BE2}" type="slidenum">
              <a:rPr lang="en-US" smtClean="0"/>
              <a:pPr/>
              <a:t>34</a:t>
            </a:fld>
            <a:endParaRPr lang="en-US" dirty="0"/>
          </a:p>
        </p:txBody>
      </p:sp>
      <p:pic>
        <p:nvPicPr>
          <p:cNvPr id="10" name="Picture 9" descr="A picture containing text&#10;&#10;Description automatically generated">
            <a:extLst>
              <a:ext uri="{FF2B5EF4-FFF2-40B4-BE49-F238E27FC236}">
                <a16:creationId xmlns:a16="http://schemas.microsoft.com/office/drawing/2014/main" id="{4FB996C7-1C54-342C-51E6-1F6BABB1FA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31640" y="4283413"/>
            <a:ext cx="3728720" cy="1988651"/>
          </a:xfrm>
          <a:prstGeom prst="rect">
            <a:avLst/>
          </a:prstGeom>
          <a:ln w="12700">
            <a:solidFill>
              <a:schemeClr val="bg1"/>
            </a:solidFill>
          </a:ln>
        </p:spPr>
      </p:pic>
    </p:spTree>
    <p:extLst>
      <p:ext uri="{BB962C8B-B14F-4D97-AF65-F5344CB8AC3E}">
        <p14:creationId xmlns:p14="http://schemas.microsoft.com/office/powerpoint/2010/main" val="2427897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6627-6FA6-3284-D671-616145757BAA}"/>
              </a:ext>
            </a:extLst>
          </p:cNvPr>
          <p:cNvSpPr>
            <a:spLocks noGrp="1"/>
          </p:cNvSpPr>
          <p:nvPr>
            <p:ph type="title"/>
          </p:nvPr>
        </p:nvSpPr>
        <p:spPr>
          <a:xfrm>
            <a:off x="-202018" y="381000"/>
            <a:ext cx="11148694" cy="1325563"/>
          </a:xfrm>
        </p:spPr>
        <p:txBody>
          <a:bodyPr/>
          <a:lstStyle/>
          <a:p>
            <a:pPr algn="ctr"/>
            <a:r>
              <a:rPr lang="en-US" sz="4000" dirty="0"/>
              <a:t>Scaffolding Strategy #4</a:t>
            </a:r>
            <a:br>
              <a:rPr lang="en-US" sz="4000" dirty="0"/>
            </a:br>
            <a:r>
              <a:rPr lang="en-US" sz="4000" dirty="0"/>
              <a:t>Hold Steady</a:t>
            </a:r>
          </a:p>
        </p:txBody>
      </p:sp>
      <p:sp>
        <p:nvSpPr>
          <p:cNvPr id="3" name="Content Placeholder 2">
            <a:extLst>
              <a:ext uri="{FF2B5EF4-FFF2-40B4-BE49-F238E27FC236}">
                <a16:creationId xmlns:a16="http://schemas.microsoft.com/office/drawing/2014/main" id="{5DFD77C0-7426-A3C2-FB45-3CFF29580427}"/>
              </a:ext>
            </a:extLst>
          </p:cNvPr>
          <p:cNvSpPr>
            <a:spLocks noGrp="1"/>
          </p:cNvSpPr>
          <p:nvPr>
            <p:ph idx="1"/>
          </p:nvPr>
        </p:nvSpPr>
        <p:spPr>
          <a:xfrm>
            <a:off x="1167493" y="2073493"/>
            <a:ext cx="9779182" cy="3366815"/>
          </a:xfrm>
        </p:spPr>
        <p:txBody>
          <a:bodyPr/>
          <a:lstStyle/>
          <a:p>
            <a:pPr marL="457200" indent="-457200">
              <a:buFont typeface="Arial" panose="020B0604020202020204" pitchFamily="34" charset="0"/>
              <a:buChar char="•"/>
            </a:pPr>
            <a:r>
              <a:rPr lang="en-US" sz="3600" dirty="0"/>
              <a:t>Bad weather happens! Be the umbrella!</a:t>
            </a:r>
          </a:p>
          <a:p>
            <a:pPr marL="457200" indent="-457200">
              <a:buFont typeface="Arial" panose="020B0604020202020204" pitchFamily="34" charset="0"/>
              <a:buChar char="•"/>
            </a:pPr>
            <a:r>
              <a:rPr lang="en-US" sz="3600" dirty="0"/>
              <a:t>Stay calm and carry on!</a:t>
            </a:r>
          </a:p>
          <a:p>
            <a:pPr marL="457200" indent="-457200">
              <a:buFont typeface="Arial" panose="020B0604020202020204" pitchFamily="34" charset="0"/>
              <a:buChar char="•"/>
            </a:pPr>
            <a:r>
              <a:rPr lang="en-US" sz="3600" dirty="0"/>
              <a:t>Face crises with control (It’s not about you!)</a:t>
            </a:r>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D58AA6F9-D1A2-B205-74EE-1C7187879BCD}"/>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0D621216-8554-09E8-55A5-9E421B47A1FB}"/>
              </a:ext>
            </a:extLst>
          </p:cNvPr>
          <p:cNvSpPr>
            <a:spLocks noGrp="1"/>
          </p:cNvSpPr>
          <p:nvPr>
            <p:ph type="sldNum" sz="quarter" idx="4"/>
          </p:nvPr>
        </p:nvSpPr>
        <p:spPr/>
        <p:txBody>
          <a:bodyPr/>
          <a:lstStyle/>
          <a:p>
            <a:fld id="{294A09A9-5501-47C1-A89A-A340965A2BE2}" type="slidenum">
              <a:rPr lang="en-US" smtClean="0"/>
              <a:pPr/>
              <a:t>35</a:t>
            </a:fld>
            <a:endParaRPr lang="en-US" dirty="0"/>
          </a:p>
        </p:txBody>
      </p:sp>
      <p:pic>
        <p:nvPicPr>
          <p:cNvPr id="8" name="Picture 7" descr="A picture containing accessory, umbrella, rain, nature&#10;&#10;Description automatically generated">
            <a:extLst>
              <a:ext uri="{FF2B5EF4-FFF2-40B4-BE49-F238E27FC236}">
                <a16:creationId xmlns:a16="http://schemas.microsoft.com/office/drawing/2014/main" id="{C2F76957-DA71-4477-6B4B-A3FF5CA2DC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84462" y="4108216"/>
            <a:ext cx="3145244" cy="2098468"/>
          </a:xfrm>
          <a:prstGeom prst="rect">
            <a:avLst/>
          </a:prstGeom>
          <a:ln w="12700">
            <a:solidFill>
              <a:schemeClr val="bg1"/>
            </a:solidFill>
          </a:ln>
        </p:spPr>
      </p:pic>
    </p:spTree>
    <p:extLst>
      <p:ext uri="{BB962C8B-B14F-4D97-AF65-F5344CB8AC3E}">
        <p14:creationId xmlns:p14="http://schemas.microsoft.com/office/powerpoint/2010/main" val="3023212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6627-6FA6-3284-D671-616145757BAA}"/>
              </a:ext>
            </a:extLst>
          </p:cNvPr>
          <p:cNvSpPr>
            <a:spLocks noGrp="1"/>
          </p:cNvSpPr>
          <p:nvPr>
            <p:ph type="title"/>
          </p:nvPr>
        </p:nvSpPr>
        <p:spPr>
          <a:xfrm>
            <a:off x="-202018" y="381000"/>
            <a:ext cx="11148694" cy="1325563"/>
          </a:xfrm>
        </p:spPr>
        <p:txBody>
          <a:bodyPr/>
          <a:lstStyle/>
          <a:p>
            <a:pPr algn="ctr"/>
            <a:r>
              <a:rPr lang="en-US" sz="4400" dirty="0"/>
              <a:t>Scaffolding Strategy #4</a:t>
            </a:r>
            <a:br>
              <a:rPr lang="en-US" sz="4400" dirty="0"/>
            </a:br>
            <a:r>
              <a:rPr lang="en-US" sz="4400" dirty="0"/>
              <a:t>Hold Steady</a:t>
            </a:r>
          </a:p>
        </p:txBody>
      </p:sp>
      <p:sp>
        <p:nvSpPr>
          <p:cNvPr id="3" name="Content Placeholder 2">
            <a:extLst>
              <a:ext uri="{FF2B5EF4-FFF2-40B4-BE49-F238E27FC236}">
                <a16:creationId xmlns:a16="http://schemas.microsoft.com/office/drawing/2014/main" id="{5DFD77C0-7426-A3C2-FB45-3CFF29580427}"/>
              </a:ext>
            </a:extLst>
          </p:cNvPr>
          <p:cNvSpPr>
            <a:spLocks noGrp="1"/>
          </p:cNvSpPr>
          <p:nvPr>
            <p:ph idx="1"/>
          </p:nvPr>
        </p:nvSpPr>
        <p:spPr>
          <a:xfrm>
            <a:off x="381000" y="1529439"/>
            <a:ext cx="11429999" cy="3366815"/>
          </a:xfrm>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Role model the appropriate expression of emotions  (No robots!)</a:t>
            </a:r>
          </a:p>
          <a:p>
            <a:pPr marL="457200" indent="-457200">
              <a:buFont typeface="Arial" panose="020B0604020202020204" pitchFamily="34" charset="0"/>
              <a:buChar char="•"/>
            </a:pPr>
            <a:r>
              <a:rPr lang="en-US" sz="3600" dirty="0"/>
              <a:t>Avoid parentification (child becomes the parent)</a:t>
            </a:r>
          </a:p>
          <a:p>
            <a:pPr marL="457200" indent="-457200">
              <a:buFont typeface="Arial" panose="020B0604020202020204" pitchFamily="34" charset="0"/>
              <a:buChar char="•"/>
            </a:pPr>
            <a:r>
              <a:rPr lang="en-US" sz="3600" dirty="0"/>
              <a:t>Turn to other adults for emotional support and comfort.</a:t>
            </a:r>
          </a:p>
        </p:txBody>
      </p:sp>
      <p:sp>
        <p:nvSpPr>
          <p:cNvPr id="6" name="Slide Number Placeholder 5">
            <a:extLst>
              <a:ext uri="{FF2B5EF4-FFF2-40B4-BE49-F238E27FC236}">
                <a16:creationId xmlns:a16="http://schemas.microsoft.com/office/drawing/2014/main" id="{0D621216-8554-09E8-55A5-9E421B47A1FB}"/>
              </a:ext>
            </a:extLst>
          </p:cNvPr>
          <p:cNvSpPr>
            <a:spLocks noGrp="1"/>
          </p:cNvSpPr>
          <p:nvPr>
            <p:ph type="sldNum" sz="quarter" idx="4"/>
          </p:nvPr>
        </p:nvSpPr>
        <p:spPr/>
        <p:txBody>
          <a:bodyPr/>
          <a:lstStyle/>
          <a:p>
            <a:fld id="{294A09A9-5501-47C1-A89A-A340965A2BE2}" type="slidenum">
              <a:rPr lang="en-US" smtClean="0"/>
              <a:pPr/>
              <a:t>36</a:t>
            </a:fld>
            <a:endParaRPr lang="en-US" dirty="0"/>
          </a:p>
        </p:txBody>
      </p:sp>
      <p:pic>
        <p:nvPicPr>
          <p:cNvPr id="9" name="Picture 8" descr="Icon&#10;&#10;Description automatically generated">
            <a:extLst>
              <a:ext uri="{FF2B5EF4-FFF2-40B4-BE49-F238E27FC236}">
                <a16:creationId xmlns:a16="http://schemas.microsoft.com/office/drawing/2014/main" id="{B890A750-3DC2-8950-2160-227751C21E6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88124" y="4449626"/>
            <a:ext cx="2574455" cy="1757870"/>
          </a:xfrm>
          <a:prstGeom prst="rect">
            <a:avLst/>
          </a:prstGeom>
          <a:ln w="12700">
            <a:solidFill>
              <a:schemeClr val="bg1"/>
            </a:solidFill>
          </a:ln>
        </p:spPr>
      </p:pic>
      <p:sp>
        <p:nvSpPr>
          <p:cNvPr id="10" name="TextBox 9">
            <a:extLst>
              <a:ext uri="{FF2B5EF4-FFF2-40B4-BE49-F238E27FC236}">
                <a16:creationId xmlns:a16="http://schemas.microsoft.com/office/drawing/2014/main" id="{147C82D0-DEEC-2989-9412-0CA9FEB0B607}"/>
              </a:ext>
            </a:extLst>
          </p:cNvPr>
          <p:cNvSpPr txBox="1"/>
          <p:nvPr/>
        </p:nvSpPr>
        <p:spPr>
          <a:xfrm>
            <a:off x="4316674" y="6356350"/>
            <a:ext cx="5340625" cy="230832"/>
          </a:xfrm>
          <a:prstGeom prst="rect">
            <a:avLst/>
          </a:prstGeom>
          <a:noFill/>
        </p:spPr>
        <p:txBody>
          <a:bodyPr wrap="square" rtlCol="0">
            <a:spAutoFit/>
          </a:bodyPr>
          <a:lstStyle/>
          <a:p>
            <a:r>
              <a:rPr lang="en-US" sz="900" dirty="0">
                <a:solidFill>
                  <a:schemeClr val="bg1"/>
                </a:solidFill>
                <a:hlinkClick r:id="rId3" tooltip="https://courses.lumenlearning.com/suny-delhi-professionalnursing/chapter/communication/">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3.0/">
                  <a:extLst>
                    <a:ext uri="{A12FA001-AC4F-418D-AE19-62706E023703}">
                      <ahyp:hlinkClr xmlns:ahyp="http://schemas.microsoft.com/office/drawing/2018/hyperlinkcolor" val="tx"/>
                    </a:ext>
                  </a:extLst>
                </a:hlinkClick>
              </a:rPr>
              <a:t>CC BY</a:t>
            </a:r>
            <a:endParaRPr lang="en-US" sz="900" dirty="0">
              <a:solidFill>
                <a:schemeClr val="bg1"/>
              </a:solidFill>
            </a:endParaRPr>
          </a:p>
        </p:txBody>
      </p:sp>
    </p:spTree>
    <p:extLst>
      <p:ext uri="{BB962C8B-B14F-4D97-AF65-F5344CB8AC3E}">
        <p14:creationId xmlns:p14="http://schemas.microsoft.com/office/powerpoint/2010/main" val="3514022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EAE7-33A1-A058-392A-4F539C995146}"/>
              </a:ext>
            </a:extLst>
          </p:cNvPr>
          <p:cNvSpPr>
            <a:spLocks noGrp="1"/>
          </p:cNvSpPr>
          <p:nvPr>
            <p:ph type="title"/>
          </p:nvPr>
        </p:nvSpPr>
        <p:spPr>
          <a:xfrm>
            <a:off x="-180752" y="381000"/>
            <a:ext cx="11127428" cy="1325563"/>
          </a:xfrm>
        </p:spPr>
        <p:txBody>
          <a:bodyPr/>
          <a:lstStyle/>
          <a:p>
            <a:pPr algn="ctr"/>
            <a:r>
              <a:rPr lang="en-US" sz="4000" dirty="0"/>
              <a:t>Scaffolding Strategy #5</a:t>
            </a:r>
            <a:br>
              <a:rPr lang="en-US" sz="4000" dirty="0"/>
            </a:br>
            <a:r>
              <a:rPr lang="en-US" sz="4000" dirty="0"/>
              <a:t>Stay on Their Level</a:t>
            </a:r>
          </a:p>
        </p:txBody>
      </p:sp>
      <p:sp>
        <p:nvSpPr>
          <p:cNvPr id="3" name="Content Placeholder 2">
            <a:extLst>
              <a:ext uri="{FF2B5EF4-FFF2-40B4-BE49-F238E27FC236}">
                <a16:creationId xmlns:a16="http://schemas.microsoft.com/office/drawing/2014/main" id="{B2A9C697-9E3D-B281-EE21-85C22F4319C9}"/>
              </a:ext>
            </a:extLst>
          </p:cNvPr>
          <p:cNvSpPr>
            <a:spLocks noGrp="1"/>
          </p:cNvSpPr>
          <p:nvPr>
            <p:ph idx="1"/>
          </p:nvPr>
        </p:nvSpPr>
        <p:spPr>
          <a:xfrm>
            <a:off x="1215220" y="2250996"/>
            <a:ext cx="6437605" cy="3560921"/>
          </a:xfrm>
        </p:spPr>
        <p:txBody>
          <a:bodyPr/>
          <a:lstStyle/>
          <a:p>
            <a:pPr marL="457200" indent="-457200">
              <a:buFont typeface="Arial" panose="020B0604020202020204" pitchFamily="34" charset="0"/>
              <a:buChar char="•"/>
            </a:pPr>
            <a:r>
              <a:rPr lang="en-US" sz="3600" dirty="0"/>
              <a:t>Help your child name his/her emotions.</a:t>
            </a:r>
          </a:p>
          <a:p>
            <a:pPr marL="457200" indent="-457200">
              <a:buFont typeface="Arial" panose="020B0604020202020204" pitchFamily="34" charset="0"/>
              <a:buChar char="•"/>
            </a:pPr>
            <a:r>
              <a:rPr lang="en-US" sz="3600" dirty="0"/>
              <a:t>Use language your child will understand.</a:t>
            </a:r>
          </a:p>
          <a:p>
            <a:pPr marL="457200" indent="-457200">
              <a:buFont typeface="Arial" panose="020B0604020202020204" pitchFamily="34" charset="0"/>
              <a:buChar char="•"/>
            </a:pPr>
            <a:r>
              <a:rPr lang="en-US" sz="3600" dirty="0"/>
              <a:t>Tame your tone!</a:t>
            </a:r>
          </a:p>
          <a:p>
            <a:pPr marL="457200" indent="-457200">
              <a:buFont typeface="Arial" panose="020B0604020202020204" pitchFamily="34" charset="0"/>
              <a:buChar char="•"/>
            </a:pPr>
            <a:r>
              <a:rPr lang="en-US" sz="3600" dirty="0"/>
              <a:t>Ask about their interests.</a:t>
            </a:r>
          </a:p>
          <a:p>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B7020104-36CE-AAEA-E9CF-7777FA97D349}"/>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27C6A583-11F9-53A6-CECE-C5F7F27EF795}"/>
              </a:ext>
            </a:extLst>
          </p:cNvPr>
          <p:cNvSpPr>
            <a:spLocks noGrp="1"/>
          </p:cNvSpPr>
          <p:nvPr>
            <p:ph type="sldNum" sz="quarter" idx="4"/>
          </p:nvPr>
        </p:nvSpPr>
        <p:spPr/>
        <p:txBody>
          <a:bodyPr/>
          <a:lstStyle/>
          <a:p>
            <a:fld id="{294A09A9-5501-47C1-A89A-A340965A2BE2}" type="slidenum">
              <a:rPr lang="en-US" smtClean="0"/>
              <a:pPr/>
              <a:t>37</a:t>
            </a:fld>
            <a:endParaRPr lang="en-US" dirty="0"/>
          </a:p>
        </p:txBody>
      </p:sp>
      <p:pic>
        <p:nvPicPr>
          <p:cNvPr id="9" name="Picture 8" descr="A picture containing text&#10;&#10;Description automatically generated">
            <a:extLst>
              <a:ext uri="{FF2B5EF4-FFF2-40B4-BE49-F238E27FC236}">
                <a16:creationId xmlns:a16="http://schemas.microsoft.com/office/drawing/2014/main" id="{C7357638-2519-6CCD-B335-A42A5B27D1E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53400" y="2897707"/>
            <a:ext cx="3445781" cy="2429276"/>
          </a:xfrm>
          <a:prstGeom prst="rect">
            <a:avLst/>
          </a:prstGeom>
          <a:ln w="12700">
            <a:solidFill>
              <a:schemeClr val="bg1"/>
            </a:solidFill>
          </a:ln>
        </p:spPr>
      </p:pic>
    </p:spTree>
    <p:extLst>
      <p:ext uri="{BB962C8B-B14F-4D97-AF65-F5344CB8AC3E}">
        <p14:creationId xmlns:p14="http://schemas.microsoft.com/office/powerpoint/2010/main" val="11263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EAE7-33A1-A058-392A-4F539C995146}"/>
              </a:ext>
            </a:extLst>
          </p:cNvPr>
          <p:cNvSpPr>
            <a:spLocks noGrp="1"/>
          </p:cNvSpPr>
          <p:nvPr>
            <p:ph type="title"/>
          </p:nvPr>
        </p:nvSpPr>
        <p:spPr>
          <a:xfrm>
            <a:off x="-180752" y="381000"/>
            <a:ext cx="11127428" cy="1325563"/>
          </a:xfrm>
        </p:spPr>
        <p:txBody>
          <a:bodyPr/>
          <a:lstStyle/>
          <a:p>
            <a:pPr algn="ctr"/>
            <a:r>
              <a:rPr lang="en-US" dirty="0"/>
              <a:t>Scaffolding Strategy #5</a:t>
            </a:r>
            <a:br>
              <a:rPr lang="en-US" dirty="0"/>
            </a:br>
            <a:r>
              <a:rPr lang="en-US" dirty="0"/>
              <a:t>Stay on Their Level</a:t>
            </a:r>
          </a:p>
        </p:txBody>
      </p:sp>
      <p:sp>
        <p:nvSpPr>
          <p:cNvPr id="3" name="Content Placeholder 2">
            <a:extLst>
              <a:ext uri="{FF2B5EF4-FFF2-40B4-BE49-F238E27FC236}">
                <a16:creationId xmlns:a16="http://schemas.microsoft.com/office/drawing/2014/main" id="{B2A9C697-9E3D-B281-EE21-85C22F4319C9}"/>
              </a:ext>
            </a:extLst>
          </p:cNvPr>
          <p:cNvSpPr>
            <a:spLocks noGrp="1"/>
          </p:cNvSpPr>
          <p:nvPr>
            <p:ph idx="1"/>
          </p:nvPr>
        </p:nvSpPr>
        <p:spPr>
          <a:xfrm>
            <a:off x="811236" y="1706563"/>
            <a:ext cx="7516837" cy="3566961"/>
          </a:xfrm>
        </p:spPr>
        <p:txBody>
          <a:bodyPr vert="horz" lIns="91440" tIns="45720" rIns="91440" bIns="45720" rtlCol="0" anchor="t">
            <a:no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Share your experiences, but keep the focus on them.</a:t>
            </a:r>
          </a:p>
          <a:p>
            <a:pPr marL="457200" indent="-457200">
              <a:buFont typeface="Arial" panose="020B0604020202020204" pitchFamily="34" charset="0"/>
              <a:buChar char="•"/>
            </a:pPr>
            <a:r>
              <a:rPr lang="en-US" sz="3600" dirty="0"/>
              <a:t>Listen without judgment!</a:t>
            </a:r>
          </a:p>
          <a:p>
            <a:pPr marL="457200" indent="-457200">
              <a:buFont typeface="Arial" panose="020B0604020202020204" pitchFamily="34" charset="0"/>
              <a:buChar char="•"/>
            </a:pPr>
            <a:r>
              <a:rPr lang="en-US" sz="3600" dirty="0"/>
              <a:t>Provide age appropriate responses.</a:t>
            </a:r>
          </a:p>
          <a:p>
            <a:pPr marL="457200" indent="-457200">
              <a:buFont typeface="Arial" panose="020B0604020202020204" pitchFamily="34" charset="0"/>
              <a:buChar char="•"/>
            </a:pPr>
            <a:r>
              <a:rPr lang="en-US" sz="3600" dirty="0"/>
              <a:t>Consider using children’s literature as a conversation starter.</a:t>
            </a:r>
          </a:p>
          <a:p>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27C6A583-11F9-53A6-CECE-C5F7F27EF795}"/>
              </a:ext>
            </a:extLst>
          </p:cNvPr>
          <p:cNvSpPr>
            <a:spLocks noGrp="1"/>
          </p:cNvSpPr>
          <p:nvPr>
            <p:ph type="sldNum" sz="quarter" idx="4"/>
          </p:nvPr>
        </p:nvSpPr>
        <p:spPr/>
        <p:txBody>
          <a:bodyPr/>
          <a:lstStyle/>
          <a:p>
            <a:fld id="{294A09A9-5501-47C1-A89A-A340965A2BE2}" type="slidenum">
              <a:rPr lang="en-US" smtClean="0"/>
              <a:pPr/>
              <a:t>38</a:t>
            </a:fld>
            <a:endParaRPr lang="en-US" dirty="0"/>
          </a:p>
        </p:txBody>
      </p:sp>
      <p:pic>
        <p:nvPicPr>
          <p:cNvPr id="9" name="Picture 8" descr="Mother reading to child">
            <a:extLst>
              <a:ext uri="{FF2B5EF4-FFF2-40B4-BE49-F238E27FC236}">
                <a16:creationId xmlns:a16="http://schemas.microsoft.com/office/drawing/2014/main" id="{E278E230-E7A9-B75E-D764-BECFAD5755EE}"/>
              </a:ext>
            </a:extLst>
          </p:cNvPr>
          <p:cNvPicPr>
            <a:picLocks noChangeAspect="1"/>
          </p:cNvPicPr>
          <p:nvPr/>
        </p:nvPicPr>
        <p:blipFill>
          <a:blip r:embed="rId2"/>
          <a:stretch>
            <a:fillRect/>
          </a:stretch>
        </p:blipFill>
        <p:spPr>
          <a:xfrm>
            <a:off x="8497316" y="2621221"/>
            <a:ext cx="3313683" cy="2210221"/>
          </a:xfrm>
          <a:prstGeom prst="rect">
            <a:avLst/>
          </a:prstGeom>
          <a:ln w="12700">
            <a:solidFill>
              <a:schemeClr val="bg1"/>
            </a:solidFill>
          </a:ln>
        </p:spPr>
      </p:pic>
    </p:spTree>
    <p:extLst>
      <p:ext uri="{BB962C8B-B14F-4D97-AF65-F5344CB8AC3E}">
        <p14:creationId xmlns:p14="http://schemas.microsoft.com/office/powerpoint/2010/main" val="4067835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837D-A55B-88B6-A7AB-06EBB9509FDA}"/>
              </a:ext>
            </a:extLst>
          </p:cNvPr>
          <p:cNvSpPr>
            <a:spLocks noGrp="1"/>
          </p:cNvSpPr>
          <p:nvPr>
            <p:ph type="title"/>
          </p:nvPr>
        </p:nvSpPr>
        <p:spPr>
          <a:xfrm>
            <a:off x="1167492" y="1181931"/>
            <a:ext cx="9779183" cy="963392"/>
          </a:xfrm>
        </p:spPr>
        <p:txBody>
          <a:bodyPr/>
          <a:lstStyle/>
          <a:p>
            <a:pPr algn="ctr"/>
            <a:r>
              <a:rPr lang="en-US" dirty="0"/>
              <a:t>Connection Strategies…</a:t>
            </a:r>
            <a:br>
              <a:rPr lang="en-US" dirty="0"/>
            </a:br>
            <a:endParaRPr lang="en-US" dirty="0"/>
          </a:p>
        </p:txBody>
      </p:sp>
      <p:sp>
        <p:nvSpPr>
          <p:cNvPr id="3" name="Content Placeholder 2">
            <a:extLst>
              <a:ext uri="{FF2B5EF4-FFF2-40B4-BE49-F238E27FC236}">
                <a16:creationId xmlns:a16="http://schemas.microsoft.com/office/drawing/2014/main" id="{2E6E373D-9241-5041-A355-C753ABE8F7A4}"/>
              </a:ext>
            </a:extLst>
          </p:cNvPr>
          <p:cNvSpPr>
            <a:spLocks noGrp="1"/>
          </p:cNvSpPr>
          <p:nvPr>
            <p:ph idx="1"/>
          </p:nvPr>
        </p:nvSpPr>
        <p:spPr>
          <a:xfrm>
            <a:off x="773723" y="2145323"/>
            <a:ext cx="10172952" cy="4032739"/>
          </a:xfrm>
        </p:spPr>
        <p:txBody>
          <a:bodyPr/>
          <a:lstStyle/>
          <a:p>
            <a:pPr marL="457200" indent="-457200">
              <a:buFont typeface="Arial" panose="020B0604020202020204" pitchFamily="34" charset="0"/>
              <a:buChar char="•"/>
            </a:pPr>
            <a:r>
              <a:rPr lang="en-US" sz="3600" dirty="0"/>
              <a:t>Play together</a:t>
            </a:r>
          </a:p>
          <a:p>
            <a:pPr marL="457200" indent="-457200">
              <a:buFont typeface="Arial" panose="020B0604020202020204" pitchFamily="34" charset="0"/>
              <a:buChar char="•"/>
            </a:pPr>
            <a:r>
              <a:rPr lang="en-US" sz="3600" dirty="0"/>
              <a:t>Watch tv and movies together</a:t>
            </a:r>
          </a:p>
          <a:p>
            <a:pPr marL="457200" indent="-457200">
              <a:buFont typeface="Arial" panose="020B0604020202020204" pitchFamily="34" charset="0"/>
              <a:buChar char="•"/>
            </a:pPr>
            <a:r>
              <a:rPr lang="en-US" sz="3600" dirty="0"/>
              <a:t>Laugh together!</a:t>
            </a:r>
          </a:p>
          <a:p>
            <a:endParaRPr lang="en-US" dirty="0"/>
          </a:p>
        </p:txBody>
      </p:sp>
      <p:sp>
        <p:nvSpPr>
          <p:cNvPr id="5" name="Footer Placeholder 4">
            <a:extLst>
              <a:ext uri="{FF2B5EF4-FFF2-40B4-BE49-F238E27FC236}">
                <a16:creationId xmlns:a16="http://schemas.microsoft.com/office/drawing/2014/main" id="{8BC3D399-6AF4-9A67-C2FA-881F02162AE2}"/>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A6A28A7C-7CFE-C366-47C8-DD418A848D86}"/>
              </a:ext>
            </a:extLst>
          </p:cNvPr>
          <p:cNvSpPr>
            <a:spLocks noGrp="1"/>
          </p:cNvSpPr>
          <p:nvPr>
            <p:ph type="sldNum" sz="quarter" idx="4"/>
          </p:nvPr>
        </p:nvSpPr>
        <p:spPr/>
        <p:txBody>
          <a:bodyPr/>
          <a:lstStyle/>
          <a:p>
            <a:fld id="{294A09A9-5501-47C1-A89A-A340965A2BE2}" type="slidenum">
              <a:rPr lang="en-US" smtClean="0"/>
              <a:pPr/>
              <a:t>39</a:t>
            </a:fld>
            <a:endParaRPr lang="en-US" dirty="0"/>
          </a:p>
        </p:txBody>
      </p:sp>
      <p:pic>
        <p:nvPicPr>
          <p:cNvPr id="8" name="Picture 7" descr="A picture containing person, sitting, child, baby&#10;&#10;Description automatically generated">
            <a:extLst>
              <a:ext uri="{FF2B5EF4-FFF2-40B4-BE49-F238E27FC236}">
                <a16:creationId xmlns:a16="http://schemas.microsoft.com/office/drawing/2014/main" id="{67DA7182-F4E1-4246-5931-8012A4E601A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49336" y="1967035"/>
            <a:ext cx="3232801" cy="3165451"/>
          </a:xfrm>
          <a:prstGeom prst="rect">
            <a:avLst/>
          </a:prstGeom>
          <a:ln w="12700">
            <a:solidFill>
              <a:schemeClr val="bg1"/>
            </a:solidFill>
          </a:ln>
        </p:spPr>
      </p:pic>
    </p:spTree>
    <p:extLst>
      <p:ext uri="{BB962C8B-B14F-4D97-AF65-F5344CB8AC3E}">
        <p14:creationId xmlns:p14="http://schemas.microsoft.com/office/powerpoint/2010/main" val="1793277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381000"/>
            <a:ext cx="9779183" cy="1325563"/>
          </a:xfrm>
        </p:spPr>
        <p:txBody>
          <a:bodyPr/>
          <a:lstStyle/>
          <a:p>
            <a:r>
              <a:rPr lang="en-US" dirty="0"/>
              <a:t>Introduction: Dr. Tiffany Wilson</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3356424" y="2351314"/>
            <a:ext cx="7297969" cy="3927248"/>
          </a:xfrm>
        </p:spPr>
        <p:txBody>
          <a:bodyPr vert="horz" lIns="91440" tIns="45720" rIns="91440" bIns="45720" rtlCol="0" anchor="t">
            <a:normAutofit/>
          </a:bodyPr>
          <a:lstStyle/>
          <a:p>
            <a:pPr>
              <a:lnSpc>
                <a:spcPct val="100000"/>
              </a:lnSpc>
            </a:pPr>
            <a:endParaRPr lang="en-US" sz="2000" dirty="0"/>
          </a:p>
          <a:p>
            <a:pPr marL="285750" indent="-285750">
              <a:lnSpc>
                <a:spcPct val="100000"/>
              </a:lnSpc>
              <a:buFont typeface="Arial" panose="020B0604020202020204" pitchFamily="34" charset="0"/>
              <a:buChar char="•"/>
            </a:pPr>
            <a:r>
              <a:rPr lang="en-US" sz="3600" dirty="0"/>
              <a:t>National Certified Counselor</a:t>
            </a:r>
          </a:p>
          <a:p>
            <a:pPr marL="285750" indent="-285750">
              <a:lnSpc>
                <a:spcPct val="100000"/>
              </a:lnSpc>
              <a:buFont typeface="Arial" panose="020B0604020202020204" pitchFamily="34" charset="0"/>
              <a:buChar char="•"/>
            </a:pPr>
            <a:r>
              <a:rPr lang="en-US" sz="3600" dirty="0"/>
              <a:t>Certified Clinical Trauma Professional (CCTP)</a:t>
            </a:r>
          </a:p>
          <a:p>
            <a:pPr marL="285750" indent="-285750">
              <a:lnSpc>
                <a:spcPct val="100000"/>
              </a:lnSpc>
              <a:buFont typeface="Arial" panose="020B0604020202020204" pitchFamily="34" charset="0"/>
              <a:buChar char="•"/>
            </a:pPr>
            <a:r>
              <a:rPr lang="en-US" sz="3600" dirty="0"/>
              <a:t>Counselor Educator (5 years)</a:t>
            </a:r>
          </a:p>
          <a:p>
            <a:pPr marL="285750" indent="-285750">
              <a:lnSpc>
                <a:spcPct val="100000"/>
              </a:lnSpc>
              <a:buFont typeface="Arial" panose="020B0604020202020204" pitchFamily="34" charset="0"/>
              <a:buChar char="•"/>
            </a:pPr>
            <a:r>
              <a:rPr lang="en-US" sz="3600" dirty="0"/>
              <a:t>Twin Family</a:t>
            </a:r>
          </a:p>
          <a:p>
            <a:pPr>
              <a:lnSpc>
                <a:spcPct val="100000"/>
              </a:lnSpc>
            </a:pPr>
            <a:endParaRPr lang="en-US" sz="1800" dirty="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4</a:t>
            </a:fld>
            <a:endParaRPr lang="en-US" dirty="0"/>
          </a:p>
        </p:txBody>
      </p:sp>
      <p:pic>
        <p:nvPicPr>
          <p:cNvPr id="8" name="Picture 3">
            <a:extLst>
              <a:ext uri="{FF2B5EF4-FFF2-40B4-BE49-F238E27FC236}">
                <a16:creationId xmlns:a16="http://schemas.microsoft.com/office/drawing/2014/main" id="{E48F21FC-6799-E8E5-D802-9309E3087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35" y="2600325"/>
            <a:ext cx="2893529" cy="37560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81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837D-A55B-88B6-A7AB-06EBB9509FDA}"/>
              </a:ext>
            </a:extLst>
          </p:cNvPr>
          <p:cNvSpPr>
            <a:spLocks noGrp="1"/>
          </p:cNvSpPr>
          <p:nvPr>
            <p:ph type="title"/>
          </p:nvPr>
        </p:nvSpPr>
        <p:spPr>
          <a:xfrm>
            <a:off x="1167493" y="199573"/>
            <a:ext cx="9779183" cy="1325563"/>
          </a:xfrm>
        </p:spPr>
        <p:txBody>
          <a:bodyPr/>
          <a:lstStyle/>
          <a:p>
            <a:pPr algn="ctr"/>
            <a:r>
              <a:rPr lang="en-US" dirty="0"/>
              <a:t>Connection Strategies…</a:t>
            </a:r>
          </a:p>
        </p:txBody>
      </p:sp>
      <p:sp>
        <p:nvSpPr>
          <p:cNvPr id="3" name="Content Placeholder 2">
            <a:extLst>
              <a:ext uri="{FF2B5EF4-FFF2-40B4-BE49-F238E27FC236}">
                <a16:creationId xmlns:a16="http://schemas.microsoft.com/office/drawing/2014/main" id="{2E6E373D-9241-5041-A355-C753ABE8F7A4}"/>
              </a:ext>
            </a:extLst>
          </p:cNvPr>
          <p:cNvSpPr>
            <a:spLocks noGrp="1"/>
          </p:cNvSpPr>
          <p:nvPr>
            <p:ph idx="1"/>
          </p:nvPr>
        </p:nvSpPr>
        <p:spPr>
          <a:xfrm>
            <a:off x="1167493" y="1706563"/>
            <a:ext cx="9251623" cy="3417135"/>
          </a:xfrm>
        </p:spPr>
        <p:txBody>
          <a:bodyPr vert="horz" lIns="91440" tIns="45720" rIns="91440" bIns="45720" rtlCol="0" anchor="t">
            <a:noAutofit/>
          </a:bodyPr>
          <a:lstStyle/>
          <a:p>
            <a:pPr marL="571500" indent="-571500">
              <a:buFont typeface="Arial" panose="020B0604020202020204" pitchFamily="34" charset="0"/>
              <a:buChar char="•"/>
            </a:pPr>
            <a:r>
              <a:rPr lang="en-US" sz="3600" dirty="0"/>
              <a:t>Know your audience!</a:t>
            </a:r>
          </a:p>
          <a:p>
            <a:pPr marL="457200" indent="-457200">
              <a:buFont typeface="Arial" panose="020B0604020202020204" pitchFamily="34" charset="0"/>
              <a:buChar char="•"/>
            </a:pPr>
            <a:r>
              <a:rPr lang="en-US" sz="3600" dirty="0"/>
              <a:t>Avoid the conversation killers</a:t>
            </a:r>
          </a:p>
          <a:p>
            <a:pPr lvl="1"/>
            <a:r>
              <a:rPr lang="en-US" sz="3600" dirty="0"/>
              <a:t>- How was your day?</a:t>
            </a:r>
          </a:p>
          <a:p>
            <a:pPr lvl="1"/>
            <a:r>
              <a:rPr lang="en-US" sz="3600" dirty="0"/>
              <a:t>- What did you do at school     </a:t>
            </a:r>
          </a:p>
          <a:p>
            <a:pPr lvl="1"/>
            <a:r>
              <a:rPr lang="en-US" sz="3600" dirty="0"/>
              <a:t>   today?</a:t>
            </a:r>
            <a:endParaRPr lang="en-US" dirty="0"/>
          </a:p>
          <a:p>
            <a:pPr lvl="1"/>
            <a:r>
              <a:rPr lang="en-US" sz="3600" dirty="0"/>
              <a:t>+ Instead, focus on their</a:t>
            </a:r>
          </a:p>
          <a:p>
            <a:pPr lvl="1"/>
            <a:r>
              <a:rPr lang="en-US" sz="3600" dirty="0"/>
              <a:t>   interests… (Tell me about practice today.)</a:t>
            </a:r>
            <a:endParaRPr lang="en-US" dirty="0"/>
          </a:p>
        </p:txBody>
      </p:sp>
      <p:sp>
        <p:nvSpPr>
          <p:cNvPr id="5" name="Footer Placeholder 4">
            <a:extLst>
              <a:ext uri="{FF2B5EF4-FFF2-40B4-BE49-F238E27FC236}">
                <a16:creationId xmlns:a16="http://schemas.microsoft.com/office/drawing/2014/main" id="{8BC3D399-6AF4-9A67-C2FA-881F02162AE2}"/>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A6A28A7C-7CFE-C366-47C8-DD418A848D86}"/>
              </a:ext>
            </a:extLst>
          </p:cNvPr>
          <p:cNvSpPr>
            <a:spLocks noGrp="1"/>
          </p:cNvSpPr>
          <p:nvPr>
            <p:ph type="sldNum" sz="quarter" idx="4"/>
          </p:nvPr>
        </p:nvSpPr>
        <p:spPr/>
        <p:txBody>
          <a:bodyPr/>
          <a:lstStyle/>
          <a:p>
            <a:fld id="{294A09A9-5501-47C1-A89A-A340965A2BE2}" type="slidenum">
              <a:rPr lang="en-US" smtClean="0"/>
              <a:pPr/>
              <a:t>40</a:t>
            </a:fld>
            <a:endParaRPr lang="en-US" dirty="0"/>
          </a:p>
        </p:txBody>
      </p:sp>
      <p:pic>
        <p:nvPicPr>
          <p:cNvPr id="9" name="Picture 8" descr="Yellow speech bubble on blue background">
            <a:extLst>
              <a:ext uri="{FF2B5EF4-FFF2-40B4-BE49-F238E27FC236}">
                <a16:creationId xmlns:a16="http://schemas.microsoft.com/office/drawing/2014/main" id="{96123425-6A6F-F061-4DE2-30E70AB8D0CA}"/>
              </a:ext>
            </a:extLst>
          </p:cNvPr>
          <p:cNvPicPr>
            <a:picLocks noChangeAspect="1"/>
          </p:cNvPicPr>
          <p:nvPr/>
        </p:nvPicPr>
        <p:blipFill>
          <a:blip r:embed="rId2"/>
          <a:stretch>
            <a:fillRect/>
          </a:stretch>
        </p:blipFill>
        <p:spPr>
          <a:xfrm>
            <a:off x="8153400" y="2535115"/>
            <a:ext cx="3199228" cy="2132818"/>
          </a:xfrm>
          <a:prstGeom prst="rect">
            <a:avLst/>
          </a:prstGeom>
          <a:ln w="12700">
            <a:solidFill>
              <a:schemeClr val="bg1"/>
            </a:solidFill>
          </a:ln>
        </p:spPr>
      </p:pic>
    </p:spTree>
    <p:extLst>
      <p:ext uri="{BB962C8B-B14F-4D97-AF65-F5344CB8AC3E}">
        <p14:creationId xmlns:p14="http://schemas.microsoft.com/office/powerpoint/2010/main" val="4118167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CE2B-E003-115A-5753-6999C309BEFA}"/>
              </a:ext>
            </a:extLst>
          </p:cNvPr>
          <p:cNvSpPr>
            <a:spLocks noGrp="1"/>
          </p:cNvSpPr>
          <p:nvPr>
            <p:ph type="title"/>
          </p:nvPr>
        </p:nvSpPr>
        <p:spPr/>
        <p:txBody>
          <a:bodyPr/>
          <a:lstStyle/>
          <a:p>
            <a:pPr algn="ctr"/>
            <a:r>
              <a:rPr lang="en-US" dirty="0"/>
              <a:t>IQ Time!</a:t>
            </a:r>
          </a:p>
        </p:txBody>
      </p:sp>
      <p:sp>
        <p:nvSpPr>
          <p:cNvPr id="3" name="Content Placeholder 2">
            <a:extLst>
              <a:ext uri="{FF2B5EF4-FFF2-40B4-BE49-F238E27FC236}">
                <a16:creationId xmlns:a16="http://schemas.microsoft.com/office/drawing/2014/main" id="{5029FB9C-29A9-A7E9-AE06-8CDECE88B08A}"/>
              </a:ext>
            </a:extLst>
          </p:cNvPr>
          <p:cNvSpPr>
            <a:spLocks noGrp="1"/>
          </p:cNvSpPr>
          <p:nvPr>
            <p:ph idx="1"/>
          </p:nvPr>
        </p:nvSpPr>
        <p:spPr/>
        <p:txBody>
          <a:bodyPr/>
          <a:lstStyle/>
          <a:p>
            <a:pPr marL="457200" indent="-457200">
              <a:buFont typeface="Wingdings" panose="05000000000000000000" pitchFamily="2" charset="2"/>
              <a:buChar char="v"/>
            </a:pPr>
            <a:r>
              <a:rPr lang="en-US" sz="3600" dirty="0"/>
              <a:t>On one side of the index card, write a new </a:t>
            </a:r>
            <a:r>
              <a:rPr lang="en-US" sz="3600" b="1" dirty="0">
                <a:solidFill>
                  <a:schemeClr val="tx1"/>
                </a:solidFill>
              </a:rPr>
              <a:t>INSIGHT </a:t>
            </a:r>
            <a:r>
              <a:rPr lang="en-US" sz="3600" dirty="0"/>
              <a:t>you’ve gained so far.</a:t>
            </a:r>
          </a:p>
          <a:p>
            <a:endParaRPr lang="en-US" sz="3600" dirty="0"/>
          </a:p>
          <a:p>
            <a:pPr marL="457200" indent="-457200">
              <a:buFont typeface="Wingdings" panose="05000000000000000000" pitchFamily="2" charset="2"/>
              <a:buChar char="v"/>
            </a:pPr>
            <a:r>
              <a:rPr lang="en-US" sz="3600" dirty="0"/>
              <a:t>On the other side of the card, write a </a:t>
            </a:r>
            <a:r>
              <a:rPr lang="en-US" sz="3600" b="1" dirty="0">
                <a:solidFill>
                  <a:schemeClr val="tx1"/>
                </a:solidFill>
              </a:rPr>
              <a:t>QUESTION</a:t>
            </a:r>
            <a:r>
              <a:rPr lang="en-US" sz="3600" dirty="0"/>
              <a:t> you have about what’s been presented.</a:t>
            </a:r>
          </a:p>
          <a:p>
            <a:endParaRPr lang="en-US" dirty="0"/>
          </a:p>
        </p:txBody>
      </p:sp>
      <p:sp>
        <p:nvSpPr>
          <p:cNvPr id="5" name="Footer Placeholder 4">
            <a:extLst>
              <a:ext uri="{FF2B5EF4-FFF2-40B4-BE49-F238E27FC236}">
                <a16:creationId xmlns:a16="http://schemas.microsoft.com/office/drawing/2014/main" id="{A2D290E3-BCB9-4424-0EFB-0FAC5E76E125}"/>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576B4CB2-D5AA-0334-E083-DCE7DF001E50}"/>
              </a:ext>
            </a:extLst>
          </p:cNvPr>
          <p:cNvSpPr>
            <a:spLocks noGrp="1"/>
          </p:cNvSpPr>
          <p:nvPr>
            <p:ph type="sldNum" sz="quarter" idx="4"/>
          </p:nvPr>
        </p:nvSpPr>
        <p:spPr/>
        <p:txBody>
          <a:bodyPr/>
          <a:lstStyle/>
          <a:p>
            <a:fld id="{294A09A9-5501-47C1-A89A-A340965A2BE2}" type="slidenum">
              <a:rPr lang="en-US" smtClean="0"/>
              <a:pPr/>
              <a:t>41</a:t>
            </a:fld>
            <a:endParaRPr lang="en-US" dirty="0"/>
          </a:p>
        </p:txBody>
      </p:sp>
      <p:pic>
        <p:nvPicPr>
          <p:cNvPr id="8" name="Picture 7" descr="A picture containing background pattern&#10;&#10;Description automatically generated">
            <a:extLst>
              <a:ext uri="{FF2B5EF4-FFF2-40B4-BE49-F238E27FC236}">
                <a16:creationId xmlns:a16="http://schemas.microsoft.com/office/drawing/2014/main" id="{EE011869-D4BF-7B3A-2CC0-634834179C9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53400" y="4508557"/>
            <a:ext cx="3848169" cy="2653633"/>
          </a:xfrm>
          <a:prstGeom prst="rect">
            <a:avLst/>
          </a:prstGeom>
        </p:spPr>
      </p:pic>
    </p:spTree>
    <p:extLst>
      <p:ext uri="{BB962C8B-B14F-4D97-AF65-F5344CB8AC3E}">
        <p14:creationId xmlns:p14="http://schemas.microsoft.com/office/powerpoint/2010/main" val="1723017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BEE3-9E61-ACAD-967E-5028D69F63CD}"/>
              </a:ext>
            </a:extLst>
          </p:cNvPr>
          <p:cNvSpPr>
            <a:spLocks noGrp="1"/>
          </p:cNvSpPr>
          <p:nvPr>
            <p:ph type="title"/>
          </p:nvPr>
        </p:nvSpPr>
        <p:spPr>
          <a:xfrm>
            <a:off x="166195" y="452595"/>
            <a:ext cx="11286917" cy="1325563"/>
          </a:xfrm>
        </p:spPr>
        <p:txBody>
          <a:bodyPr/>
          <a:lstStyle/>
          <a:p>
            <a:pPr algn="ctr"/>
            <a:r>
              <a:rPr lang="en-US" dirty="0"/>
              <a:t>Scaffolding Strategy #6</a:t>
            </a:r>
            <a:br>
              <a:rPr lang="en-US" dirty="0"/>
            </a:br>
            <a:r>
              <a:rPr lang="en-US" dirty="0"/>
              <a:t>Empower Growth</a:t>
            </a:r>
          </a:p>
        </p:txBody>
      </p:sp>
      <p:sp>
        <p:nvSpPr>
          <p:cNvPr id="3" name="Content Placeholder 2">
            <a:extLst>
              <a:ext uri="{FF2B5EF4-FFF2-40B4-BE49-F238E27FC236}">
                <a16:creationId xmlns:a16="http://schemas.microsoft.com/office/drawing/2014/main" id="{8CB0205B-2A75-1238-B242-D23E1ABC7FEC}"/>
              </a:ext>
            </a:extLst>
          </p:cNvPr>
          <p:cNvSpPr>
            <a:spLocks noGrp="1"/>
          </p:cNvSpPr>
          <p:nvPr>
            <p:ph idx="1"/>
          </p:nvPr>
        </p:nvSpPr>
        <p:spPr>
          <a:xfrm>
            <a:off x="1001485" y="2143737"/>
            <a:ext cx="10189029" cy="3366815"/>
          </a:xfrm>
        </p:spPr>
        <p:txBody>
          <a:bodyPr/>
          <a:lstStyle/>
          <a:p>
            <a:r>
              <a:rPr lang="en-US" sz="3600" i="1" dirty="0"/>
              <a:t>“When parents do too much for their kids they block growth”.  ~ </a:t>
            </a:r>
            <a:r>
              <a:rPr lang="en-US" sz="3600" dirty="0"/>
              <a:t>Dr. H. Koplewicz, M.D.</a:t>
            </a:r>
          </a:p>
          <a:p>
            <a:endParaRPr lang="en-US" sz="2000" dirty="0"/>
          </a:p>
          <a:p>
            <a:pPr marL="457200" indent="-457200">
              <a:buFont typeface="Arial" panose="020B0604020202020204" pitchFamily="34" charset="0"/>
              <a:buChar char="•"/>
            </a:pPr>
            <a:r>
              <a:rPr lang="en-US" sz="3600" dirty="0"/>
              <a:t>Support with instruction; guide them in finding their own answers to challenges.</a:t>
            </a:r>
          </a:p>
          <a:p>
            <a:pPr marL="457200" indent="-457200">
              <a:buFont typeface="Arial" panose="020B0604020202020204" pitchFamily="34" charset="0"/>
              <a:buChar char="•"/>
            </a:pPr>
            <a:r>
              <a:rPr lang="en-US" sz="3600" dirty="0"/>
              <a:t>Encourage efforts!</a:t>
            </a:r>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66B0CAB0-B4A4-7A2B-4F2E-F3C0EFD63BD9}"/>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1115A888-95F0-1A87-EE8E-11E66C58A218}"/>
              </a:ext>
            </a:extLst>
          </p:cNvPr>
          <p:cNvSpPr>
            <a:spLocks noGrp="1"/>
          </p:cNvSpPr>
          <p:nvPr>
            <p:ph type="sldNum" sz="quarter" idx="4"/>
          </p:nvPr>
        </p:nvSpPr>
        <p:spPr/>
        <p:txBody>
          <a:bodyPr/>
          <a:lstStyle/>
          <a:p>
            <a:fld id="{294A09A9-5501-47C1-A89A-A340965A2BE2}" type="slidenum">
              <a:rPr lang="en-US" smtClean="0"/>
              <a:pPr/>
              <a:t>42</a:t>
            </a:fld>
            <a:endParaRPr lang="en-US" dirty="0"/>
          </a:p>
        </p:txBody>
      </p:sp>
      <p:pic>
        <p:nvPicPr>
          <p:cNvPr id="13" name="Picture 12" descr="Boy studying at table with man">
            <a:extLst>
              <a:ext uri="{FF2B5EF4-FFF2-40B4-BE49-F238E27FC236}">
                <a16:creationId xmlns:a16="http://schemas.microsoft.com/office/drawing/2014/main" id="{E970C594-55F5-08B8-96DC-FA66EFACB351}"/>
              </a:ext>
            </a:extLst>
          </p:cNvPr>
          <p:cNvPicPr>
            <a:picLocks noChangeAspect="1"/>
          </p:cNvPicPr>
          <p:nvPr/>
        </p:nvPicPr>
        <p:blipFill>
          <a:blip r:embed="rId2"/>
          <a:stretch>
            <a:fillRect/>
          </a:stretch>
        </p:blipFill>
        <p:spPr>
          <a:xfrm>
            <a:off x="8135439" y="4664755"/>
            <a:ext cx="2811236" cy="1874157"/>
          </a:xfrm>
          <a:prstGeom prst="rect">
            <a:avLst/>
          </a:prstGeom>
          <a:ln w="12700">
            <a:solidFill>
              <a:schemeClr val="bg1"/>
            </a:solidFill>
          </a:ln>
        </p:spPr>
      </p:pic>
    </p:spTree>
    <p:extLst>
      <p:ext uri="{BB962C8B-B14F-4D97-AF65-F5344CB8AC3E}">
        <p14:creationId xmlns:p14="http://schemas.microsoft.com/office/powerpoint/2010/main" val="3309301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BEE3-9E61-ACAD-967E-5028D69F63CD}"/>
              </a:ext>
            </a:extLst>
          </p:cNvPr>
          <p:cNvSpPr>
            <a:spLocks noGrp="1"/>
          </p:cNvSpPr>
          <p:nvPr>
            <p:ph type="title"/>
          </p:nvPr>
        </p:nvSpPr>
        <p:spPr>
          <a:xfrm>
            <a:off x="-340242" y="381000"/>
            <a:ext cx="11286917" cy="1325563"/>
          </a:xfrm>
        </p:spPr>
        <p:txBody>
          <a:bodyPr/>
          <a:lstStyle/>
          <a:p>
            <a:pPr algn="ctr"/>
            <a:r>
              <a:rPr lang="en-US" dirty="0"/>
              <a:t>Scaffolding Strategy #6</a:t>
            </a:r>
            <a:br>
              <a:rPr lang="en-US" dirty="0"/>
            </a:br>
            <a:r>
              <a:rPr lang="en-US" dirty="0"/>
              <a:t>Empower Growth</a:t>
            </a:r>
          </a:p>
        </p:txBody>
      </p:sp>
      <p:sp>
        <p:nvSpPr>
          <p:cNvPr id="3" name="Content Placeholder 2">
            <a:extLst>
              <a:ext uri="{FF2B5EF4-FFF2-40B4-BE49-F238E27FC236}">
                <a16:creationId xmlns:a16="http://schemas.microsoft.com/office/drawing/2014/main" id="{8CB0205B-2A75-1238-B242-D23E1ABC7FEC}"/>
              </a:ext>
            </a:extLst>
          </p:cNvPr>
          <p:cNvSpPr>
            <a:spLocks noGrp="1"/>
          </p:cNvSpPr>
          <p:nvPr>
            <p:ph idx="1"/>
          </p:nvPr>
        </p:nvSpPr>
        <p:spPr>
          <a:xfrm>
            <a:off x="702410" y="1286580"/>
            <a:ext cx="10577818" cy="4033790"/>
          </a:xfrm>
        </p:spPr>
        <p:txBody>
          <a:bodyPr/>
          <a:lstStyle/>
          <a:p>
            <a:endParaRPr lang="en-US" i="1"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Allow them to fail! It builds their emotional armor.</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3600" dirty="0"/>
              <a:t>Guide them in preventing repeated mistakes.</a:t>
            </a:r>
          </a:p>
        </p:txBody>
      </p:sp>
      <p:sp>
        <p:nvSpPr>
          <p:cNvPr id="5" name="Footer Placeholder 4">
            <a:extLst>
              <a:ext uri="{FF2B5EF4-FFF2-40B4-BE49-F238E27FC236}">
                <a16:creationId xmlns:a16="http://schemas.microsoft.com/office/drawing/2014/main" id="{66B0CAB0-B4A4-7A2B-4F2E-F3C0EFD63BD9}"/>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1115A888-95F0-1A87-EE8E-11E66C58A218}"/>
              </a:ext>
            </a:extLst>
          </p:cNvPr>
          <p:cNvSpPr>
            <a:spLocks noGrp="1"/>
          </p:cNvSpPr>
          <p:nvPr>
            <p:ph type="sldNum" sz="quarter" idx="4"/>
          </p:nvPr>
        </p:nvSpPr>
        <p:spPr/>
        <p:txBody>
          <a:bodyPr/>
          <a:lstStyle/>
          <a:p>
            <a:fld id="{294A09A9-5501-47C1-A89A-A340965A2BE2}" type="slidenum">
              <a:rPr lang="en-US" smtClean="0"/>
              <a:pPr/>
              <a:t>43</a:t>
            </a:fld>
            <a:endParaRPr lang="en-US" dirty="0"/>
          </a:p>
        </p:txBody>
      </p:sp>
      <p:pic>
        <p:nvPicPr>
          <p:cNvPr id="8" name="Picture 7" descr="A picture containing clothing, armor, indoor&#10;&#10;Description automatically generated">
            <a:extLst>
              <a:ext uri="{FF2B5EF4-FFF2-40B4-BE49-F238E27FC236}">
                <a16:creationId xmlns:a16="http://schemas.microsoft.com/office/drawing/2014/main" id="{07B0160F-BE2C-3638-6F46-C3AFF8EEB2C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09484" y="4283112"/>
            <a:ext cx="1973031" cy="2073238"/>
          </a:xfrm>
          <a:prstGeom prst="rect">
            <a:avLst/>
          </a:prstGeom>
          <a:ln w="12700">
            <a:solidFill>
              <a:schemeClr val="bg1"/>
            </a:solidFill>
          </a:ln>
        </p:spPr>
      </p:pic>
    </p:spTree>
    <p:extLst>
      <p:ext uri="{BB962C8B-B14F-4D97-AF65-F5344CB8AC3E}">
        <p14:creationId xmlns:p14="http://schemas.microsoft.com/office/powerpoint/2010/main" val="3184516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ED4A1-0E32-63EC-3BC4-FE2476DAAF91}"/>
              </a:ext>
            </a:extLst>
          </p:cNvPr>
          <p:cNvSpPr>
            <a:spLocks noGrp="1"/>
          </p:cNvSpPr>
          <p:nvPr>
            <p:ph type="title"/>
          </p:nvPr>
        </p:nvSpPr>
        <p:spPr/>
        <p:txBody>
          <a:bodyPr/>
          <a:lstStyle/>
          <a:p>
            <a:pPr algn="ctr"/>
            <a:r>
              <a:rPr lang="en-US" dirty="0"/>
              <a:t>The Growth Zone</a:t>
            </a:r>
          </a:p>
        </p:txBody>
      </p:sp>
      <p:sp>
        <p:nvSpPr>
          <p:cNvPr id="3" name="Content Placeholder 2">
            <a:extLst>
              <a:ext uri="{FF2B5EF4-FFF2-40B4-BE49-F238E27FC236}">
                <a16:creationId xmlns:a16="http://schemas.microsoft.com/office/drawing/2014/main" id="{8790A3BE-46B5-C52A-AE03-766A65EC4EF3}"/>
              </a:ext>
            </a:extLst>
          </p:cNvPr>
          <p:cNvSpPr>
            <a:spLocks noGrp="1"/>
          </p:cNvSpPr>
          <p:nvPr>
            <p:ph idx="1"/>
          </p:nvPr>
        </p:nvSpPr>
        <p:spPr>
          <a:xfrm>
            <a:off x="1167493" y="2087561"/>
            <a:ext cx="4928507" cy="3366815"/>
          </a:xfrm>
        </p:spPr>
        <p:txBody>
          <a:bodyPr/>
          <a:lstStyle/>
          <a:p>
            <a:pPr marL="457200" indent="-457200">
              <a:buFont typeface="Arial" panose="020B0604020202020204" pitchFamily="34" charset="0"/>
              <a:buChar char="•"/>
            </a:pPr>
            <a:r>
              <a:rPr lang="en-US" sz="3600" dirty="0"/>
              <a:t>Welcome to the Zone of Proximal Development</a:t>
            </a:r>
          </a:p>
          <a:p>
            <a:pPr marL="457200" indent="-457200">
              <a:buFont typeface="Arial" panose="020B0604020202020204" pitchFamily="34" charset="0"/>
              <a:buChar char="•"/>
            </a:pPr>
            <a:r>
              <a:rPr lang="en-US" sz="3600" dirty="0"/>
              <a:t>Utilize Scaffolding</a:t>
            </a:r>
          </a:p>
          <a:p>
            <a:pPr marL="457200" indent="-457200">
              <a:buFont typeface="Arial" panose="020B0604020202020204" pitchFamily="34" charset="0"/>
              <a:buChar char="•"/>
            </a:pPr>
            <a:r>
              <a:rPr lang="en-US" sz="3600" dirty="0"/>
              <a:t>Beware of the Danger Zone! </a:t>
            </a:r>
          </a:p>
        </p:txBody>
      </p:sp>
      <p:sp>
        <p:nvSpPr>
          <p:cNvPr id="5" name="Footer Placeholder 4">
            <a:extLst>
              <a:ext uri="{FF2B5EF4-FFF2-40B4-BE49-F238E27FC236}">
                <a16:creationId xmlns:a16="http://schemas.microsoft.com/office/drawing/2014/main" id="{411BB245-2386-1009-40A0-C36C0618DAB7}"/>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58F6C2E9-0ED3-56B1-48AE-1058B0391A6E}"/>
              </a:ext>
            </a:extLst>
          </p:cNvPr>
          <p:cNvSpPr>
            <a:spLocks noGrp="1"/>
          </p:cNvSpPr>
          <p:nvPr>
            <p:ph type="sldNum" sz="quarter" idx="4"/>
          </p:nvPr>
        </p:nvSpPr>
        <p:spPr/>
        <p:txBody>
          <a:bodyPr/>
          <a:lstStyle/>
          <a:p>
            <a:fld id="{294A09A9-5501-47C1-A89A-A340965A2BE2}" type="slidenum">
              <a:rPr lang="en-US" smtClean="0"/>
              <a:pPr/>
              <a:t>44</a:t>
            </a:fld>
            <a:endParaRPr lang="en-US" dirty="0"/>
          </a:p>
        </p:txBody>
      </p:sp>
      <p:pic>
        <p:nvPicPr>
          <p:cNvPr id="12" name="Picture 11" descr="A person holding a child on the back in a tree&#10;&#10;Description automatically generated with low confidence">
            <a:extLst>
              <a:ext uri="{FF2B5EF4-FFF2-40B4-BE49-F238E27FC236}">
                <a16:creationId xmlns:a16="http://schemas.microsoft.com/office/drawing/2014/main" id="{F94FBAED-64CE-E961-8101-54F23A431E1E}"/>
              </a:ext>
            </a:extLst>
          </p:cNvPr>
          <p:cNvPicPr>
            <a:picLocks noChangeAspect="1"/>
          </p:cNvPicPr>
          <p:nvPr/>
        </p:nvPicPr>
        <p:blipFill>
          <a:blip r:embed="rId2"/>
          <a:stretch>
            <a:fillRect/>
          </a:stretch>
        </p:blipFill>
        <p:spPr>
          <a:xfrm>
            <a:off x="9489873" y="3390976"/>
            <a:ext cx="2224030" cy="2965374"/>
          </a:xfrm>
          <a:prstGeom prst="rect">
            <a:avLst/>
          </a:prstGeom>
          <a:ln w="12700">
            <a:solidFill>
              <a:schemeClr val="bg1"/>
            </a:solidFill>
          </a:ln>
        </p:spPr>
      </p:pic>
      <p:pic>
        <p:nvPicPr>
          <p:cNvPr id="14" name="Picture 13" descr="A picture containing text, person&#10;&#10;Description automatically generated">
            <a:extLst>
              <a:ext uri="{FF2B5EF4-FFF2-40B4-BE49-F238E27FC236}">
                <a16:creationId xmlns:a16="http://schemas.microsoft.com/office/drawing/2014/main" id="{39CFDD4D-E270-4120-AD9C-3325DA4A28DF}"/>
              </a:ext>
            </a:extLst>
          </p:cNvPr>
          <p:cNvPicPr>
            <a:picLocks noChangeAspect="1"/>
          </p:cNvPicPr>
          <p:nvPr/>
        </p:nvPicPr>
        <p:blipFill>
          <a:blip r:embed="rId3"/>
          <a:stretch>
            <a:fillRect/>
          </a:stretch>
        </p:blipFill>
        <p:spPr>
          <a:xfrm rot="5400000">
            <a:off x="6352347" y="2665659"/>
            <a:ext cx="2965375" cy="2224031"/>
          </a:xfrm>
          <a:prstGeom prst="rect">
            <a:avLst/>
          </a:prstGeom>
          <a:ln w="12700">
            <a:solidFill>
              <a:schemeClr val="bg1"/>
            </a:solidFill>
          </a:ln>
        </p:spPr>
      </p:pic>
    </p:spTree>
    <p:extLst>
      <p:ext uri="{BB962C8B-B14F-4D97-AF65-F5344CB8AC3E}">
        <p14:creationId xmlns:p14="http://schemas.microsoft.com/office/powerpoint/2010/main" val="119592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6071-0F53-A1D0-6BC6-986E152CE81C}"/>
              </a:ext>
            </a:extLst>
          </p:cNvPr>
          <p:cNvSpPr>
            <a:spLocks noGrp="1"/>
          </p:cNvSpPr>
          <p:nvPr>
            <p:ph type="title"/>
          </p:nvPr>
        </p:nvSpPr>
        <p:spPr/>
        <p:txBody>
          <a:bodyPr/>
          <a:lstStyle/>
          <a:p>
            <a:pPr algn="ctr"/>
            <a:r>
              <a:rPr lang="en-US" dirty="0"/>
              <a:t>Failing Forward</a:t>
            </a:r>
          </a:p>
        </p:txBody>
      </p:sp>
      <p:sp>
        <p:nvSpPr>
          <p:cNvPr id="3" name="Content Placeholder 2">
            <a:extLst>
              <a:ext uri="{FF2B5EF4-FFF2-40B4-BE49-F238E27FC236}">
                <a16:creationId xmlns:a16="http://schemas.microsoft.com/office/drawing/2014/main" id="{9417F11A-EC8B-6038-C94A-1EF966335E1F}"/>
              </a:ext>
            </a:extLst>
          </p:cNvPr>
          <p:cNvSpPr>
            <a:spLocks noGrp="1"/>
          </p:cNvSpPr>
          <p:nvPr>
            <p:ph idx="1"/>
          </p:nvPr>
        </p:nvSpPr>
        <p:spPr>
          <a:xfrm>
            <a:off x="1167492" y="1857435"/>
            <a:ext cx="9988187" cy="3596941"/>
          </a:xfrm>
        </p:spPr>
        <p:txBody>
          <a:bodyPr/>
          <a:lstStyle/>
          <a:p>
            <a:r>
              <a:rPr lang="en-US" sz="3600" i="1" dirty="0"/>
              <a:t>“The reward of being patient as your child struggles is a self-reliant, self-motivated learner” (Koplewicz)</a:t>
            </a:r>
          </a:p>
          <a:p>
            <a:pPr algn="ctr"/>
            <a:endParaRPr lang="en-US" sz="1200" i="1" dirty="0"/>
          </a:p>
          <a:p>
            <a:pPr marL="457200" indent="-457200">
              <a:buFont typeface="Arial" panose="020B0604020202020204" pitchFamily="34" charset="0"/>
              <a:buChar char="•"/>
            </a:pPr>
            <a:r>
              <a:rPr lang="en-US" sz="3600" dirty="0"/>
              <a:t>Be the shoulder!</a:t>
            </a:r>
          </a:p>
          <a:p>
            <a:pPr marL="457200" indent="-457200">
              <a:buFont typeface="Arial" panose="020B0604020202020204" pitchFamily="34" charset="0"/>
              <a:buChar char="•"/>
            </a:pPr>
            <a:r>
              <a:rPr lang="en-US" sz="3600" dirty="0"/>
              <a:t>Failure is an opportunity for                       learning.</a:t>
            </a:r>
          </a:p>
          <a:p>
            <a:endParaRPr lang="en-US" dirty="0"/>
          </a:p>
        </p:txBody>
      </p:sp>
      <p:sp>
        <p:nvSpPr>
          <p:cNvPr id="5" name="Footer Placeholder 4">
            <a:extLst>
              <a:ext uri="{FF2B5EF4-FFF2-40B4-BE49-F238E27FC236}">
                <a16:creationId xmlns:a16="http://schemas.microsoft.com/office/drawing/2014/main" id="{A9DBA222-0612-8D8B-6D0C-7D37A34A9297}"/>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19EB0266-F072-EB9D-55CD-5E9981783429}"/>
              </a:ext>
            </a:extLst>
          </p:cNvPr>
          <p:cNvSpPr>
            <a:spLocks noGrp="1"/>
          </p:cNvSpPr>
          <p:nvPr>
            <p:ph type="sldNum" sz="quarter" idx="4"/>
          </p:nvPr>
        </p:nvSpPr>
        <p:spPr/>
        <p:txBody>
          <a:bodyPr/>
          <a:lstStyle/>
          <a:p>
            <a:fld id="{294A09A9-5501-47C1-A89A-A340965A2BE2}" type="slidenum">
              <a:rPr lang="en-US" smtClean="0"/>
              <a:pPr/>
              <a:t>45</a:t>
            </a:fld>
            <a:endParaRPr lang="en-US" dirty="0"/>
          </a:p>
        </p:txBody>
      </p:sp>
      <p:pic>
        <p:nvPicPr>
          <p:cNvPr id="9" name="Picture 8" descr="Newborn on fathers shoulder">
            <a:extLst>
              <a:ext uri="{FF2B5EF4-FFF2-40B4-BE49-F238E27FC236}">
                <a16:creationId xmlns:a16="http://schemas.microsoft.com/office/drawing/2014/main" id="{1A5EEDBB-C8D7-CA6B-A3CC-250E78D988CE}"/>
              </a:ext>
            </a:extLst>
          </p:cNvPr>
          <p:cNvPicPr>
            <a:picLocks noChangeAspect="1"/>
          </p:cNvPicPr>
          <p:nvPr/>
        </p:nvPicPr>
        <p:blipFill>
          <a:blip r:embed="rId2"/>
          <a:stretch>
            <a:fillRect/>
          </a:stretch>
        </p:blipFill>
        <p:spPr>
          <a:xfrm>
            <a:off x="7639764" y="3655905"/>
            <a:ext cx="3515915" cy="2343943"/>
          </a:xfrm>
          <a:prstGeom prst="rect">
            <a:avLst/>
          </a:prstGeom>
          <a:noFill/>
          <a:ln w="12700">
            <a:solidFill>
              <a:schemeClr val="bg1"/>
            </a:solidFill>
          </a:ln>
        </p:spPr>
      </p:pic>
    </p:spTree>
    <p:extLst>
      <p:ext uri="{BB962C8B-B14F-4D97-AF65-F5344CB8AC3E}">
        <p14:creationId xmlns:p14="http://schemas.microsoft.com/office/powerpoint/2010/main" val="1455243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6071-0F53-A1D0-6BC6-986E152CE81C}"/>
              </a:ext>
            </a:extLst>
          </p:cNvPr>
          <p:cNvSpPr>
            <a:spLocks noGrp="1"/>
          </p:cNvSpPr>
          <p:nvPr>
            <p:ph type="title"/>
          </p:nvPr>
        </p:nvSpPr>
        <p:spPr/>
        <p:txBody>
          <a:bodyPr/>
          <a:lstStyle/>
          <a:p>
            <a:pPr algn="ctr"/>
            <a:r>
              <a:rPr lang="en-US" dirty="0"/>
              <a:t>Failing Forward</a:t>
            </a:r>
          </a:p>
        </p:txBody>
      </p:sp>
      <p:sp>
        <p:nvSpPr>
          <p:cNvPr id="3" name="Content Placeholder 2">
            <a:extLst>
              <a:ext uri="{FF2B5EF4-FFF2-40B4-BE49-F238E27FC236}">
                <a16:creationId xmlns:a16="http://schemas.microsoft.com/office/drawing/2014/main" id="{9417F11A-EC8B-6038-C94A-1EF966335E1F}"/>
              </a:ext>
            </a:extLst>
          </p:cNvPr>
          <p:cNvSpPr>
            <a:spLocks noGrp="1"/>
          </p:cNvSpPr>
          <p:nvPr>
            <p:ph idx="1"/>
          </p:nvPr>
        </p:nvSpPr>
        <p:spPr>
          <a:xfrm>
            <a:off x="1167493" y="1857435"/>
            <a:ext cx="9779182" cy="3596941"/>
          </a:xfrm>
        </p:spPr>
        <p:txBody>
          <a:bodyPr/>
          <a:lstStyle/>
          <a:p>
            <a:endParaRPr lang="en-US" sz="3600" dirty="0"/>
          </a:p>
          <a:p>
            <a:pPr marL="457200" indent="-457200">
              <a:buFont typeface="Arial" panose="020B0604020202020204" pitchFamily="34" charset="0"/>
              <a:buChar char="•"/>
            </a:pPr>
            <a:r>
              <a:rPr lang="en-US" sz="3600" dirty="0"/>
              <a:t>Don’t be the “helicopter parent”!</a:t>
            </a:r>
          </a:p>
          <a:p>
            <a:pPr marL="457200" indent="-457200">
              <a:buFont typeface="Arial" panose="020B0604020202020204" pitchFamily="34" charset="0"/>
              <a:buChar char="•"/>
            </a:pPr>
            <a:r>
              <a:rPr lang="en-US" sz="3600" dirty="0"/>
              <a:t>Don’t be the “concierge parent”!</a:t>
            </a:r>
          </a:p>
          <a:p>
            <a:pPr marL="457200" indent="-457200">
              <a:buFont typeface="Arial" panose="020B0604020202020204" pitchFamily="34" charset="0"/>
              <a:buChar char="•"/>
            </a:pPr>
            <a:r>
              <a:rPr lang="en-US" sz="3600" dirty="0"/>
              <a:t>Don’t be the “swooper”!</a:t>
            </a:r>
          </a:p>
          <a:p>
            <a:endParaRPr lang="en-US" dirty="0"/>
          </a:p>
        </p:txBody>
      </p:sp>
      <p:sp>
        <p:nvSpPr>
          <p:cNvPr id="5" name="Footer Placeholder 4">
            <a:extLst>
              <a:ext uri="{FF2B5EF4-FFF2-40B4-BE49-F238E27FC236}">
                <a16:creationId xmlns:a16="http://schemas.microsoft.com/office/drawing/2014/main" id="{A9DBA222-0612-8D8B-6D0C-7D37A34A9297}"/>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19EB0266-F072-EB9D-55CD-5E9981783429}"/>
              </a:ext>
            </a:extLst>
          </p:cNvPr>
          <p:cNvSpPr>
            <a:spLocks noGrp="1"/>
          </p:cNvSpPr>
          <p:nvPr>
            <p:ph type="sldNum" sz="quarter" idx="4"/>
          </p:nvPr>
        </p:nvSpPr>
        <p:spPr/>
        <p:txBody>
          <a:bodyPr/>
          <a:lstStyle/>
          <a:p>
            <a:fld id="{294A09A9-5501-47C1-A89A-A340965A2BE2}" type="slidenum">
              <a:rPr lang="en-US" smtClean="0"/>
              <a:pPr/>
              <a:t>46</a:t>
            </a:fld>
            <a:endParaRPr lang="en-US" dirty="0"/>
          </a:p>
        </p:txBody>
      </p:sp>
      <p:pic>
        <p:nvPicPr>
          <p:cNvPr id="8" name="Picture 7" descr="A picture containing toy&#10;&#10;Description automatically generated">
            <a:extLst>
              <a:ext uri="{FF2B5EF4-FFF2-40B4-BE49-F238E27FC236}">
                <a16:creationId xmlns:a16="http://schemas.microsoft.com/office/drawing/2014/main" id="{64C55536-8FE4-D988-64BF-E43DB17243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22847" y="2250838"/>
            <a:ext cx="2660857" cy="3515765"/>
          </a:xfrm>
          <a:prstGeom prst="rect">
            <a:avLst/>
          </a:prstGeom>
          <a:ln w="12700">
            <a:solidFill>
              <a:schemeClr val="bg1"/>
            </a:solidFill>
          </a:ln>
        </p:spPr>
      </p:pic>
    </p:spTree>
    <p:extLst>
      <p:ext uri="{BB962C8B-B14F-4D97-AF65-F5344CB8AC3E}">
        <p14:creationId xmlns:p14="http://schemas.microsoft.com/office/powerpoint/2010/main" val="2185583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77F5-6310-9520-EB90-0CB597E8268E}"/>
              </a:ext>
            </a:extLst>
          </p:cNvPr>
          <p:cNvSpPr>
            <a:spLocks noGrp="1"/>
          </p:cNvSpPr>
          <p:nvPr>
            <p:ph type="title"/>
          </p:nvPr>
        </p:nvSpPr>
        <p:spPr>
          <a:xfrm>
            <a:off x="381000" y="740842"/>
            <a:ext cx="11580628" cy="1325563"/>
          </a:xfrm>
        </p:spPr>
        <p:txBody>
          <a:bodyPr/>
          <a:lstStyle/>
          <a:p>
            <a:pPr algn="ctr"/>
            <a:r>
              <a:rPr lang="en-US" dirty="0"/>
              <a:t>Scaffolding Strategy #7</a:t>
            </a:r>
            <a:br>
              <a:rPr lang="en-US" dirty="0"/>
            </a:br>
            <a:r>
              <a:rPr lang="en-US" dirty="0"/>
              <a:t>Build Strength</a:t>
            </a:r>
          </a:p>
        </p:txBody>
      </p:sp>
      <p:sp>
        <p:nvSpPr>
          <p:cNvPr id="3" name="Content Placeholder 2">
            <a:extLst>
              <a:ext uri="{FF2B5EF4-FFF2-40B4-BE49-F238E27FC236}">
                <a16:creationId xmlns:a16="http://schemas.microsoft.com/office/drawing/2014/main" id="{A5697E02-295C-A828-BEBC-3C8EF4693B92}"/>
              </a:ext>
            </a:extLst>
          </p:cNvPr>
          <p:cNvSpPr>
            <a:spLocks noGrp="1"/>
          </p:cNvSpPr>
          <p:nvPr>
            <p:ph idx="1"/>
          </p:nvPr>
        </p:nvSpPr>
        <p:spPr>
          <a:xfrm>
            <a:off x="5739619" y="2758409"/>
            <a:ext cx="5650189" cy="3083316"/>
          </a:xfrm>
        </p:spPr>
        <p:txBody>
          <a:bodyPr/>
          <a:lstStyle/>
          <a:p>
            <a:pPr marL="457200" indent="-457200">
              <a:buFont typeface="Arial" panose="020B0604020202020204" pitchFamily="34" charset="0"/>
              <a:buChar char="•"/>
            </a:pPr>
            <a:r>
              <a:rPr lang="en-US" sz="3600" dirty="0"/>
              <a:t>Install courage, confidence, resiliency, and tenacity</a:t>
            </a:r>
          </a:p>
          <a:p>
            <a:pPr marL="457200" indent="-457200">
              <a:buFont typeface="Arial" panose="020B0604020202020204" pitchFamily="34" charset="0"/>
              <a:buChar char="•"/>
            </a:pPr>
            <a:r>
              <a:rPr lang="en-US" sz="3600" dirty="0"/>
              <a:t>Never belittle or tease them!</a:t>
            </a:r>
          </a:p>
          <a:p>
            <a:endParaRPr lang="en-US" dirty="0"/>
          </a:p>
        </p:txBody>
      </p:sp>
      <p:sp>
        <p:nvSpPr>
          <p:cNvPr id="5" name="Footer Placeholder 4">
            <a:extLst>
              <a:ext uri="{FF2B5EF4-FFF2-40B4-BE49-F238E27FC236}">
                <a16:creationId xmlns:a16="http://schemas.microsoft.com/office/drawing/2014/main" id="{7EEDDFBE-736E-7276-612A-D350476657E3}"/>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8638522A-2DCF-A084-DDB9-9538AA86ACDC}"/>
              </a:ext>
            </a:extLst>
          </p:cNvPr>
          <p:cNvSpPr>
            <a:spLocks noGrp="1"/>
          </p:cNvSpPr>
          <p:nvPr>
            <p:ph type="sldNum" sz="quarter" idx="4"/>
          </p:nvPr>
        </p:nvSpPr>
        <p:spPr/>
        <p:txBody>
          <a:bodyPr/>
          <a:lstStyle/>
          <a:p>
            <a:fld id="{294A09A9-5501-47C1-A89A-A340965A2BE2}" type="slidenum">
              <a:rPr lang="en-US" smtClean="0"/>
              <a:pPr/>
              <a:t>47</a:t>
            </a:fld>
            <a:endParaRPr lang="en-US" dirty="0"/>
          </a:p>
        </p:txBody>
      </p:sp>
      <p:pic>
        <p:nvPicPr>
          <p:cNvPr id="8" name="Picture 7" descr="A picture containing text, floor, remote, measuring stick&#10;&#10;Description automatically generated">
            <a:extLst>
              <a:ext uri="{FF2B5EF4-FFF2-40B4-BE49-F238E27FC236}">
                <a16:creationId xmlns:a16="http://schemas.microsoft.com/office/drawing/2014/main" id="{B4F1CF2A-061C-0E0C-F048-59B07DC07C8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36970" y="2941289"/>
            <a:ext cx="3392790" cy="2264126"/>
          </a:xfrm>
          <a:prstGeom prst="rect">
            <a:avLst/>
          </a:prstGeom>
          <a:ln w="12700">
            <a:solidFill>
              <a:schemeClr val="bg1"/>
            </a:solidFill>
          </a:ln>
        </p:spPr>
      </p:pic>
    </p:spTree>
    <p:extLst>
      <p:ext uri="{BB962C8B-B14F-4D97-AF65-F5344CB8AC3E}">
        <p14:creationId xmlns:p14="http://schemas.microsoft.com/office/powerpoint/2010/main" val="2116720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77F5-6310-9520-EB90-0CB597E8268E}"/>
              </a:ext>
            </a:extLst>
          </p:cNvPr>
          <p:cNvSpPr>
            <a:spLocks noGrp="1"/>
          </p:cNvSpPr>
          <p:nvPr>
            <p:ph type="title"/>
          </p:nvPr>
        </p:nvSpPr>
        <p:spPr>
          <a:xfrm>
            <a:off x="381000" y="740842"/>
            <a:ext cx="11580628" cy="1325563"/>
          </a:xfrm>
        </p:spPr>
        <p:txBody>
          <a:bodyPr/>
          <a:lstStyle/>
          <a:p>
            <a:pPr algn="ctr"/>
            <a:r>
              <a:rPr lang="en-US" dirty="0"/>
              <a:t>Scaffolding Strategy #7</a:t>
            </a:r>
            <a:br>
              <a:rPr lang="en-US" dirty="0"/>
            </a:br>
            <a:r>
              <a:rPr lang="en-US" dirty="0"/>
              <a:t>Build Strength</a:t>
            </a:r>
          </a:p>
        </p:txBody>
      </p:sp>
      <p:sp>
        <p:nvSpPr>
          <p:cNvPr id="3" name="Content Placeholder 2">
            <a:extLst>
              <a:ext uri="{FF2B5EF4-FFF2-40B4-BE49-F238E27FC236}">
                <a16:creationId xmlns:a16="http://schemas.microsoft.com/office/drawing/2014/main" id="{A5697E02-295C-A828-BEBC-3C8EF4693B92}"/>
              </a:ext>
            </a:extLst>
          </p:cNvPr>
          <p:cNvSpPr>
            <a:spLocks noGrp="1"/>
          </p:cNvSpPr>
          <p:nvPr>
            <p:ph idx="1"/>
          </p:nvPr>
        </p:nvSpPr>
        <p:spPr>
          <a:xfrm>
            <a:off x="1624693" y="1981200"/>
            <a:ext cx="5936691" cy="3450930"/>
          </a:xfrm>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Reframe negative experiences into positive ones.</a:t>
            </a:r>
          </a:p>
          <a:p>
            <a:pPr marL="457200" indent="-457200">
              <a:buFont typeface="Arial" panose="020B0604020202020204" pitchFamily="34" charset="0"/>
              <a:buChar char="•"/>
            </a:pPr>
            <a:r>
              <a:rPr lang="en-US" sz="3600" dirty="0"/>
              <a:t>Teach and model a healthy perspective.</a:t>
            </a:r>
          </a:p>
        </p:txBody>
      </p:sp>
      <p:sp>
        <p:nvSpPr>
          <p:cNvPr id="6" name="Slide Number Placeholder 5">
            <a:extLst>
              <a:ext uri="{FF2B5EF4-FFF2-40B4-BE49-F238E27FC236}">
                <a16:creationId xmlns:a16="http://schemas.microsoft.com/office/drawing/2014/main" id="{8638522A-2DCF-A084-DDB9-9538AA86ACDC}"/>
              </a:ext>
            </a:extLst>
          </p:cNvPr>
          <p:cNvSpPr>
            <a:spLocks noGrp="1"/>
          </p:cNvSpPr>
          <p:nvPr>
            <p:ph type="sldNum" sz="quarter" idx="4"/>
          </p:nvPr>
        </p:nvSpPr>
        <p:spPr/>
        <p:txBody>
          <a:bodyPr/>
          <a:lstStyle/>
          <a:p>
            <a:fld id="{294A09A9-5501-47C1-A89A-A340965A2BE2}" type="slidenum">
              <a:rPr lang="en-US" smtClean="0"/>
              <a:pPr/>
              <a:t>48</a:t>
            </a:fld>
            <a:endParaRPr lang="en-US" dirty="0"/>
          </a:p>
        </p:txBody>
      </p:sp>
      <p:pic>
        <p:nvPicPr>
          <p:cNvPr id="9" name="Picture 8" descr="Range of moods sticky notes">
            <a:extLst>
              <a:ext uri="{FF2B5EF4-FFF2-40B4-BE49-F238E27FC236}">
                <a16:creationId xmlns:a16="http://schemas.microsoft.com/office/drawing/2014/main" id="{736A8B0B-B4FD-534E-6A5A-8B6EE3C315FF}"/>
              </a:ext>
            </a:extLst>
          </p:cNvPr>
          <p:cNvPicPr>
            <a:picLocks noChangeAspect="1"/>
          </p:cNvPicPr>
          <p:nvPr/>
        </p:nvPicPr>
        <p:blipFill>
          <a:blip r:embed="rId2"/>
          <a:stretch>
            <a:fillRect/>
          </a:stretch>
        </p:blipFill>
        <p:spPr>
          <a:xfrm>
            <a:off x="7579173" y="2736685"/>
            <a:ext cx="3595576" cy="2398138"/>
          </a:xfrm>
          <a:prstGeom prst="rect">
            <a:avLst/>
          </a:prstGeom>
          <a:ln w="12700">
            <a:solidFill>
              <a:schemeClr val="bg1"/>
            </a:solidFill>
          </a:ln>
        </p:spPr>
      </p:pic>
    </p:spTree>
    <p:extLst>
      <p:ext uri="{BB962C8B-B14F-4D97-AF65-F5344CB8AC3E}">
        <p14:creationId xmlns:p14="http://schemas.microsoft.com/office/powerpoint/2010/main" val="3378598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4A87-5F58-2196-1C74-8E3C97B066B9}"/>
              </a:ext>
            </a:extLst>
          </p:cNvPr>
          <p:cNvSpPr>
            <a:spLocks noGrp="1"/>
          </p:cNvSpPr>
          <p:nvPr>
            <p:ph type="title"/>
          </p:nvPr>
        </p:nvSpPr>
        <p:spPr>
          <a:xfrm>
            <a:off x="1206408" y="1165339"/>
            <a:ext cx="9779183" cy="1325563"/>
          </a:xfrm>
        </p:spPr>
        <p:txBody>
          <a:bodyPr/>
          <a:lstStyle/>
          <a:p>
            <a:pPr marL="457200" indent="-457200" algn="ctr"/>
            <a:br>
              <a:rPr lang="en-US" sz="4000" b="1" dirty="0"/>
            </a:br>
            <a:br>
              <a:rPr lang="en-US" sz="4000" b="1" dirty="0"/>
            </a:br>
            <a:r>
              <a:rPr lang="en-US" sz="4000" b="1" dirty="0"/>
              <a:t>Build Strength:</a:t>
            </a:r>
            <a:br>
              <a:rPr lang="en-US" sz="4000" b="1" dirty="0"/>
            </a:br>
            <a:r>
              <a:rPr lang="en-US" sz="4000" b="1" dirty="0"/>
              <a:t>Encourage Children to Try New Things</a:t>
            </a:r>
            <a:br>
              <a:rPr lang="en-US" sz="4000" b="1" dirty="0"/>
            </a:br>
            <a:endParaRPr lang="en-US" sz="4000" dirty="0"/>
          </a:p>
        </p:txBody>
      </p:sp>
      <p:sp>
        <p:nvSpPr>
          <p:cNvPr id="3" name="Content Placeholder 2">
            <a:extLst>
              <a:ext uri="{FF2B5EF4-FFF2-40B4-BE49-F238E27FC236}">
                <a16:creationId xmlns:a16="http://schemas.microsoft.com/office/drawing/2014/main" id="{F3A0BEC3-FC23-949D-72D9-2097EB62EB5C}"/>
              </a:ext>
            </a:extLst>
          </p:cNvPr>
          <p:cNvSpPr>
            <a:spLocks noGrp="1"/>
          </p:cNvSpPr>
          <p:nvPr>
            <p:ph idx="1"/>
          </p:nvPr>
        </p:nvSpPr>
        <p:spPr/>
        <p:txBody>
          <a:bodyPr/>
          <a:lstStyle/>
          <a:p>
            <a:endParaRPr lang="en-US" dirty="0"/>
          </a:p>
          <a:p>
            <a:endParaRPr lang="en-US" dirty="0"/>
          </a:p>
        </p:txBody>
      </p:sp>
      <p:sp>
        <p:nvSpPr>
          <p:cNvPr id="6" name="Slide Number Placeholder 5">
            <a:extLst>
              <a:ext uri="{FF2B5EF4-FFF2-40B4-BE49-F238E27FC236}">
                <a16:creationId xmlns:a16="http://schemas.microsoft.com/office/drawing/2014/main" id="{489B3C27-1CF5-2874-0067-381C8DBEDF2B}"/>
              </a:ext>
            </a:extLst>
          </p:cNvPr>
          <p:cNvSpPr>
            <a:spLocks noGrp="1"/>
          </p:cNvSpPr>
          <p:nvPr>
            <p:ph type="sldNum" sz="quarter" idx="4"/>
          </p:nvPr>
        </p:nvSpPr>
        <p:spPr/>
        <p:txBody>
          <a:bodyPr/>
          <a:lstStyle/>
          <a:p>
            <a:fld id="{294A09A9-5501-47C1-A89A-A340965A2BE2}" type="slidenum">
              <a:rPr lang="en-US" smtClean="0"/>
              <a:pPr/>
              <a:t>49</a:t>
            </a:fld>
            <a:endParaRPr lang="en-US" dirty="0"/>
          </a:p>
        </p:txBody>
      </p:sp>
      <p:pic>
        <p:nvPicPr>
          <p:cNvPr id="8" name="Picture 7" descr="A group of people sitting at a table&#10;&#10;Description automatically generated with low confidence">
            <a:extLst>
              <a:ext uri="{FF2B5EF4-FFF2-40B4-BE49-F238E27FC236}">
                <a16:creationId xmlns:a16="http://schemas.microsoft.com/office/drawing/2014/main" id="{98A361BC-6B83-9205-1625-938240C830A9}"/>
              </a:ext>
            </a:extLst>
          </p:cNvPr>
          <p:cNvPicPr>
            <a:picLocks noChangeAspect="1"/>
          </p:cNvPicPr>
          <p:nvPr/>
        </p:nvPicPr>
        <p:blipFill>
          <a:blip r:embed="rId2"/>
          <a:stretch>
            <a:fillRect/>
          </a:stretch>
        </p:blipFill>
        <p:spPr>
          <a:xfrm rot="5400000">
            <a:off x="4148307" y="2775443"/>
            <a:ext cx="3895383" cy="3183312"/>
          </a:xfrm>
          <a:prstGeom prst="rect">
            <a:avLst/>
          </a:prstGeom>
          <a:ln w="12700">
            <a:solidFill>
              <a:schemeClr val="bg1"/>
            </a:solidFill>
          </a:ln>
        </p:spPr>
      </p:pic>
    </p:spTree>
    <p:extLst>
      <p:ext uri="{BB962C8B-B14F-4D97-AF65-F5344CB8AC3E}">
        <p14:creationId xmlns:p14="http://schemas.microsoft.com/office/powerpoint/2010/main" val="280194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381000"/>
            <a:ext cx="9779183" cy="1325563"/>
          </a:xfrm>
        </p:spPr>
        <p:txBody>
          <a:bodyPr/>
          <a:lstStyle/>
          <a:p>
            <a:r>
              <a:rPr lang="en-US" dirty="0"/>
              <a:t>Introduction: Dr. Pam Kramer Ertel</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1787978" y="2652173"/>
            <a:ext cx="10404021" cy="3437478"/>
          </a:xfrm>
        </p:spPr>
        <p:txBody>
          <a:bodyPr vert="horz" lIns="91440" tIns="45720" rIns="91440" bIns="45720" rtlCol="0" anchor="t">
            <a:normAutofit fontScale="92500" lnSpcReduction="20000"/>
          </a:bodyPr>
          <a:lstStyle/>
          <a:p>
            <a:r>
              <a:rPr lang="en-US" dirty="0"/>
              <a:t>           </a:t>
            </a:r>
            <a:r>
              <a:rPr lang="en-US" sz="3900" dirty="0"/>
              <a:t>40+ years of Teaching Experience</a:t>
            </a:r>
          </a:p>
          <a:p>
            <a:r>
              <a:rPr lang="en-US" sz="3900" dirty="0"/>
              <a:t>	*Elementary Teacher – 9 years</a:t>
            </a:r>
          </a:p>
          <a:p>
            <a:r>
              <a:rPr lang="en-US" sz="3900" dirty="0"/>
              <a:t>	*Preschool teacher – summers</a:t>
            </a:r>
          </a:p>
          <a:p>
            <a:r>
              <a:rPr lang="en-US" sz="3900" dirty="0"/>
              <a:t>	*Professor &amp; Dean – 32 years</a:t>
            </a:r>
          </a:p>
          <a:p>
            <a:endParaRPr lang="en-US" dirty="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5</a:t>
            </a:fld>
            <a:endParaRPr lang="en-US" dirty="0"/>
          </a:p>
        </p:txBody>
      </p:sp>
      <p:pic>
        <p:nvPicPr>
          <p:cNvPr id="9" name="Picture 8" descr="A person wearing a pink shirt&#10;&#10;Description automatically generated with low confidence">
            <a:extLst>
              <a:ext uri="{FF2B5EF4-FFF2-40B4-BE49-F238E27FC236}">
                <a16:creationId xmlns:a16="http://schemas.microsoft.com/office/drawing/2014/main" id="{574772CE-7FFF-7084-DF4C-1DE69277B03B}"/>
              </a:ext>
            </a:extLst>
          </p:cNvPr>
          <p:cNvPicPr>
            <a:picLocks noChangeAspect="1"/>
          </p:cNvPicPr>
          <p:nvPr/>
        </p:nvPicPr>
        <p:blipFill>
          <a:blip r:embed="rId2"/>
          <a:stretch>
            <a:fillRect/>
          </a:stretch>
        </p:blipFill>
        <p:spPr>
          <a:xfrm>
            <a:off x="409094" y="2921636"/>
            <a:ext cx="1954279" cy="2898551"/>
          </a:xfrm>
          <a:prstGeom prst="rect">
            <a:avLst/>
          </a:prstGeom>
          <a:ln w="12700">
            <a:solidFill>
              <a:schemeClr val="bg1"/>
            </a:solidFill>
          </a:ln>
        </p:spPr>
      </p:pic>
    </p:spTree>
    <p:extLst>
      <p:ext uri="{BB962C8B-B14F-4D97-AF65-F5344CB8AC3E}">
        <p14:creationId xmlns:p14="http://schemas.microsoft.com/office/powerpoint/2010/main" val="3141470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4A87-5F58-2196-1C74-8E3C97B066B9}"/>
              </a:ext>
            </a:extLst>
          </p:cNvPr>
          <p:cNvSpPr>
            <a:spLocks noGrp="1"/>
          </p:cNvSpPr>
          <p:nvPr>
            <p:ph type="title"/>
          </p:nvPr>
        </p:nvSpPr>
        <p:spPr/>
        <p:txBody>
          <a:bodyPr/>
          <a:lstStyle/>
          <a:p>
            <a:pPr marL="457200" indent="-457200"/>
            <a:br>
              <a:rPr lang="en-US" sz="4000" dirty="0"/>
            </a:br>
            <a:endParaRPr lang="en-US" sz="4000" dirty="0"/>
          </a:p>
        </p:txBody>
      </p:sp>
      <p:pic>
        <p:nvPicPr>
          <p:cNvPr id="13" name="Content Placeholder 12" descr="A picture containing person, indoor&#10;&#10;Description automatically generated">
            <a:extLst>
              <a:ext uri="{FF2B5EF4-FFF2-40B4-BE49-F238E27FC236}">
                <a16:creationId xmlns:a16="http://schemas.microsoft.com/office/drawing/2014/main" id="{1149A5C1-80A5-98E2-1ED8-8677D474892A}"/>
              </a:ext>
            </a:extLst>
          </p:cNvPr>
          <p:cNvPicPr>
            <a:picLocks noGrp="1" noChangeAspect="1"/>
          </p:cNvPicPr>
          <p:nvPr>
            <p:ph idx="1"/>
          </p:nvPr>
        </p:nvPicPr>
        <p:blipFill>
          <a:blip r:embed="rId2"/>
          <a:stretch>
            <a:fillRect/>
          </a:stretch>
        </p:blipFill>
        <p:spPr>
          <a:xfrm rot="5400000">
            <a:off x="4454700" y="2972890"/>
            <a:ext cx="3628219" cy="2721164"/>
          </a:xfrm>
          <a:ln w="12700">
            <a:solidFill>
              <a:schemeClr val="bg1"/>
            </a:solidFill>
          </a:ln>
        </p:spPr>
      </p:pic>
      <p:sp>
        <p:nvSpPr>
          <p:cNvPr id="6" name="Slide Number Placeholder 5">
            <a:extLst>
              <a:ext uri="{FF2B5EF4-FFF2-40B4-BE49-F238E27FC236}">
                <a16:creationId xmlns:a16="http://schemas.microsoft.com/office/drawing/2014/main" id="{489B3C27-1CF5-2874-0067-381C8DBEDF2B}"/>
              </a:ext>
            </a:extLst>
          </p:cNvPr>
          <p:cNvSpPr>
            <a:spLocks noGrp="1"/>
          </p:cNvSpPr>
          <p:nvPr>
            <p:ph type="sldNum" sz="quarter" idx="4"/>
          </p:nvPr>
        </p:nvSpPr>
        <p:spPr/>
        <p:txBody>
          <a:bodyPr/>
          <a:lstStyle/>
          <a:p>
            <a:fld id="{294A09A9-5501-47C1-A89A-A340965A2BE2}" type="slidenum">
              <a:rPr lang="en-US" smtClean="0"/>
              <a:pPr/>
              <a:t>50</a:t>
            </a:fld>
            <a:endParaRPr lang="en-US" dirty="0"/>
          </a:p>
        </p:txBody>
      </p:sp>
      <p:sp>
        <p:nvSpPr>
          <p:cNvPr id="11" name="Content Placeholder 10">
            <a:extLst>
              <a:ext uri="{FF2B5EF4-FFF2-40B4-BE49-F238E27FC236}">
                <a16:creationId xmlns:a16="http://schemas.microsoft.com/office/drawing/2014/main" id="{AAA0ED0B-2BA7-0863-44E5-36AD57383CE8}"/>
              </a:ext>
            </a:extLst>
          </p:cNvPr>
          <p:cNvSpPr>
            <a:spLocks noGrp="1"/>
          </p:cNvSpPr>
          <p:nvPr>
            <p:ph idx="4294967295"/>
          </p:nvPr>
        </p:nvSpPr>
        <p:spPr>
          <a:xfrm>
            <a:off x="0" y="468313"/>
            <a:ext cx="10110788" cy="1963737"/>
          </a:xfrm>
        </p:spPr>
        <p:txBody>
          <a:bodyPr/>
          <a:lstStyle/>
          <a:p>
            <a:pPr marL="2286000" lvl="5" indent="0" algn="ctr">
              <a:buNone/>
            </a:pPr>
            <a:r>
              <a:rPr lang="en-US" sz="4000" b="1" dirty="0">
                <a:solidFill>
                  <a:schemeClr val="bg1"/>
                </a:solidFill>
              </a:rPr>
              <a:t>Reinforcement Tools: </a:t>
            </a:r>
          </a:p>
          <a:p>
            <a:pPr marL="2286000" lvl="5" indent="0" algn="ctr">
              <a:buNone/>
            </a:pPr>
            <a:r>
              <a:rPr lang="en-US" sz="4000" b="1" dirty="0">
                <a:solidFill>
                  <a:schemeClr val="bg1"/>
                </a:solidFill>
              </a:rPr>
              <a:t>Guidance, Support, and Modeling Strength</a:t>
            </a:r>
            <a:br>
              <a:rPr lang="en-US" sz="4000" b="1" dirty="0">
                <a:solidFill>
                  <a:schemeClr val="bg1"/>
                </a:solidFill>
              </a:rPr>
            </a:br>
            <a:endParaRPr lang="en-US" sz="4000" b="1" dirty="0">
              <a:solidFill>
                <a:schemeClr val="bg1"/>
              </a:solidFill>
            </a:endParaRPr>
          </a:p>
        </p:txBody>
      </p:sp>
    </p:spTree>
    <p:extLst>
      <p:ext uri="{BB962C8B-B14F-4D97-AF65-F5344CB8AC3E}">
        <p14:creationId xmlns:p14="http://schemas.microsoft.com/office/powerpoint/2010/main" val="2254458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8811-79D9-F606-E3C3-5A0460085AAD}"/>
              </a:ext>
            </a:extLst>
          </p:cNvPr>
          <p:cNvSpPr>
            <a:spLocks noGrp="1"/>
          </p:cNvSpPr>
          <p:nvPr>
            <p:ph type="title"/>
          </p:nvPr>
        </p:nvSpPr>
        <p:spPr/>
        <p:txBody>
          <a:bodyPr/>
          <a:lstStyle/>
          <a:p>
            <a:pPr algn="ctr"/>
            <a:r>
              <a:rPr lang="en-US" dirty="0"/>
              <a:t>Teach Tenacity!</a:t>
            </a:r>
          </a:p>
        </p:txBody>
      </p:sp>
      <p:sp>
        <p:nvSpPr>
          <p:cNvPr id="3" name="Content Placeholder 2">
            <a:extLst>
              <a:ext uri="{FF2B5EF4-FFF2-40B4-BE49-F238E27FC236}">
                <a16:creationId xmlns:a16="http://schemas.microsoft.com/office/drawing/2014/main" id="{DEC37C5A-F86D-9619-E29E-5A7AF5073857}"/>
              </a:ext>
            </a:extLst>
          </p:cNvPr>
          <p:cNvSpPr>
            <a:spLocks noGrp="1"/>
          </p:cNvSpPr>
          <p:nvPr>
            <p:ph idx="1"/>
          </p:nvPr>
        </p:nvSpPr>
        <p:spPr>
          <a:xfrm>
            <a:off x="1639053" y="2355638"/>
            <a:ext cx="5971568" cy="3334043"/>
          </a:xfrm>
        </p:spPr>
        <p:txBody>
          <a:bodyPr/>
          <a:lstStyle/>
          <a:p>
            <a:pPr marL="457200" indent="-457200">
              <a:buFont typeface="Arial" panose="020B0604020202020204" pitchFamily="34" charset="0"/>
              <a:buChar char="•"/>
            </a:pPr>
            <a:r>
              <a:rPr lang="en-US" sz="3600" dirty="0"/>
              <a:t>Honor your commitments!</a:t>
            </a:r>
          </a:p>
          <a:p>
            <a:pPr marL="457200" indent="-457200">
              <a:buFont typeface="Arial" panose="020B0604020202020204" pitchFamily="34" charset="0"/>
              <a:buChar char="•"/>
            </a:pPr>
            <a:r>
              <a:rPr lang="en-US" sz="3600" dirty="0"/>
              <a:t>Hold back from jumping in and solving it for them!</a:t>
            </a:r>
          </a:p>
          <a:p>
            <a:endParaRPr lang="en-US" dirty="0"/>
          </a:p>
        </p:txBody>
      </p:sp>
      <p:sp>
        <p:nvSpPr>
          <p:cNvPr id="5" name="Footer Placeholder 4">
            <a:extLst>
              <a:ext uri="{FF2B5EF4-FFF2-40B4-BE49-F238E27FC236}">
                <a16:creationId xmlns:a16="http://schemas.microsoft.com/office/drawing/2014/main" id="{15C02703-8E94-B7E6-982B-89F5473D0724}"/>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71DB8445-D9C1-4443-9191-0988E6DA6ADD}"/>
              </a:ext>
            </a:extLst>
          </p:cNvPr>
          <p:cNvSpPr>
            <a:spLocks noGrp="1"/>
          </p:cNvSpPr>
          <p:nvPr>
            <p:ph type="sldNum" sz="quarter" idx="4"/>
          </p:nvPr>
        </p:nvSpPr>
        <p:spPr/>
        <p:txBody>
          <a:bodyPr/>
          <a:lstStyle/>
          <a:p>
            <a:fld id="{294A09A9-5501-47C1-A89A-A340965A2BE2}" type="slidenum">
              <a:rPr lang="en-US" smtClean="0"/>
              <a:pPr/>
              <a:t>51</a:t>
            </a:fld>
            <a:endParaRPr lang="en-US" dirty="0"/>
          </a:p>
        </p:txBody>
      </p:sp>
      <p:pic>
        <p:nvPicPr>
          <p:cNvPr id="8" name="Picture 7" descr="Text&#10;&#10;Description automatically generated">
            <a:extLst>
              <a:ext uri="{FF2B5EF4-FFF2-40B4-BE49-F238E27FC236}">
                <a16:creationId xmlns:a16="http://schemas.microsoft.com/office/drawing/2014/main" id="{1D8741A6-AECD-9561-8A27-DFD80CB5024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01221" y="2355638"/>
            <a:ext cx="2510835" cy="3074491"/>
          </a:xfrm>
          <a:prstGeom prst="rect">
            <a:avLst/>
          </a:prstGeom>
          <a:ln w="12700">
            <a:solidFill>
              <a:schemeClr val="tx1"/>
            </a:solidFill>
          </a:ln>
        </p:spPr>
      </p:pic>
    </p:spTree>
    <p:extLst>
      <p:ext uri="{BB962C8B-B14F-4D97-AF65-F5344CB8AC3E}">
        <p14:creationId xmlns:p14="http://schemas.microsoft.com/office/powerpoint/2010/main" val="3325194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37C5A-F86D-9619-E29E-5A7AF5073857}"/>
              </a:ext>
            </a:extLst>
          </p:cNvPr>
          <p:cNvSpPr>
            <a:spLocks noGrp="1"/>
          </p:cNvSpPr>
          <p:nvPr>
            <p:ph idx="1"/>
          </p:nvPr>
        </p:nvSpPr>
        <p:spPr>
          <a:xfrm>
            <a:off x="886138" y="2239653"/>
            <a:ext cx="5796015" cy="2838893"/>
          </a:xfrm>
        </p:spPr>
        <p:txBody>
          <a:bodyPr/>
          <a:lstStyle/>
          <a:p>
            <a:pPr marL="457200" indent="-457200">
              <a:buFont typeface="Arial" panose="020B0604020202020204" pitchFamily="34" charset="0"/>
              <a:buChar char="•"/>
            </a:pPr>
            <a:r>
              <a:rPr lang="en-US" sz="3600" dirty="0"/>
              <a:t>Use warmth to comfort them when they fail.</a:t>
            </a:r>
          </a:p>
          <a:p>
            <a:pPr marL="457200" indent="-457200">
              <a:buFont typeface="Arial" panose="020B0604020202020204" pitchFamily="34" charset="0"/>
              <a:buChar char="•"/>
            </a:pPr>
            <a:r>
              <a:rPr lang="en-US" sz="3600" dirty="0"/>
              <a:t>Don’t push YOUR past on your child!</a:t>
            </a:r>
          </a:p>
          <a:p>
            <a:pPr marL="457200" indent="-457200">
              <a:buFont typeface="Arial" panose="020B0604020202020204" pitchFamily="34" charset="0"/>
              <a:buChar char="•"/>
            </a:pPr>
            <a:r>
              <a:rPr lang="en-US" sz="3600" dirty="0"/>
              <a:t>Don’t overreact!</a:t>
            </a:r>
          </a:p>
          <a:p>
            <a:pPr marL="457200" indent="-457200">
              <a:buFont typeface="Arial" panose="020B0604020202020204" pitchFamily="34" charset="0"/>
              <a:buChar char="•"/>
            </a:pPr>
            <a:endParaRPr lang="en-US" sz="3600" dirty="0"/>
          </a:p>
          <a:p>
            <a:endParaRPr lang="en-US" sz="3600" dirty="0"/>
          </a:p>
        </p:txBody>
      </p:sp>
      <p:sp>
        <p:nvSpPr>
          <p:cNvPr id="5" name="Footer Placeholder 4">
            <a:extLst>
              <a:ext uri="{FF2B5EF4-FFF2-40B4-BE49-F238E27FC236}">
                <a16:creationId xmlns:a16="http://schemas.microsoft.com/office/drawing/2014/main" id="{15C02703-8E94-B7E6-982B-89F5473D0724}"/>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71DB8445-D9C1-4443-9191-0988E6DA6ADD}"/>
              </a:ext>
            </a:extLst>
          </p:cNvPr>
          <p:cNvSpPr>
            <a:spLocks noGrp="1"/>
          </p:cNvSpPr>
          <p:nvPr>
            <p:ph type="sldNum" sz="quarter" idx="4"/>
          </p:nvPr>
        </p:nvSpPr>
        <p:spPr/>
        <p:txBody>
          <a:bodyPr/>
          <a:lstStyle/>
          <a:p>
            <a:fld id="{294A09A9-5501-47C1-A89A-A340965A2BE2}" type="slidenum">
              <a:rPr lang="en-US" smtClean="0"/>
              <a:pPr/>
              <a:t>52</a:t>
            </a:fld>
            <a:endParaRPr lang="en-US" dirty="0"/>
          </a:p>
        </p:txBody>
      </p:sp>
      <p:sp>
        <p:nvSpPr>
          <p:cNvPr id="12" name="Title 11">
            <a:extLst>
              <a:ext uri="{FF2B5EF4-FFF2-40B4-BE49-F238E27FC236}">
                <a16:creationId xmlns:a16="http://schemas.microsoft.com/office/drawing/2014/main" id="{2B9D62A1-1426-CF9B-71E3-FFF789508CBF}"/>
              </a:ext>
            </a:extLst>
          </p:cNvPr>
          <p:cNvSpPr>
            <a:spLocks noGrp="1"/>
          </p:cNvSpPr>
          <p:nvPr>
            <p:ph type="title"/>
          </p:nvPr>
        </p:nvSpPr>
        <p:spPr/>
        <p:txBody>
          <a:bodyPr/>
          <a:lstStyle/>
          <a:p>
            <a:pPr algn="ctr"/>
            <a:r>
              <a:rPr lang="en-US" dirty="0"/>
              <a:t>Teach Tenacity!</a:t>
            </a:r>
          </a:p>
        </p:txBody>
      </p:sp>
      <p:pic>
        <p:nvPicPr>
          <p:cNvPr id="14" name="Picture 13" descr="Elderly mother hugging daughter">
            <a:extLst>
              <a:ext uri="{FF2B5EF4-FFF2-40B4-BE49-F238E27FC236}">
                <a16:creationId xmlns:a16="http://schemas.microsoft.com/office/drawing/2014/main" id="{EA233D1A-E107-A1A8-51F7-83C62E9B8D07}"/>
              </a:ext>
            </a:extLst>
          </p:cNvPr>
          <p:cNvPicPr>
            <a:picLocks noChangeAspect="1"/>
          </p:cNvPicPr>
          <p:nvPr/>
        </p:nvPicPr>
        <p:blipFill>
          <a:blip r:embed="rId2"/>
          <a:stretch>
            <a:fillRect/>
          </a:stretch>
        </p:blipFill>
        <p:spPr>
          <a:xfrm>
            <a:off x="6978809" y="2379710"/>
            <a:ext cx="3728715" cy="2558777"/>
          </a:xfrm>
          <a:prstGeom prst="rect">
            <a:avLst/>
          </a:prstGeom>
          <a:ln w="12700">
            <a:solidFill>
              <a:schemeClr val="bg1"/>
            </a:solidFill>
          </a:ln>
        </p:spPr>
      </p:pic>
    </p:spTree>
    <p:extLst>
      <p:ext uri="{BB962C8B-B14F-4D97-AF65-F5344CB8AC3E}">
        <p14:creationId xmlns:p14="http://schemas.microsoft.com/office/powerpoint/2010/main" val="3652933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D26D-9B35-95AE-1A17-A1E04522209E}"/>
              </a:ext>
            </a:extLst>
          </p:cNvPr>
          <p:cNvSpPr>
            <a:spLocks noGrp="1"/>
          </p:cNvSpPr>
          <p:nvPr>
            <p:ph type="title"/>
          </p:nvPr>
        </p:nvSpPr>
        <p:spPr/>
        <p:txBody>
          <a:bodyPr/>
          <a:lstStyle/>
          <a:p>
            <a:pPr algn="ctr"/>
            <a:r>
              <a:rPr lang="en-US" dirty="0"/>
              <a:t>Scaffolding Strategy #8</a:t>
            </a:r>
            <a:br>
              <a:rPr lang="en-US" dirty="0"/>
            </a:br>
            <a:r>
              <a:rPr lang="en-US" dirty="0"/>
              <a:t>Set Realistic Limitations</a:t>
            </a:r>
          </a:p>
        </p:txBody>
      </p:sp>
      <p:sp>
        <p:nvSpPr>
          <p:cNvPr id="3" name="Content Placeholder 2">
            <a:extLst>
              <a:ext uri="{FF2B5EF4-FFF2-40B4-BE49-F238E27FC236}">
                <a16:creationId xmlns:a16="http://schemas.microsoft.com/office/drawing/2014/main" id="{AF32CD18-26CA-938F-E90B-9CCA5754CFE9}"/>
              </a:ext>
            </a:extLst>
          </p:cNvPr>
          <p:cNvSpPr>
            <a:spLocks noGrp="1"/>
          </p:cNvSpPr>
          <p:nvPr>
            <p:ph idx="1"/>
          </p:nvPr>
        </p:nvSpPr>
        <p:spPr/>
        <p:txBody>
          <a:bodyPr/>
          <a:lstStyle/>
          <a:p>
            <a:pPr marL="457200" indent="-457200">
              <a:buFont typeface="Arial" panose="020B0604020202020204" pitchFamily="34" charset="0"/>
              <a:buChar char="•"/>
            </a:pPr>
            <a:r>
              <a:rPr lang="en-US" sz="3600" dirty="0"/>
              <a:t>Maintain Quality Control</a:t>
            </a:r>
          </a:p>
          <a:p>
            <a:pPr marL="457200" indent="-457200">
              <a:buFont typeface="Arial" panose="020B0604020202020204" pitchFamily="34" charset="0"/>
              <a:buChar char="•"/>
            </a:pPr>
            <a:r>
              <a:rPr lang="en-US" sz="3600" dirty="0"/>
              <a:t>Teach, Model, and Reinforce Rules</a:t>
            </a:r>
          </a:p>
          <a:p>
            <a:pPr marL="457200" indent="-457200">
              <a:buFont typeface="Arial" panose="020B0604020202020204" pitchFamily="34" charset="0"/>
              <a:buChar char="•"/>
            </a:pPr>
            <a:r>
              <a:rPr lang="en-US" sz="3600" dirty="0"/>
              <a:t>Make Visible Your Invisible Expectations!</a:t>
            </a:r>
          </a:p>
          <a:p>
            <a:pPr marL="457200" indent="-457200">
              <a:buFont typeface="Arial" panose="020B0604020202020204" pitchFamily="34" charset="0"/>
              <a:buChar char="•"/>
            </a:pPr>
            <a:r>
              <a:rPr lang="en-US" sz="3600" dirty="0"/>
              <a:t>Praise the good!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A3C4DC2B-946C-FCAA-FCC3-7E5FA27B5277}"/>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2C5AD1E7-90F5-9E40-0A05-3580D56357A5}"/>
              </a:ext>
            </a:extLst>
          </p:cNvPr>
          <p:cNvSpPr>
            <a:spLocks noGrp="1"/>
          </p:cNvSpPr>
          <p:nvPr>
            <p:ph type="sldNum" sz="quarter" idx="4"/>
          </p:nvPr>
        </p:nvSpPr>
        <p:spPr/>
        <p:txBody>
          <a:bodyPr/>
          <a:lstStyle/>
          <a:p>
            <a:fld id="{294A09A9-5501-47C1-A89A-A340965A2BE2}" type="slidenum">
              <a:rPr lang="en-US" smtClean="0"/>
              <a:pPr/>
              <a:t>53</a:t>
            </a:fld>
            <a:endParaRPr lang="en-US" dirty="0"/>
          </a:p>
        </p:txBody>
      </p:sp>
      <p:pic>
        <p:nvPicPr>
          <p:cNvPr id="8" name="Picture 7" descr="Text, whiteboard&#10;&#10;Description automatically generated">
            <a:extLst>
              <a:ext uri="{FF2B5EF4-FFF2-40B4-BE49-F238E27FC236}">
                <a16:creationId xmlns:a16="http://schemas.microsoft.com/office/drawing/2014/main" id="{EAFADDF8-6529-C82A-EB5A-9BDA29CB127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56087" y="4170492"/>
            <a:ext cx="2368420" cy="2368420"/>
          </a:xfrm>
          <a:prstGeom prst="rect">
            <a:avLst/>
          </a:prstGeom>
          <a:ln w="12700">
            <a:solidFill>
              <a:schemeClr val="tx1"/>
            </a:solidFill>
          </a:ln>
        </p:spPr>
      </p:pic>
    </p:spTree>
    <p:extLst>
      <p:ext uri="{BB962C8B-B14F-4D97-AF65-F5344CB8AC3E}">
        <p14:creationId xmlns:p14="http://schemas.microsoft.com/office/powerpoint/2010/main" val="2502861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D26D-9B35-95AE-1A17-A1E04522209E}"/>
              </a:ext>
            </a:extLst>
          </p:cNvPr>
          <p:cNvSpPr>
            <a:spLocks noGrp="1"/>
          </p:cNvSpPr>
          <p:nvPr>
            <p:ph type="title"/>
          </p:nvPr>
        </p:nvSpPr>
        <p:spPr/>
        <p:txBody>
          <a:bodyPr/>
          <a:lstStyle/>
          <a:p>
            <a:pPr algn="ctr"/>
            <a:r>
              <a:rPr lang="en-US" dirty="0"/>
              <a:t>Scaffolding Strategy #8</a:t>
            </a:r>
            <a:br>
              <a:rPr lang="en-US" dirty="0"/>
            </a:br>
            <a:r>
              <a:rPr lang="en-US" dirty="0"/>
              <a:t>Set Realistic Limitations</a:t>
            </a:r>
          </a:p>
        </p:txBody>
      </p:sp>
      <p:sp>
        <p:nvSpPr>
          <p:cNvPr id="3" name="Content Placeholder 2">
            <a:extLst>
              <a:ext uri="{FF2B5EF4-FFF2-40B4-BE49-F238E27FC236}">
                <a16:creationId xmlns:a16="http://schemas.microsoft.com/office/drawing/2014/main" id="{AF32CD18-26CA-938F-E90B-9CCA5754CFE9}"/>
              </a:ext>
            </a:extLst>
          </p:cNvPr>
          <p:cNvSpPr>
            <a:spLocks noGrp="1"/>
          </p:cNvSpPr>
          <p:nvPr>
            <p:ph idx="1"/>
          </p:nvPr>
        </p:nvSpPr>
        <p:spPr>
          <a:xfrm>
            <a:off x="1206409" y="1181325"/>
            <a:ext cx="9779182" cy="3366815"/>
          </a:xfrm>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Use your words!</a:t>
            </a:r>
          </a:p>
          <a:p>
            <a:pPr marL="457200" indent="-457200">
              <a:buFont typeface="Arial" panose="020B0604020202020204" pitchFamily="34" charset="0"/>
              <a:buChar char="•"/>
            </a:pPr>
            <a:r>
              <a:rPr lang="en-US" sz="3600" dirty="0"/>
              <a:t>Use active ignoring (aka “Choose Your Battles!)</a:t>
            </a:r>
          </a:p>
          <a:p>
            <a:pPr marL="457200" indent="-457200">
              <a:buFont typeface="Arial" panose="020B0604020202020204" pitchFamily="34" charset="0"/>
              <a:buChar char="•"/>
            </a:pPr>
            <a:r>
              <a:rPr lang="en-US" sz="3600" dirty="0"/>
              <a:t>Teach them about consequences; apply logical consequences</a:t>
            </a:r>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A3C4DC2B-946C-FCAA-FCC3-7E5FA27B5277}"/>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2C5AD1E7-90F5-9E40-0A05-3580D56357A5}"/>
              </a:ext>
            </a:extLst>
          </p:cNvPr>
          <p:cNvSpPr>
            <a:spLocks noGrp="1"/>
          </p:cNvSpPr>
          <p:nvPr>
            <p:ph type="sldNum" sz="quarter" idx="4"/>
          </p:nvPr>
        </p:nvSpPr>
        <p:spPr/>
        <p:txBody>
          <a:bodyPr/>
          <a:lstStyle/>
          <a:p>
            <a:fld id="{294A09A9-5501-47C1-A89A-A340965A2BE2}" type="slidenum">
              <a:rPr lang="en-US" smtClean="0"/>
              <a:pPr/>
              <a:t>54</a:t>
            </a:fld>
            <a:endParaRPr lang="en-US" dirty="0"/>
          </a:p>
        </p:txBody>
      </p:sp>
      <p:pic>
        <p:nvPicPr>
          <p:cNvPr id="9" name="Picture 8" descr="A picture containing text, sky, outdoor, sign&#10;&#10;Description automatically generated">
            <a:extLst>
              <a:ext uri="{FF2B5EF4-FFF2-40B4-BE49-F238E27FC236}">
                <a16:creationId xmlns:a16="http://schemas.microsoft.com/office/drawing/2014/main" id="{70504203-1DE1-2B75-7D06-9B4CC034AB7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74529" y="4614470"/>
            <a:ext cx="2812229" cy="1671342"/>
          </a:xfrm>
          <a:prstGeom prst="rect">
            <a:avLst/>
          </a:prstGeom>
          <a:ln w="12700">
            <a:solidFill>
              <a:srgbClr val="002060"/>
            </a:solidFill>
          </a:ln>
        </p:spPr>
      </p:pic>
      <p:sp>
        <p:nvSpPr>
          <p:cNvPr id="10" name="TextBox 9">
            <a:extLst>
              <a:ext uri="{FF2B5EF4-FFF2-40B4-BE49-F238E27FC236}">
                <a16:creationId xmlns:a16="http://schemas.microsoft.com/office/drawing/2014/main" id="{392634B3-D358-F984-4A2C-7198D4D707AE}"/>
              </a:ext>
            </a:extLst>
          </p:cNvPr>
          <p:cNvSpPr txBox="1"/>
          <p:nvPr/>
        </p:nvSpPr>
        <p:spPr>
          <a:xfrm>
            <a:off x="8474529" y="6352143"/>
            <a:ext cx="2812229" cy="369332"/>
          </a:xfrm>
          <a:prstGeom prst="rect">
            <a:avLst/>
          </a:prstGeom>
          <a:noFill/>
        </p:spPr>
        <p:txBody>
          <a:bodyPr wrap="square" rtlCol="0">
            <a:spAutoFit/>
          </a:bodyPr>
          <a:lstStyle/>
          <a:p>
            <a:r>
              <a:rPr lang="en-US" sz="900" dirty="0">
                <a:hlinkClick r:id="rId3" tooltip="https://www.picpedia.org/highway-signs/l/limitation.htm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243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86D3-420A-ABF8-E337-44E1B817CACD}"/>
              </a:ext>
            </a:extLst>
          </p:cNvPr>
          <p:cNvSpPr>
            <a:spLocks noGrp="1"/>
          </p:cNvSpPr>
          <p:nvPr>
            <p:ph type="title"/>
          </p:nvPr>
        </p:nvSpPr>
        <p:spPr/>
        <p:txBody>
          <a:bodyPr/>
          <a:lstStyle/>
          <a:p>
            <a:pPr algn="ctr"/>
            <a:r>
              <a:rPr lang="en-US" sz="4400" dirty="0"/>
              <a:t>Teach Coping Skills – To Avoid Negative Consequences!</a:t>
            </a:r>
          </a:p>
        </p:txBody>
      </p:sp>
      <p:sp>
        <p:nvSpPr>
          <p:cNvPr id="3" name="Content Placeholder 2">
            <a:extLst>
              <a:ext uri="{FF2B5EF4-FFF2-40B4-BE49-F238E27FC236}">
                <a16:creationId xmlns:a16="http://schemas.microsoft.com/office/drawing/2014/main" id="{C1A057E4-5D50-71A9-F5BA-A6F7FFE9B5C1}"/>
              </a:ext>
            </a:extLst>
          </p:cNvPr>
          <p:cNvSpPr>
            <a:spLocks noGrp="1"/>
          </p:cNvSpPr>
          <p:nvPr>
            <p:ph idx="1"/>
          </p:nvPr>
        </p:nvSpPr>
        <p:spPr>
          <a:xfrm>
            <a:off x="440871" y="2087561"/>
            <a:ext cx="11370128" cy="3366815"/>
          </a:xfrm>
        </p:spPr>
        <p:txBody>
          <a:bodyPr/>
          <a:lstStyle/>
          <a:p>
            <a:pPr marL="457200" indent="-457200">
              <a:buFont typeface="Arial" panose="020B0604020202020204" pitchFamily="34" charset="0"/>
              <a:buChar char="•"/>
            </a:pPr>
            <a:r>
              <a:rPr lang="en-US" sz="3600" dirty="0"/>
              <a:t>Distraction (“change the channel in your mind”)</a:t>
            </a:r>
          </a:p>
          <a:p>
            <a:pPr marL="457200" indent="-457200">
              <a:buFont typeface="Arial" panose="020B0604020202020204" pitchFamily="34" charset="0"/>
              <a:buChar char="•"/>
            </a:pPr>
            <a:r>
              <a:rPr lang="en-US" sz="3600" dirty="0"/>
              <a:t>Reframing (look at the situation in a different way).</a:t>
            </a:r>
          </a:p>
          <a:p>
            <a:pPr marL="457200" indent="-457200">
              <a:buFont typeface="Arial" panose="020B0604020202020204" pitchFamily="34" charset="0"/>
              <a:buChar char="•"/>
            </a:pPr>
            <a:r>
              <a:rPr lang="en-US" sz="3600" dirty="0"/>
              <a:t>Deep breathing</a:t>
            </a:r>
          </a:p>
          <a:p>
            <a:pPr marL="457200" indent="-457200">
              <a:buFont typeface="Arial" panose="020B0604020202020204" pitchFamily="34" charset="0"/>
              <a:buChar char="•"/>
            </a:pPr>
            <a:r>
              <a:rPr lang="en-US" sz="3600" dirty="0"/>
              <a:t>Expressiveness (use your words!)</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8BE3714D-29E3-06ED-642A-16D56C4A8869}"/>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31675358-C8E9-EC83-07A3-A543EF84E276}"/>
              </a:ext>
            </a:extLst>
          </p:cNvPr>
          <p:cNvSpPr>
            <a:spLocks noGrp="1"/>
          </p:cNvSpPr>
          <p:nvPr>
            <p:ph type="sldNum" sz="quarter" idx="4"/>
          </p:nvPr>
        </p:nvSpPr>
        <p:spPr/>
        <p:txBody>
          <a:bodyPr/>
          <a:lstStyle/>
          <a:p>
            <a:fld id="{294A09A9-5501-47C1-A89A-A340965A2BE2}" type="slidenum">
              <a:rPr lang="en-US" smtClean="0"/>
              <a:pPr/>
              <a:t>55</a:t>
            </a:fld>
            <a:endParaRPr lang="en-US" dirty="0"/>
          </a:p>
        </p:txBody>
      </p:sp>
      <p:pic>
        <p:nvPicPr>
          <p:cNvPr id="8" name="Picture 7" descr="A picture containing mountain, outdoor, nature, shore&#10;&#10;Description automatically generated">
            <a:extLst>
              <a:ext uri="{FF2B5EF4-FFF2-40B4-BE49-F238E27FC236}">
                <a16:creationId xmlns:a16="http://schemas.microsoft.com/office/drawing/2014/main" id="{693056EA-AA33-A018-B5FB-07274793CC3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04517" y="3977004"/>
            <a:ext cx="3086450" cy="2058035"/>
          </a:xfrm>
          <a:prstGeom prst="rect">
            <a:avLst/>
          </a:prstGeom>
          <a:ln w="12700">
            <a:solidFill>
              <a:schemeClr val="bg1"/>
            </a:solidFill>
          </a:ln>
        </p:spPr>
      </p:pic>
    </p:spTree>
    <p:extLst>
      <p:ext uri="{BB962C8B-B14F-4D97-AF65-F5344CB8AC3E}">
        <p14:creationId xmlns:p14="http://schemas.microsoft.com/office/powerpoint/2010/main" val="1513450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A107-8610-E749-8CF1-D8A56210C370}"/>
              </a:ext>
            </a:extLst>
          </p:cNvPr>
          <p:cNvSpPr>
            <a:spLocks noGrp="1"/>
          </p:cNvSpPr>
          <p:nvPr>
            <p:ph type="title"/>
          </p:nvPr>
        </p:nvSpPr>
        <p:spPr/>
        <p:txBody>
          <a:bodyPr/>
          <a:lstStyle/>
          <a:p>
            <a:pPr algn="ctr"/>
            <a:r>
              <a:rPr lang="en-US" dirty="0"/>
              <a:t>Discipline with Dignity</a:t>
            </a:r>
          </a:p>
        </p:txBody>
      </p:sp>
      <p:sp>
        <p:nvSpPr>
          <p:cNvPr id="3" name="Content Placeholder 2">
            <a:extLst>
              <a:ext uri="{FF2B5EF4-FFF2-40B4-BE49-F238E27FC236}">
                <a16:creationId xmlns:a16="http://schemas.microsoft.com/office/drawing/2014/main" id="{9A34444A-AAFC-1C38-3D99-83CBD3C2C04E}"/>
              </a:ext>
            </a:extLst>
          </p:cNvPr>
          <p:cNvSpPr>
            <a:spLocks noGrp="1"/>
          </p:cNvSpPr>
          <p:nvPr>
            <p:ph idx="1"/>
          </p:nvPr>
        </p:nvSpPr>
        <p:spPr>
          <a:xfrm>
            <a:off x="734786" y="2087561"/>
            <a:ext cx="11457214" cy="3366815"/>
          </a:xfrm>
        </p:spPr>
        <p:txBody>
          <a:bodyPr vert="horz" lIns="91440" tIns="45720" rIns="91440" bIns="45720" rtlCol="0" anchor="t">
            <a:noAutofit/>
          </a:bodyPr>
          <a:lstStyle/>
          <a:p>
            <a:pPr marL="457200" indent="-457200">
              <a:buFont typeface="Arial" panose="020B0604020202020204" pitchFamily="34" charset="0"/>
              <a:buChar char="•"/>
            </a:pPr>
            <a:r>
              <a:rPr lang="en-US" sz="3600" dirty="0"/>
              <a:t>Your goal is to shape behavior, not inflict pain!</a:t>
            </a:r>
          </a:p>
          <a:p>
            <a:pPr marL="457200" indent="-457200">
              <a:buFont typeface="Arial" panose="020B0604020202020204" pitchFamily="34" charset="0"/>
              <a:buChar char="•"/>
            </a:pPr>
            <a:r>
              <a:rPr lang="en-US" sz="3600" dirty="0"/>
              <a:t>Stay calm and neutral (wait if that’s not happening!)</a:t>
            </a:r>
          </a:p>
          <a:p>
            <a:pPr marL="457200" indent="-457200">
              <a:buFont typeface="Arial" panose="020B0604020202020204" pitchFamily="34" charset="0"/>
              <a:buChar char="•"/>
            </a:pPr>
            <a:r>
              <a:rPr lang="en-US" sz="3600" dirty="0"/>
              <a:t>Know their why (Consider the goal of the misbehavior).</a:t>
            </a:r>
          </a:p>
          <a:p>
            <a:pPr marL="457200" indent="-457200">
              <a:buFont typeface="Arial" panose="020B0604020202020204" pitchFamily="34" charset="0"/>
              <a:buChar char="•"/>
            </a:pPr>
            <a:r>
              <a:rPr lang="en-US" sz="3600" dirty="0"/>
              <a:t>Use logical consequences.</a:t>
            </a:r>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EA8990B6-72A3-AA9A-4FF3-470152BBFEB5}"/>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D00FBEED-3662-80C5-7BB7-4944C291DA55}"/>
              </a:ext>
            </a:extLst>
          </p:cNvPr>
          <p:cNvSpPr>
            <a:spLocks noGrp="1"/>
          </p:cNvSpPr>
          <p:nvPr>
            <p:ph type="sldNum" sz="quarter" idx="4"/>
          </p:nvPr>
        </p:nvSpPr>
        <p:spPr/>
        <p:txBody>
          <a:bodyPr/>
          <a:lstStyle/>
          <a:p>
            <a:fld id="{294A09A9-5501-47C1-A89A-A340965A2BE2}" type="slidenum">
              <a:rPr lang="en-US" smtClean="0"/>
              <a:pPr/>
              <a:t>56</a:t>
            </a:fld>
            <a:endParaRPr lang="en-US" dirty="0"/>
          </a:p>
        </p:txBody>
      </p:sp>
      <p:pic>
        <p:nvPicPr>
          <p:cNvPr id="9" name="Picture 8" descr="A person and a child sitting on grass&#10;&#10;Description automatically generated with low confidence">
            <a:extLst>
              <a:ext uri="{FF2B5EF4-FFF2-40B4-BE49-F238E27FC236}">
                <a16:creationId xmlns:a16="http://schemas.microsoft.com/office/drawing/2014/main" id="{E156EB06-4571-1C53-D5B6-DBFEFDB85C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06165" y="4185590"/>
            <a:ext cx="2894347" cy="2170760"/>
          </a:xfrm>
          <a:prstGeom prst="rect">
            <a:avLst/>
          </a:prstGeom>
          <a:ln w="12700">
            <a:solidFill>
              <a:schemeClr val="bg1"/>
            </a:solidFill>
          </a:ln>
        </p:spPr>
      </p:pic>
    </p:spTree>
    <p:extLst>
      <p:ext uri="{BB962C8B-B14F-4D97-AF65-F5344CB8AC3E}">
        <p14:creationId xmlns:p14="http://schemas.microsoft.com/office/powerpoint/2010/main" val="1177799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A6DE-2FC1-FBD5-3F7B-5F35DEF7539A}"/>
              </a:ext>
            </a:extLst>
          </p:cNvPr>
          <p:cNvSpPr>
            <a:spLocks noGrp="1"/>
          </p:cNvSpPr>
          <p:nvPr>
            <p:ph type="title"/>
          </p:nvPr>
        </p:nvSpPr>
        <p:spPr/>
        <p:txBody>
          <a:bodyPr/>
          <a:lstStyle/>
          <a:p>
            <a:pPr algn="ctr"/>
            <a:r>
              <a:rPr lang="en-US" sz="4400" dirty="0"/>
              <a:t>Scaffolding Strategy #9</a:t>
            </a:r>
            <a:br>
              <a:rPr lang="en-US" sz="4400" dirty="0"/>
            </a:br>
            <a:r>
              <a:rPr lang="en-US" sz="4400" dirty="0"/>
              <a:t>Support Unconditionally</a:t>
            </a:r>
          </a:p>
        </p:txBody>
      </p:sp>
      <p:sp>
        <p:nvSpPr>
          <p:cNvPr id="3" name="Content Placeholder 2">
            <a:extLst>
              <a:ext uri="{FF2B5EF4-FFF2-40B4-BE49-F238E27FC236}">
                <a16:creationId xmlns:a16="http://schemas.microsoft.com/office/drawing/2014/main" id="{9B4EBC7B-81EF-A6CB-F90D-79D1E8380872}"/>
              </a:ext>
            </a:extLst>
          </p:cNvPr>
          <p:cNvSpPr>
            <a:spLocks noGrp="1"/>
          </p:cNvSpPr>
          <p:nvPr>
            <p:ph idx="1"/>
          </p:nvPr>
        </p:nvSpPr>
        <p:spPr>
          <a:xfrm>
            <a:off x="543196" y="1877847"/>
            <a:ext cx="11267803" cy="3366815"/>
          </a:xfrm>
        </p:spPr>
        <p:txBody>
          <a:bodyPr vert="horz" lIns="91440" tIns="45720" rIns="91440" bIns="45720" rtlCol="0" anchor="t">
            <a:noAutofit/>
          </a:bodyPr>
          <a:lstStyle/>
          <a:p>
            <a:pPr marL="457200" indent="-457200">
              <a:buFont typeface="Arial" panose="020B0604020202020204" pitchFamily="34" charset="0"/>
              <a:buChar char="•"/>
            </a:pPr>
            <a:r>
              <a:rPr lang="en-US" sz="3600" dirty="0"/>
              <a:t>Remember - “You don’t decide who your child is”.</a:t>
            </a:r>
          </a:p>
          <a:p>
            <a:pPr marL="457200" indent="-457200">
              <a:buFont typeface="Arial" panose="020B0604020202020204" pitchFamily="34" charset="0"/>
              <a:buChar char="•"/>
            </a:pPr>
            <a:r>
              <a:rPr lang="en-US" sz="3600" dirty="0"/>
              <a:t>Encourage age-appropriate decision making.</a:t>
            </a:r>
          </a:p>
          <a:p>
            <a:pPr marL="457200" indent="-457200">
              <a:buFont typeface="Arial" panose="020B0604020202020204" pitchFamily="34" charset="0"/>
              <a:buChar char="•"/>
            </a:pPr>
            <a:r>
              <a:rPr lang="en-US" sz="3600" dirty="0"/>
              <a:t>Help your child recognize positive attributes.</a:t>
            </a:r>
          </a:p>
          <a:p>
            <a:pPr marL="457200" indent="-45720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5DC2A8B8-A807-D2A4-5303-806F9F8FB0DE}"/>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44E08315-37FD-7207-812E-7CC4A052DBFB}"/>
              </a:ext>
            </a:extLst>
          </p:cNvPr>
          <p:cNvSpPr>
            <a:spLocks noGrp="1"/>
          </p:cNvSpPr>
          <p:nvPr>
            <p:ph type="sldNum" sz="quarter" idx="4"/>
          </p:nvPr>
        </p:nvSpPr>
        <p:spPr/>
        <p:txBody>
          <a:bodyPr/>
          <a:lstStyle/>
          <a:p>
            <a:fld id="{294A09A9-5501-47C1-A89A-A340965A2BE2}" type="slidenum">
              <a:rPr lang="en-US" smtClean="0"/>
              <a:pPr/>
              <a:t>57</a:t>
            </a:fld>
            <a:endParaRPr lang="en-US" dirty="0"/>
          </a:p>
        </p:txBody>
      </p:sp>
      <p:pic>
        <p:nvPicPr>
          <p:cNvPr id="8" name="Picture 7" descr="A picture containing scale, device&#10;&#10;Description automatically generated">
            <a:extLst>
              <a:ext uri="{FF2B5EF4-FFF2-40B4-BE49-F238E27FC236}">
                <a16:creationId xmlns:a16="http://schemas.microsoft.com/office/drawing/2014/main" id="{B69B023E-4EAD-037C-674C-310832827B2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01087" y="4044458"/>
            <a:ext cx="2589825" cy="2311892"/>
          </a:xfrm>
          <a:prstGeom prst="rect">
            <a:avLst/>
          </a:prstGeom>
        </p:spPr>
      </p:pic>
    </p:spTree>
    <p:extLst>
      <p:ext uri="{BB962C8B-B14F-4D97-AF65-F5344CB8AC3E}">
        <p14:creationId xmlns:p14="http://schemas.microsoft.com/office/powerpoint/2010/main" val="3876808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A6DE-2FC1-FBD5-3F7B-5F35DEF7539A}"/>
              </a:ext>
            </a:extLst>
          </p:cNvPr>
          <p:cNvSpPr>
            <a:spLocks noGrp="1"/>
          </p:cNvSpPr>
          <p:nvPr>
            <p:ph type="title"/>
          </p:nvPr>
        </p:nvSpPr>
        <p:spPr/>
        <p:txBody>
          <a:bodyPr/>
          <a:lstStyle/>
          <a:p>
            <a:pPr algn="ctr"/>
            <a:r>
              <a:rPr lang="en-US" sz="4400" dirty="0"/>
              <a:t>Scaffolding Strategy #9</a:t>
            </a:r>
            <a:br>
              <a:rPr lang="en-US" sz="4400" dirty="0"/>
            </a:br>
            <a:r>
              <a:rPr lang="en-US" sz="4400" dirty="0"/>
              <a:t>Support Unconditionally</a:t>
            </a:r>
          </a:p>
        </p:txBody>
      </p:sp>
      <p:sp>
        <p:nvSpPr>
          <p:cNvPr id="3" name="Content Placeholder 2">
            <a:extLst>
              <a:ext uri="{FF2B5EF4-FFF2-40B4-BE49-F238E27FC236}">
                <a16:creationId xmlns:a16="http://schemas.microsoft.com/office/drawing/2014/main" id="{9B4EBC7B-81EF-A6CB-F90D-79D1E8380872}"/>
              </a:ext>
            </a:extLst>
          </p:cNvPr>
          <p:cNvSpPr>
            <a:spLocks noGrp="1"/>
          </p:cNvSpPr>
          <p:nvPr>
            <p:ph idx="1"/>
          </p:nvPr>
        </p:nvSpPr>
        <p:spPr>
          <a:xfrm>
            <a:off x="1206408" y="1897062"/>
            <a:ext cx="9779182" cy="1861147"/>
          </a:xfrm>
        </p:spPr>
        <p:txBody>
          <a:bodyPr vert="horz" lIns="91440" tIns="45720" rIns="91440" bIns="45720" rtlCol="0" anchor="t">
            <a:no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Be realistic about your child’s deficits.</a:t>
            </a:r>
          </a:p>
          <a:p>
            <a:pPr marL="457200" indent="-457200">
              <a:buFont typeface="Arial" panose="020B0604020202020204" pitchFamily="34" charset="0"/>
              <a:buChar char="•"/>
            </a:pPr>
            <a:r>
              <a:rPr lang="en-US" sz="3600" dirty="0"/>
              <a:t>Seek help as needed.</a:t>
            </a:r>
          </a:p>
        </p:txBody>
      </p:sp>
      <p:sp>
        <p:nvSpPr>
          <p:cNvPr id="5" name="Footer Placeholder 4">
            <a:extLst>
              <a:ext uri="{FF2B5EF4-FFF2-40B4-BE49-F238E27FC236}">
                <a16:creationId xmlns:a16="http://schemas.microsoft.com/office/drawing/2014/main" id="{5DC2A8B8-A807-D2A4-5303-806F9F8FB0DE}"/>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44E08315-37FD-7207-812E-7CC4A052DBFB}"/>
              </a:ext>
            </a:extLst>
          </p:cNvPr>
          <p:cNvSpPr>
            <a:spLocks noGrp="1"/>
          </p:cNvSpPr>
          <p:nvPr>
            <p:ph type="sldNum" sz="quarter" idx="4"/>
          </p:nvPr>
        </p:nvSpPr>
        <p:spPr/>
        <p:txBody>
          <a:bodyPr/>
          <a:lstStyle/>
          <a:p>
            <a:fld id="{294A09A9-5501-47C1-A89A-A340965A2BE2}" type="slidenum">
              <a:rPr lang="en-US" smtClean="0"/>
              <a:pPr/>
              <a:t>58</a:t>
            </a:fld>
            <a:endParaRPr lang="en-US" dirty="0"/>
          </a:p>
        </p:txBody>
      </p:sp>
      <p:pic>
        <p:nvPicPr>
          <p:cNvPr id="9" name="Picture 8" descr="Icon">
            <a:extLst>
              <a:ext uri="{FF2B5EF4-FFF2-40B4-BE49-F238E27FC236}">
                <a16:creationId xmlns:a16="http://schemas.microsoft.com/office/drawing/2014/main" id="{3941AD3B-E86F-887D-39A0-72737246AF1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13338" y="3948708"/>
            <a:ext cx="3165323" cy="2407642"/>
          </a:xfrm>
          <a:prstGeom prst="rect">
            <a:avLst/>
          </a:prstGeom>
        </p:spPr>
      </p:pic>
    </p:spTree>
    <p:extLst>
      <p:ext uri="{BB962C8B-B14F-4D97-AF65-F5344CB8AC3E}">
        <p14:creationId xmlns:p14="http://schemas.microsoft.com/office/powerpoint/2010/main" val="2980619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9957-8FB0-746D-3449-0ACEC6AD27C4}"/>
              </a:ext>
            </a:extLst>
          </p:cNvPr>
          <p:cNvSpPr>
            <a:spLocks noGrp="1"/>
          </p:cNvSpPr>
          <p:nvPr>
            <p:ph type="title"/>
          </p:nvPr>
        </p:nvSpPr>
        <p:spPr/>
        <p:txBody>
          <a:bodyPr/>
          <a:lstStyle/>
          <a:p>
            <a:pPr algn="ctr"/>
            <a:r>
              <a:rPr lang="en-US" sz="4400" dirty="0"/>
              <a:t>Scaffolding Strategy #10</a:t>
            </a:r>
            <a:br>
              <a:rPr lang="en-US" sz="4400" dirty="0"/>
            </a:br>
            <a:r>
              <a:rPr lang="en-US" sz="4400" dirty="0"/>
              <a:t>Repair and Minimize Cracks</a:t>
            </a:r>
          </a:p>
        </p:txBody>
      </p:sp>
      <p:sp>
        <p:nvSpPr>
          <p:cNvPr id="3" name="Content Placeholder 2">
            <a:extLst>
              <a:ext uri="{FF2B5EF4-FFF2-40B4-BE49-F238E27FC236}">
                <a16:creationId xmlns:a16="http://schemas.microsoft.com/office/drawing/2014/main" id="{89007A9C-A76C-9EC6-1715-6819FD330689}"/>
              </a:ext>
            </a:extLst>
          </p:cNvPr>
          <p:cNvSpPr>
            <a:spLocks noGrp="1"/>
          </p:cNvSpPr>
          <p:nvPr>
            <p:ph idx="1"/>
          </p:nvPr>
        </p:nvSpPr>
        <p:spPr>
          <a:xfrm>
            <a:off x="508188" y="2375212"/>
            <a:ext cx="6947689" cy="2747656"/>
          </a:xfrm>
        </p:spPr>
        <p:txBody>
          <a:bodyPr vert="horz" lIns="91440" tIns="45720" rIns="91440" bIns="45720" rtlCol="0" anchor="t">
            <a:noAutofit/>
          </a:bodyPr>
          <a:lstStyle/>
          <a:p>
            <a:pPr marL="457200" indent="-457200">
              <a:buFont typeface="Arial" panose="020B0604020202020204" pitchFamily="34" charset="0"/>
              <a:buChar char="•"/>
            </a:pPr>
            <a:r>
              <a:rPr lang="en-US" sz="3600" dirty="0"/>
              <a:t>Face problems head on!</a:t>
            </a:r>
          </a:p>
          <a:p>
            <a:pPr marL="457200" indent="-457200">
              <a:buFont typeface="Arial" panose="020B0604020202020204" pitchFamily="34" charset="0"/>
              <a:buChar char="•"/>
            </a:pPr>
            <a:r>
              <a:rPr lang="en-US" sz="3600" dirty="0"/>
              <a:t>Use a Symptom checker: childmind.org/symptomchecker</a:t>
            </a:r>
          </a:p>
          <a:p>
            <a:pPr marL="457200" indent="-457200">
              <a:buFont typeface="Arial" panose="020B0604020202020204" pitchFamily="34" charset="0"/>
              <a:buChar char="•"/>
            </a:pPr>
            <a:r>
              <a:rPr lang="en-US" sz="3600" dirty="0"/>
              <a:t>Stay flexible!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endParaRPr lang="en-US" dirty="0"/>
          </a:p>
          <a:p>
            <a:endParaRPr lang="en-US" dirty="0"/>
          </a:p>
          <a:p>
            <a:endParaRPr lang="en-US" dirty="0"/>
          </a:p>
        </p:txBody>
      </p:sp>
      <p:sp>
        <p:nvSpPr>
          <p:cNvPr id="5" name="Footer Placeholder 4">
            <a:extLst>
              <a:ext uri="{FF2B5EF4-FFF2-40B4-BE49-F238E27FC236}">
                <a16:creationId xmlns:a16="http://schemas.microsoft.com/office/drawing/2014/main" id="{AD7EE9DA-E74B-BA14-3DA7-D62AE233BCA5}"/>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7E58CDD1-3F54-AB95-6FCE-42EFB0EB5DDC}"/>
              </a:ext>
            </a:extLst>
          </p:cNvPr>
          <p:cNvSpPr>
            <a:spLocks noGrp="1"/>
          </p:cNvSpPr>
          <p:nvPr>
            <p:ph type="sldNum" sz="quarter" idx="4"/>
          </p:nvPr>
        </p:nvSpPr>
        <p:spPr/>
        <p:txBody>
          <a:bodyPr/>
          <a:lstStyle/>
          <a:p>
            <a:fld id="{294A09A9-5501-47C1-A89A-A340965A2BE2}" type="slidenum">
              <a:rPr lang="en-US" smtClean="0"/>
              <a:pPr/>
              <a:t>59</a:t>
            </a:fld>
            <a:endParaRPr lang="en-US" dirty="0"/>
          </a:p>
        </p:txBody>
      </p:sp>
      <p:pic>
        <p:nvPicPr>
          <p:cNvPr id="11" name="Picture 10" descr="A picture containing grass, outdoor&#10;&#10;Description automatically generated">
            <a:extLst>
              <a:ext uri="{FF2B5EF4-FFF2-40B4-BE49-F238E27FC236}">
                <a16:creationId xmlns:a16="http://schemas.microsoft.com/office/drawing/2014/main" id="{7980B76D-C344-4847-72C5-C3AA8F81BC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62327" y="2371378"/>
            <a:ext cx="3691827" cy="2461217"/>
          </a:xfrm>
          <a:prstGeom prst="rect">
            <a:avLst/>
          </a:prstGeom>
          <a:ln w="12700">
            <a:solidFill>
              <a:schemeClr val="bg1"/>
            </a:solidFill>
          </a:ln>
        </p:spPr>
      </p:pic>
    </p:spTree>
    <p:extLst>
      <p:ext uri="{BB962C8B-B14F-4D97-AF65-F5344CB8AC3E}">
        <p14:creationId xmlns:p14="http://schemas.microsoft.com/office/powerpoint/2010/main" val="36441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2" y="381000"/>
            <a:ext cx="9779183" cy="1325563"/>
          </a:xfrm>
        </p:spPr>
        <p:txBody>
          <a:bodyPr/>
          <a:lstStyle/>
          <a:p>
            <a:r>
              <a:rPr lang="en-US" dirty="0"/>
              <a:t>Introduction: Dr. Pam Kramer Ertel</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3339193" y="2620736"/>
            <a:ext cx="8471807" cy="3943350"/>
          </a:xfrm>
        </p:spPr>
        <p:txBody>
          <a:bodyPr vert="horz" lIns="91440" tIns="45720" rIns="91440" bIns="45720" rtlCol="0" anchor="t">
            <a:normAutofit fontScale="85000" lnSpcReduction="20000"/>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4200" dirty="0"/>
              <a:t>Program Coordinator: Early  Childhood Education Program - MTSU</a:t>
            </a:r>
          </a:p>
          <a:p>
            <a:pPr marL="342900" indent="-342900">
              <a:buFont typeface="Arial" panose="020B0604020202020204" pitchFamily="34" charset="0"/>
              <a:buChar char="•"/>
            </a:pPr>
            <a:r>
              <a:rPr lang="en-US" sz="4200" dirty="0"/>
              <a:t>Blended family – 3 daughters; </a:t>
            </a:r>
          </a:p>
          <a:p>
            <a:r>
              <a:rPr lang="en-US" sz="4200" dirty="0"/>
              <a:t>   3 grandchildren</a:t>
            </a:r>
          </a:p>
          <a:p>
            <a:endParaRPr lang="en-US" dirty="0"/>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a:xfrm>
            <a:off x="10206318" y="6356350"/>
            <a:ext cx="1604682" cy="365125"/>
          </a:xfrm>
        </p:spPr>
        <p:txBody>
          <a:bodyPr/>
          <a:lstStyle/>
          <a:p>
            <a:fld id="{294A09A9-5501-47C1-A89A-A340965A2BE2}" type="slidenum">
              <a:rPr lang="en-US" smtClean="0"/>
              <a:pPr/>
              <a:t>6</a:t>
            </a:fld>
            <a:endParaRPr lang="en-US" dirty="0"/>
          </a:p>
        </p:txBody>
      </p:sp>
      <p:pic>
        <p:nvPicPr>
          <p:cNvPr id="8" name="Picture 7" descr="A group of people posing for a photo on the steps of a building&#10;&#10;Description automatically generated with medium confidence">
            <a:extLst>
              <a:ext uri="{FF2B5EF4-FFF2-40B4-BE49-F238E27FC236}">
                <a16:creationId xmlns:a16="http://schemas.microsoft.com/office/drawing/2014/main" id="{696DE754-72EA-3340-C690-59A171DB4F19}"/>
              </a:ext>
            </a:extLst>
          </p:cNvPr>
          <p:cNvPicPr>
            <a:picLocks noChangeAspect="1"/>
          </p:cNvPicPr>
          <p:nvPr/>
        </p:nvPicPr>
        <p:blipFill>
          <a:blip r:embed="rId2"/>
          <a:stretch>
            <a:fillRect/>
          </a:stretch>
        </p:blipFill>
        <p:spPr>
          <a:xfrm>
            <a:off x="868906" y="2795944"/>
            <a:ext cx="2195804" cy="3293706"/>
          </a:xfrm>
          <a:prstGeom prst="rect">
            <a:avLst/>
          </a:prstGeom>
          <a:ln w="12700">
            <a:solidFill>
              <a:schemeClr val="bg1"/>
            </a:solidFill>
          </a:ln>
        </p:spPr>
      </p:pic>
    </p:spTree>
    <p:extLst>
      <p:ext uri="{BB962C8B-B14F-4D97-AF65-F5344CB8AC3E}">
        <p14:creationId xmlns:p14="http://schemas.microsoft.com/office/powerpoint/2010/main" val="3923155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9957-8FB0-746D-3449-0ACEC6AD27C4}"/>
              </a:ext>
            </a:extLst>
          </p:cNvPr>
          <p:cNvSpPr>
            <a:spLocks noGrp="1"/>
          </p:cNvSpPr>
          <p:nvPr>
            <p:ph type="title"/>
          </p:nvPr>
        </p:nvSpPr>
        <p:spPr/>
        <p:txBody>
          <a:bodyPr/>
          <a:lstStyle/>
          <a:p>
            <a:pPr algn="ctr"/>
            <a:r>
              <a:rPr lang="en-US" dirty="0"/>
              <a:t>Scaffolding Strategy #10</a:t>
            </a:r>
            <a:br>
              <a:rPr lang="en-US" dirty="0"/>
            </a:br>
            <a:r>
              <a:rPr lang="en-US" dirty="0"/>
              <a:t>Repair and Minimize Cracks</a:t>
            </a:r>
          </a:p>
        </p:txBody>
      </p:sp>
      <p:sp>
        <p:nvSpPr>
          <p:cNvPr id="3" name="Content Placeholder 2">
            <a:extLst>
              <a:ext uri="{FF2B5EF4-FFF2-40B4-BE49-F238E27FC236}">
                <a16:creationId xmlns:a16="http://schemas.microsoft.com/office/drawing/2014/main" id="{89007A9C-A76C-9EC6-1715-6819FD330689}"/>
              </a:ext>
            </a:extLst>
          </p:cNvPr>
          <p:cNvSpPr>
            <a:spLocks noGrp="1"/>
          </p:cNvSpPr>
          <p:nvPr>
            <p:ph idx="1"/>
          </p:nvPr>
        </p:nvSpPr>
        <p:spPr>
          <a:xfrm>
            <a:off x="5262490" y="1706563"/>
            <a:ext cx="6929510" cy="3747813"/>
          </a:xfrm>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3600" dirty="0"/>
              <a:t>Nix the nagging!</a:t>
            </a:r>
          </a:p>
          <a:p>
            <a:pPr marL="457200" indent="-457200">
              <a:buFont typeface="Arial" panose="020B0604020202020204" pitchFamily="34" charset="0"/>
              <a:buChar char="•"/>
            </a:pPr>
            <a:r>
              <a:rPr lang="en-US" sz="3600" dirty="0"/>
              <a:t>Cut yourself some slack when you make mistakes.</a:t>
            </a:r>
          </a:p>
          <a:p>
            <a:pPr marL="457200" indent="-457200">
              <a:buFont typeface="Arial" panose="020B0604020202020204" pitchFamily="34" charset="0"/>
              <a:buChar char="•"/>
            </a:pPr>
            <a:r>
              <a:rPr lang="en-US" sz="3600" dirty="0"/>
              <a:t>Establish family bonding rituals.</a:t>
            </a:r>
          </a:p>
          <a:p>
            <a:pPr marL="457200" indent="-457200">
              <a:buFont typeface="Arial" panose="020B0604020202020204" pitchFamily="34" charset="0"/>
              <a:buChar char="•"/>
            </a:pPr>
            <a:endParaRPr lang="en-US" sz="3600"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7E58CDD1-3F54-AB95-6FCE-42EFB0EB5DDC}"/>
              </a:ext>
            </a:extLst>
          </p:cNvPr>
          <p:cNvSpPr>
            <a:spLocks noGrp="1"/>
          </p:cNvSpPr>
          <p:nvPr>
            <p:ph type="sldNum" sz="quarter" idx="4"/>
          </p:nvPr>
        </p:nvSpPr>
        <p:spPr/>
        <p:txBody>
          <a:bodyPr/>
          <a:lstStyle/>
          <a:p>
            <a:fld id="{294A09A9-5501-47C1-A89A-A340965A2BE2}" type="slidenum">
              <a:rPr lang="en-US" smtClean="0"/>
              <a:pPr/>
              <a:t>60</a:t>
            </a:fld>
            <a:endParaRPr lang="en-US" dirty="0"/>
          </a:p>
        </p:txBody>
      </p:sp>
      <p:pic>
        <p:nvPicPr>
          <p:cNvPr id="8" name="Picture 7" descr="A picture containing person&#10;&#10;Description automatically generated">
            <a:extLst>
              <a:ext uri="{FF2B5EF4-FFF2-40B4-BE49-F238E27FC236}">
                <a16:creationId xmlns:a16="http://schemas.microsoft.com/office/drawing/2014/main" id="{CF6E90AE-71EE-9FB8-A134-5B18E39DC2F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65966" y="2377931"/>
            <a:ext cx="3607615" cy="2405076"/>
          </a:xfrm>
          <a:prstGeom prst="rect">
            <a:avLst/>
          </a:prstGeom>
          <a:ln w="12700">
            <a:solidFill>
              <a:schemeClr val="bg1"/>
            </a:solidFill>
          </a:ln>
        </p:spPr>
      </p:pic>
    </p:spTree>
    <p:extLst>
      <p:ext uri="{BB962C8B-B14F-4D97-AF65-F5344CB8AC3E}">
        <p14:creationId xmlns:p14="http://schemas.microsoft.com/office/powerpoint/2010/main" val="280506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9A7F-BCC8-23ED-FB97-5AF5F1C56F09}"/>
              </a:ext>
            </a:extLst>
          </p:cNvPr>
          <p:cNvSpPr>
            <a:spLocks noGrp="1"/>
          </p:cNvSpPr>
          <p:nvPr>
            <p:ph type="title"/>
          </p:nvPr>
        </p:nvSpPr>
        <p:spPr>
          <a:xfrm>
            <a:off x="574158" y="136526"/>
            <a:ext cx="10372517" cy="1570038"/>
          </a:xfrm>
        </p:spPr>
        <p:txBody>
          <a:bodyPr/>
          <a:lstStyle/>
          <a:p>
            <a:pPr algn="ctr"/>
            <a:r>
              <a:rPr lang="en-US" dirty="0"/>
              <a:t>Final Structural Checks</a:t>
            </a:r>
          </a:p>
        </p:txBody>
      </p:sp>
      <p:sp>
        <p:nvSpPr>
          <p:cNvPr id="3" name="Content Placeholder 2">
            <a:extLst>
              <a:ext uri="{FF2B5EF4-FFF2-40B4-BE49-F238E27FC236}">
                <a16:creationId xmlns:a16="http://schemas.microsoft.com/office/drawing/2014/main" id="{EC153D9F-A4A3-E142-ABB1-71C8FD911191}"/>
              </a:ext>
            </a:extLst>
          </p:cNvPr>
          <p:cNvSpPr>
            <a:spLocks noGrp="1"/>
          </p:cNvSpPr>
          <p:nvPr>
            <p:ph idx="1"/>
          </p:nvPr>
        </p:nvSpPr>
        <p:spPr>
          <a:xfrm>
            <a:off x="718457" y="2087562"/>
            <a:ext cx="7370466" cy="3005434"/>
          </a:xfrm>
        </p:spPr>
        <p:txBody>
          <a:bodyPr/>
          <a:lstStyle/>
          <a:p>
            <a:pPr marL="457200" indent="-457200">
              <a:buFont typeface="Wingdings" panose="05000000000000000000" pitchFamily="2" charset="2"/>
              <a:buChar char="§"/>
            </a:pPr>
            <a:r>
              <a:rPr lang="en-US" sz="3600" dirty="0"/>
              <a:t>Strive to scaffold children towards “I can do it” .</a:t>
            </a:r>
          </a:p>
          <a:p>
            <a:pPr marL="457200" indent="-457200">
              <a:buFont typeface="Wingdings" panose="05000000000000000000" pitchFamily="2" charset="2"/>
              <a:buChar char="§"/>
            </a:pPr>
            <a:r>
              <a:rPr lang="en-US" sz="3600" dirty="0"/>
              <a:t>Strive to instill a sense of competence, independence, &amp; optimism.</a:t>
            </a:r>
          </a:p>
          <a:p>
            <a:pPr marL="457200" indent="-457200">
              <a:buFont typeface="Wingdings" panose="05000000000000000000" pitchFamily="2" charset="2"/>
              <a:buChar char="§"/>
            </a:pPr>
            <a:endParaRPr lang="en-US" dirty="0"/>
          </a:p>
        </p:txBody>
      </p:sp>
      <p:sp>
        <p:nvSpPr>
          <p:cNvPr id="6" name="Slide Number Placeholder 5">
            <a:extLst>
              <a:ext uri="{FF2B5EF4-FFF2-40B4-BE49-F238E27FC236}">
                <a16:creationId xmlns:a16="http://schemas.microsoft.com/office/drawing/2014/main" id="{A0340010-5A82-896D-C0D7-A254ADC3A0AB}"/>
              </a:ext>
            </a:extLst>
          </p:cNvPr>
          <p:cNvSpPr>
            <a:spLocks noGrp="1"/>
          </p:cNvSpPr>
          <p:nvPr>
            <p:ph type="sldNum" sz="quarter" idx="4"/>
          </p:nvPr>
        </p:nvSpPr>
        <p:spPr/>
        <p:txBody>
          <a:bodyPr/>
          <a:lstStyle/>
          <a:p>
            <a:fld id="{294A09A9-5501-47C1-A89A-A340965A2BE2}" type="slidenum">
              <a:rPr lang="en-US" smtClean="0"/>
              <a:pPr/>
              <a:t>61</a:t>
            </a:fld>
            <a:endParaRPr lang="en-US" dirty="0"/>
          </a:p>
        </p:txBody>
      </p:sp>
      <p:pic>
        <p:nvPicPr>
          <p:cNvPr id="8" name="Picture 7" descr="A picture containing floor, indoor, red&#10;&#10;Description automatically generated">
            <a:extLst>
              <a:ext uri="{FF2B5EF4-FFF2-40B4-BE49-F238E27FC236}">
                <a16:creationId xmlns:a16="http://schemas.microsoft.com/office/drawing/2014/main" id="{98832519-BA75-6253-71B2-B08CE3AA0A94}"/>
              </a:ext>
            </a:extLst>
          </p:cNvPr>
          <p:cNvPicPr>
            <a:picLocks noChangeAspect="1"/>
          </p:cNvPicPr>
          <p:nvPr/>
        </p:nvPicPr>
        <p:blipFill>
          <a:blip r:embed="rId2"/>
          <a:stretch>
            <a:fillRect/>
          </a:stretch>
        </p:blipFill>
        <p:spPr>
          <a:xfrm>
            <a:off x="8392812" y="2200103"/>
            <a:ext cx="2553863" cy="3402881"/>
          </a:xfrm>
          <a:prstGeom prst="rect">
            <a:avLst/>
          </a:prstGeom>
          <a:ln w="12700">
            <a:solidFill>
              <a:schemeClr val="bg1"/>
            </a:solidFill>
          </a:ln>
        </p:spPr>
      </p:pic>
    </p:spTree>
    <p:extLst>
      <p:ext uri="{BB962C8B-B14F-4D97-AF65-F5344CB8AC3E}">
        <p14:creationId xmlns:p14="http://schemas.microsoft.com/office/powerpoint/2010/main" val="2131031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9A7F-BCC8-23ED-FB97-5AF5F1C56F09}"/>
              </a:ext>
            </a:extLst>
          </p:cNvPr>
          <p:cNvSpPr>
            <a:spLocks noGrp="1"/>
          </p:cNvSpPr>
          <p:nvPr>
            <p:ph type="title"/>
          </p:nvPr>
        </p:nvSpPr>
        <p:spPr>
          <a:xfrm>
            <a:off x="574158" y="136526"/>
            <a:ext cx="10372517" cy="1570038"/>
          </a:xfrm>
        </p:spPr>
        <p:txBody>
          <a:bodyPr/>
          <a:lstStyle/>
          <a:p>
            <a:pPr algn="ctr"/>
            <a:r>
              <a:rPr lang="en-US" dirty="0"/>
              <a:t>Final Structural Checks</a:t>
            </a:r>
          </a:p>
        </p:txBody>
      </p:sp>
      <p:sp>
        <p:nvSpPr>
          <p:cNvPr id="3" name="Content Placeholder 2">
            <a:extLst>
              <a:ext uri="{FF2B5EF4-FFF2-40B4-BE49-F238E27FC236}">
                <a16:creationId xmlns:a16="http://schemas.microsoft.com/office/drawing/2014/main" id="{EC153D9F-A4A3-E142-ABB1-71C8FD911191}"/>
              </a:ext>
            </a:extLst>
          </p:cNvPr>
          <p:cNvSpPr>
            <a:spLocks noGrp="1"/>
          </p:cNvSpPr>
          <p:nvPr>
            <p:ph idx="1"/>
          </p:nvPr>
        </p:nvSpPr>
        <p:spPr>
          <a:xfrm>
            <a:off x="1167493" y="1575707"/>
            <a:ext cx="9779182" cy="3517289"/>
          </a:xfrm>
        </p:spPr>
        <p:txBody>
          <a:bodyPr/>
          <a:lstStyle/>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sz="3600" dirty="0"/>
              <a:t>Strive to promote a “growth mindset” </a:t>
            </a:r>
          </a:p>
          <a:p>
            <a:r>
              <a:rPr lang="en-US" sz="3600" dirty="0"/>
              <a:t>    (I can learn it).</a:t>
            </a:r>
          </a:p>
          <a:p>
            <a:pPr marL="457200" indent="-457200">
              <a:buFont typeface="Wingdings" panose="05000000000000000000" pitchFamily="2" charset="2"/>
              <a:buChar char="§"/>
            </a:pPr>
            <a:r>
              <a:rPr lang="en-US" sz="3600" dirty="0"/>
              <a:t>Remember that scaffolding can be adjusted!</a:t>
            </a:r>
          </a:p>
          <a:p>
            <a:pPr marL="457200" indent="-457200">
              <a:buFont typeface="Wingdings" panose="05000000000000000000" pitchFamily="2" charset="2"/>
              <a:buChar char="§"/>
            </a:pPr>
            <a:r>
              <a:rPr lang="en-US" sz="3600" dirty="0"/>
              <a:t>Scaffolding is not meant to be permanent!</a:t>
            </a:r>
          </a:p>
        </p:txBody>
      </p:sp>
      <p:sp>
        <p:nvSpPr>
          <p:cNvPr id="5" name="Footer Placeholder 4">
            <a:extLst>
              <a:ext uri="{FF2B5EF4-FFF2-40B4-BE49-F238E27FC236}">
                <a16:creationId xmlns:a16="http://schemas.microsoft.com/office/drawing/2014/main" id="{7A220452-F5E7-F8DB-6EA4-4BF68BF4224C}"/>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A0340010-5A82-896D-C0D7-A254ADC3A0AB}"/>
              </a:ext>
            </a:extLst>
          </p:cNvPr>
          <p:cNvSpPr>
            <a:spLocks noGrp="1"/>
          </p:cNvSpPr>
          <p:nvPr>
            <p:ph type="sldNum" sz="quarter" idx="4"/>
          </p:nvPr>
        </p:nvSpPr>
        <p:spPr/>
        <p:txBody>
          <a:bodyPr/>
          <a:lstStyle/>
          <a:p>
            <a:fld id="{294A09A9-5501-47C1-A89A-A340965A2BE2}" type="slidenum">
              <a:rPr lang="en-US" smtClean="0"/>
              <a:pPr/>
              <a:t>62</a:t>
            </a:fld>
            <a:endParaRPr lang="en-US" dirty="0"/>
          </a:p>
        </p:txBody>
      </p:sp>
      <p:pic>
        <p:nvPicPr>
          <p:cNvPr id="14" name="Picture 13" descr="Two people wearing hard hats&#10;&#10;Description automatically generated with low confidence">
            <a:extLst>
              <a:ext uri="{FF2B5EF4-FFF2-40B4-BE49-F238E27FC236}">
                <a16:creationId xmlns:a16="http://schemas.microsoft.com/office/drawing/2014/main" id="{45832B37-9716-DD3F-6098-F36201CDA0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59975" y="4627632"/>
            <a:ext cx="3072050" cy="1612826"/>
          </a:xfrm>
          <a:prstGeom prst="rect">
            <a:avLst/>
          </a:prstGeom>
          <a:ln w="12700">
            <a:solidFill>
              <a:schemeClr val="bg1"/>
            </a:solidFill>
          </a:ln>
        </p:spPr>
      </p:pic>
    </p:spTree>
    <p:extLst>
      <p:ext uri="{BB962C8B-B14F-4D97-AF65-F5344CB8AC3E}">
        <p14:creationId xmlns:p14="http://schemas.microsoft.com/office/powerpoint/2010/main" val="3742198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990B-8FF2-F9D7-B31F-85BE1214640B}"/>
              </a:ext>
            </a:extLst>
          </p:cNvPr>
          <p:cNvSpPr>
            <a:spLocks noGrp="1"/>
          </p:cNvSpPr>
          <p:nvPr>
            <p:ph type="title"/>
          </p:nvPr>
        </p:nvSpPr>
        <p:spPr/>
        <p:txBody>
          <a:bodyPr anchor="b">
            <a:normAutofit/>
          </a:bodyPr>
          <a:lstStyle/>
          <a:p>
            <a:pPr algn="ctr"/>
            <a:r>
              <a:rPr lang="en-US" dirty="0"/>
              <a:t>    Promote a Growth Mindset</a:t>
            </a:r>
          </a:p>
        </p:txBody>
      </p:sp>
      <p:pic>
        <p:nvPicPr>
          <p:cNvPr id="9" name="Content Placeholder 8" descr="Diagram&#10;&#10;Description automatically generated with medium confidence">
            <a:extLst>
              <a:ext uri="{FF2B5EF4-FFF2-40B4-BE49-F238E27FC236}">
                <a16:creationId xmlns:a16="http://schemas.microsoft.com/office/drawing/2014/main" id="{A9BF2D67-E351-EEEC-FCA4-AC12953D2820}"/>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88683" y="1941341"/>
            <a:ext cx="7413446" cy="4220307"/>
          </a:xfrm>
          <a:noFill/>
          <a:ln w="38100">
            <a:solidFill>
              <a:schemeClr val="tx1"/>
            </a:solidFill>
          </a:ln>
        </p:spPr>
      </p:pic>
      <p:sp>
        <p:nvSpPr>
          <p:cNvPr id="6" name="Slide Number Placeholder 5">
            <a:extLst>
              <a:ext uri="{FF2B5EF4-FFF2-40B4-BE49-F238E27FC236}">
                <a16:creationId xmlns:a16="http://schemas.microsoft.com/office/drawing/2014/main" id="{E2E019FA-81D6-F4A1-3EA8-876F9BDD372A}"/>
              </a:ext>
            </a:extLst>
          </p:cNvPr>
          <p:cNvSpPr>
            <a:spLocks noGrp="1"/>
          </p:cNvSpPr>
          <p:nvPr>
            <p:ph type="sldNum" sz="quarter" idx="4"/>
          </p:nvPr>
        </p:nvSpPr>
        <p:spPr/>
        <p:txBody>
          <a:bodyPr anchor="ctr">
            <a:normAutofit/>
          </a:bodyPr>
          <a:lstStyle/>
          <a:p>
            <a:pPr>
              <a:spcAft>
                <a:spcPts val="600"/>
              </a:spcAft>
            </a:pPr>
            <a:fld id="{294A09A9-5501-47C1-A89A-A340965A2BE2}" type="slidenum">
              <a:rPr lang="en-US" smtClean="0"/>
              <a:pPr>
                <a:spcAft>
                  <a:spcPts val="600"/>
                </a:spcAft>
              </a:pPr>
              <a:t>63</a:t>
            </a:fld>
            <a:endParaRPr lang="en-US" dirty="0"/>
          </a:p>
        </p:txBody>
      </p:sp>
      <p:sp>
        <p:nvSpPr>
          <p:cNvPr id="10" name="TextBox 9">
            <a:extLst>
              <a:ext uri="{FF2B5EF4-FFF2-40B4-BE49-F238E27FC236}">
                <a16:creationId xmlns:a16="http://schemas.microsoft.com/office/drawing/2014/main" id="{54C0D7A4-7DC8-C5DA-FBC8-3A366C8ACF9B}"/>
              </a:ext>
            </a:extLst>
          </p:cNvPr>
          <p:cNvSpPr txBox="1"/>
          <p:nvPr/>
        </p:nvSpPr>
        <p:spPr>
          <a:xfrm>
            <a:off x="4875153" y="6458558"/>
            <a:ext cx="2441694" cy="200055"/>
          </a:xfrm>
          <a:prstGeom prst="rect">
            <a:avLst/>
          </a:prstGeom>
          <a:noFill/>
        </p:spPr>
        <p:txBody>
          <a:bodyPr wrap="none" rtlCol="0">
            <a:spAutoFit/>
          </a:bodyPr>
          <a:lstStyle/>
          <a:p>
            <a:pPr algn="r">
              <a:spcAft>
                <a:spcPts val="600"/>
              </a:spcAft>
            </a:pPr>
            <a:r>
              <a:rPr lang="en-US" sz="700" dirty="0">
                <a:solidFill>
                  <a:srgbClr val="FFFFFF"/>
                </a:solidFill>
                <a:hlinkClick r:id="rId3" tooltip="https://nomad8.com/articles/breaking-bad-the-cult-of-not-giving-bad-new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42007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B3B2-8732-11A8-1E9B-881FF0B1129B}"/>
              </a:ext>
            </a:extLst>
          </p:cNvPr>
          <p:cNvSpPr>
            <a:spLocks noGrp="1"/>
          </p:cNvSpPr>
          <p:nvPr>
            <p:ph type="title"/>
          </p:nvPr>
        </p:nvSpPr>
        <p:spPr>
          <a:xfrm>
            <a:off x="1206407" y="683668"/>
            <a:ext cx="9779183" cy="1325563"/>
          </a:xfrm>
        </p:spPr>
        <p:txBody>
          <a:bodyPr/>
          <a:lstStyle/>
          <a:p>
            <a:pPr algn="ctr"/>
            <a:r>
              <a:rPr lang="en-US" dirty="0"/>
              <a:t>Tips from a School Counselor’s Perspective….</a:t>
            </a:r>
          </a:p>
        </p:txBody>
      </p:sp>
      <p:pic>
        <p:nvPicPr>
          <p:cNvPr id="8" name="Content Placeholder 7" descr="A picture containing text, businesscard&#10;&#10;Description automatically generated">
            <a:extLst>
              <a:ext uri="{FF2B5EF4-FFF2-40B4-BE49-F238E27FC236}">
                <a16:creationId xmlns:a16="http://schemas.microsoft.com/office/drawing/2014/main" id="{DE4A06C0-8BB4-6AE0-4CD5-1F1A5A78A96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498314" y="2434386"/>
            <a:ext cx="5183603" cy="3443123"/>
          </a:xfrm>
          <a:ln w="12700">
            <a:solidFill>
              <a:schemeClr val="bg1"/>
            </a:solidFill>
          </a:ln>
        </p:spPr>
      </p:pic>
      <p:sp>
        <p:nvSpPr>
          <p:cNvPr id="5" name="Footer Placeholder 4">
            <a:extLst>
              <a:ext uri="{FF2B5EF4-FFF2-40B4-BE49-F238E27FC236}">
                <a16:creationId xmlns:a16="http://schemas.microsoft.com/office/drawing/2014/main" id="{2239C00B-157D-33BB-BBDC-E5C659914339}"/>
              </a:ext>
            </a:extLst>
          </p:cNvPr>
          <p:cNvSpPr>
            <a:spLocks noGrp="1"/>
          </p:cNvSpPr>
          <p:nvPr>
            <p:ph type="ftr" sz="quarter" idx="3"/>
          </p:nvPr>
        </p:nvSpPr>
        <p:spPr/>
        <p:txBody>
          <a:bodyPr/>
          <a:lstStyle/>
          <a:p>
            <a:r>
              <a:rPr lang="en-US" dirty="0"/>
              <a:t>Tools for Healthy Parenting</a:t>
            </a:r>
          </a:p>
        </p:txBody>
      </p:sp>
      <p:sp>
        <p:nvSpPr>
          <p:cNvPr id="6" name="Slide Number Placeholder 5">
            <a:extLst>
              <a:ext uri="{FF2B5EF4-FFF2-40B4-BE49-F238E27FC236}">
                <a16:creationId xmlns:a16="http://schemas.microsoft.com/office/drawing/2014/main" id="{784C8F49-BC42-210D-1F44-FB61A763CD2E}"/>
              </a:ext>
            </a:extLst>
          </p:cNvPr>
          <p:cNvSpPr>
            <a:spLocks noGrp="1"/>
          </p:cNvSpPr>
          <p:nvPr>
            <p:ph type="sldNum" sz="quarter" idx="4"/>
          </p:nvPr>
        </p:nvSpPr>
        <p:spPr/>
        <p:txBody>
          <a:bodyPr/>
          <a:lstStyle/>
          <a:p>
            <a:fld id="{294A09A9-5501-47C1-A89A-A340965A2BE2}" type="slidenum">
              <a:rPr lang="en-US" smtClean="0"/>
              <a:pPr/>
              <a:t>64</a:t>
            </a:fld>
            <a:endParaRPr lang="en-US" dirty="0"/>
          </a:p>
        </p:txBody>
      </p:sp>
    </p:spTree>
    <p:extLst>
      <p:ext uri="{BB962C8B-B14F-4D97-AF65-F5344CB8AC3E}">
        <p14:creationId xmlns:p14="http://schemas.microsoft.com/office/powerpoint/2010/main" val="664840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C5B9B-998F-B642-FE92-300DCD626994}"/>
              </a:ext>
            </a:extLst>
          </p:cNvPr>
          <p:cNvSpPr>
            <a:spLocks noGrp="1"/>
          </p:cNvSpPr>
          <p:nvPr>
            <p:ph type="title"/>
          </p:nvPr>
        </p:nvSpPr>
        <p:spPr>
          <a:xfrm>
            <a:off x="1167492" y="381000"/>
            <a:ext cx="9779183" cy="1325563"/>
          </a:xfrm>
        </p:spPr>
        <p:txBody>
          <a:bodyPr anchor="b">
            <a:normAutofit/>
          </a:bodyPr>
          <a:lstStyle/>
          <a:p>
            <a:pPr algn="ctr"/>
            <a:r>
              <a:rPr lang="en-US" dirty="0"/>
              <a:t>Tips from a Teacher’s Perspective…</a:t>
            </a:r>
          </a:p>
        </p:txBody>
      </p:sp>
      <p:pic>
        <p:nvPicPr>
          <p:cNvPr id="8" name="Content Placeholder 7" descr="A picture containing text, toothbrush&#10;&#10;Description automatically generated">
            <a:extLst>
              <a:ext uri="{FF2B5EF4-FFF2-40B4-BE49-F238E27FC236}">
                <a16:creationId xmlns:a16="http://schemas.microsoft.com/office/drawing/2014/main" id="{EB66D2CE-B2A1-EEF6-175B-1365114DD5A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4004136" y="1939593"/>
            <a:ext cx="4183727" cy="4183727"/>
          </a:xfrm>
          <a:noFill/>
          <a:ln w="12700">
            <a:solidFill>
              <a:schemeClr val="bg1"/>
            </a:solidFill>
          </a:ln>
        </p:spPr>
      </p:pic>
      <p:sp>
        <p:nvSpPr>
          <p:cNvPr id="5" name="Footer Placeholder 4">
            <a:extLst>
              <a:ext uri="{FF2B5EF4-FFF2-40B4-BE49-F238E27FC236}">
                <a16:creationId xmlns:a16="http://schemas.microsoft.com/office/drawing/2014/main" id="{BE428600-E877-F6C5-C07F-FCC877D9FDF3}"/>
              </a:ext>
            </a:extLst>
          </p:cNvPr>
          <p:cNvSpPr>
            <a:spLocks noGrp="1"/>
          </p:cNvSpPr>
          <p:nvPr>
            <p:ph type="ftr" sz="quarter" idx="3"/>
          </p:nvPr>
        </p:nvSpPr>
        <p:spPr>
          <a:xfrm>
            <a:off x="4038600" y="6356350"/>
            <a:ext cx="4114800" cy="365125"/>
          </a:xfrm>
        </p:spPr>
        <p:txBody>
          <a:bodyPr anchor="ctr">
            <a:normAutofit/>
          </a:bodyPr>
          <a:lstStyle/>
          <a:p>
            <a:pPr>
              <a:spcAft>
                <a:spcPts val="600"/>
              </a:spcAft>
            </a:pPr>
            <a:r>
              <a:rPr lang="en-US" dirty="0"/>
              <a:t>Tools for Healthy Parenting</a:t>
            </a:r>
          </a:p>
        </p:txBody>
      </p:sp>
      <p:sp>
        <p:nvSpPr>
          <p:cNvPr id="6" name="Slide Number Placeholder 5">
            <a:extLst>
              <a:ext uri="{FF2B5EF4-FFF2-40B4-BE49-F238E27FC236}">
                <a16:creationId xmlns:a16="http://schemas.microsoft.com/office/drawing/2014/main" id="{ECBA5138-A183-497C-1B68-5144ED926F6C}"/>
              </a:ext>
            </a:extLst>
          </p:cNvPr>
          <p:cNvSpPr>
            <a:spLocks noGrp="1"/>
          </p:cNvSpPr>
          <p:nvPr>
            <p:ph type="sldNum" sz="quarter" idx="4"/>
          </p:nvPr>
        </p:nvSpPr>
        <p:spPr>
          <a:xfrm>
            <a:off x="10153276" y="6356350"/>
            <a:ext cx="1657723" cy="365125"/>
          </a:xfrm>
        </p:spPr>
        <p:txBody>
          <a:bodyPr anchor="ctr">
            <a:normAutofit/>
          </a:bodyPr>
          <a:lstStyle/>
          <a:p>
            <a:pPr>
              <a:spcAft>
                <a:spcPts val="600"/>
              </a:spcAft>
            </a:pPr>
            <a:fld id="{294A09A9-5501-47C1-A89A-A340965A2BE2}" type="slidenum">
              <a:rPr lang="en-US" smtClean="0"/>
              <a:pPr>
                <a:spcAft>
                  <a:spcPts val="600"/>
                </a:spcAft>
              </a:pPr>
              <a:t>65</a:t>
            </a:fld>
            <a:endParaRPr lang="en-US" dirty="0"/>
          </a:p>
        </p:txBody>
      </p:sp>
    </p:spTree>
    <p:extLst>
      <p:ext uri="{BB962C8B-B14F-4D97-AF65-F5344CB8AC3E}">
        <p14:creationId xmlns:p14="http://schemas.microsoft.com/office/powerpoint/2010/main" val="2382493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E8916-A31F-C57D-DF29-AF1E74DA504C}"/>
              </a:ext>
            </a:extLst>
          </p:cNvPr>
          <p:cNvSpPr>
            <a:spLocks noGrp="1"/>
          </p:cNvSpPr>
          <p:nvPr>
            <p:ph type="title"/>
          </p:nvPr>
        </p:nvSpPr>
        <p:spPr>
          <a:xfrm>
            <a:off x="1167492" y="381000"/>
            <a:ext cx="9779183" cy="1325563"/>
          </a:xfrm>
        </p:spPr>
        <p:txBody>
          <a:bodyPr anchor="b">
            <a:normAutofit/>
          </a:bodyPr>
          <a:lstStyle/>
          <a:p>
            <a:pPr algn="ctr"/>
            <a:r>
              <a:rPr lang="en-US" dirty="0"/>
              <a:t> Questions &amp; Discussion</a:t>
            </a:r>
          </a:p>
        </p:txBody>
      </p:sp>
      <p:pic>
        <p:nvPicPr>
          <p:cNvPr id="8" name="Content Placeholder 7" descr="A picture containing icon&#10;&#10;Description automatically generated">
            <a:extLst>
              <a:ext uri="{FF2B5EF4-FFF2-40B4-BE49-F238E27FC236}">
                <a16:creationId xmlns:a16="http://schemas.microsoft.com/office/drawing/2014/main" id="{BF1C4DD8-4DFE-C02E-F519-EF6779EF7739}"/>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655547" y="1875793"/>
            <a:ext cx="4793668" cy="3834935"/>
          </a:xfrm>
          <a:noFill/>
          <a:ln w="12700">
            <a:solidFill>
              <a:schemeClr val="bg1"/>
            </a:solidFill>
          </a:ln>
        </p:spPr>
      </p:pic>
      <p:sp>
        <p:nvSpPr>
          <p:cNvPr id="5" name="Footer Placeholder 4">
            <a:extLst>
              <a:ext uri="{FF2B5EF4-FFF2-40B4-BE49-F238E27FC236}">
                <a16:creationId xmlns:a16="http://schemas.microsoft.com/office/drawing/2014/main" id="{BCEB7D42-94AA-DEE7-E656-2F979F81B73C}"/>
              </a:ext>
            </a:extLst>
          </p:cNvPr>
          <p:cNvSpPr>
            <a:spLocks noGrp="1"/>
          </p:cNvSpPr>
          <p:nvPr>
            <p:ph type="ftr" sz="quarter" idx="3"/>
          </p:nvPr>
        </p:nvSpPr>
        <p:spPr>
          <a:xfrm>
            <a:off x="4713849" y="6340035"/>
            <a:ext cx="4114800" cy="365125"/>
          </a:xfrm>
        </p:spPr>
        <p:txBody>
          <a:bodyPr anchor="ctr">
            <a:normAutofit/>
          </a:bodyPr>
          <a:lstStyle/>
          <a:p>
            <a:pPr>
              <a:spcAft>
                <a:spcPts val="600"/>
              </a:spcAft>
            </a:pPr>
            <a:r>
              <a:rPr lang="en-US" dirty="0"/>
              <a:t>Tools for Healthy Parenting</a:t>
            </a:r>
          </a:p>
        </p:txBody>
      </p:sp>
      <p:sp>
        <p:nvSpPr>
          <p:cNvPr id="6" name="Slide Number Placeholder 5">
            <a:extLst>
              <a:ext uri="{FF2B5EF4-FFF2-40B4-BE49-F238E27FC236}">
                <a16:creationId xmlns:a16="http://schemas.microsoft.com/office/drawing/2014/main" id="{9F96B389-7330-CE9E-5B1F-BAED6994C6EB}"/>
              </a:ext>
            </a:extLst>
          </p:cNvPr>
          <p:cNvSpPr>
            <a:spLocks noGrp="1"/>
          </p:cNvSpPr>
          <p:nvPr>
            <p:ph type="sldNum" sz="quarter" idx="4"/>
          </p:nvPr>
        </p:nvSpPr>
        <p:spPr>
          <a:xfrm>
            <a:off x="10153276" y="6356350"/>
            <a:ext cx="1657723" cy="365125"/>
          </a:xfrm>
        </p:spPr>
        <p:txBody>
          <a:bodyPr anchor="ctr">
            <a:normAutofit/>
          </a:bodyPr>
          <a:lstStyle/>
          <a:p>
            <a:pPr>
              <a:spcAft>
                <a:spcPts val="600"/>
              </a:spcAft>
            </a:pPr>
            <a:fld id="{294A09A9-5501-47C1-A89A-A340965A2BE2}" type="slidenum">
              <a:rPr lang="en-US" smtClean="0"/>
              <a:pPr>
                <a:spcAft>
                  <a:spcPts val="600"/>
                </a:spcAft>
              </a:pPr>
              <a:t>66</a:t>
            </a:fld>
            <a:endParaRPr lang="en-US" dirty="0"/>
          </a:p>
        </p:txBody>
      </p:sp>
    </p:spTree>
    <p:extLst>
      <p:ext uri="{BB962C8B-B14F-4D97-AF65-F5344CB8AC3E}">
        <p14:creationId xmlns:p14="http://schemas.microsoft.com/office/powerpoint/2010/main" val="425423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9A2B-1FFA-7829-942E-6F7DACF708F6}"/>
              </a:ext>
            </a:extLst>
          </p:cNvPr>
          <p:cNvSpPr>
            <a:spLocks noGrp="1"/>
          </p:cNvSpPr>
          <p:nvPr>
            <p:ph type="title"/>
          </p:nvPr>
        </p:nvSpPr>
        <p:spPr/>
        <p:txBody>
          <a:bodyPr/>
          <a:lstStyle/>
          <a:p>
            <a:pPr algn="ctr"/>
            <a:r>
              <a:rPr lang="en-US" dirty="0"/>
              <a:t>Program Evaluation</a:t>
            </a:r>
          </a:p>
        </p:txBody>
      </p:sp>
      <p:sp>
        <p:nvSpPr>
          <p:cNvPr id="3" name="Content Placeholder 2">
            <a:extLst>
              <a:ext uri="{FF2B5EF4-FFF2-40B4-BE49-F238E27FC236}">
                <a16:creationId xmlns:a16="http://schemas.microsoft.com/office/drawing/2014/main" id="{63C0FB42-AEFF-2FB9-311F-E96DCABF7ABD}"/>
              </a:ext>
            </a:extLst>
          </p:cNvPr>
          <p:cNvSpPr>
            <a:spLocks noGrp="1"/>
          </p:cNvSpPr>
          <p:nvPr>
            <p:ph idx="1"/>
          </p:nvPr>
        </p:nvSpPr>
        <p:spPr>
          <a:xfrm>
            <a:off x="936584" y="1959110"/>
            <a:ext cx="9779182" cy="3366815"/>
          </a:xfrm>
        </p:spPr>
        <p:txBody>
          <a:bodyPr vert="horz" lIns="91440" tIns="45720" rIns="91440" bIns="45720" rtlCol="0" anchor="t">
            <a:noAutofit/>
          </a:bodyPr>
          <a:lstStyle/>
          <a:p>
            <a:r>
              <a:rPr lang="en-US" dirty="0"/>
              <a:t>Please share your anonymous feedback with us!</a:t>
            </a:r>
            <a:endParaRPr lang="en-US" b="0" i="0" dirty="0">
              <a:solidFill>
                <a:srgbClr val="9FA4B3"/>
              </a:solidFill>
              <a:effectLst/>
              <a:latin typeface="Work Sans" pitchFamily="2" charset="0"/>
            </a:endParaRPr>
          </a:p>
          <a:p>
            <a:endParaRPr lang="en-US" b="0" i="0" dirty="0">
              <a:solidFill>
                <a:srgbClr val="9FA4B3"/>
              </a:solidFill>
              <a:effectLst/>
              <a:latin typeface="Work Sans" pitchFamily="2" charset="0"/>
            </a:endParaRPr>
          </a:p>
          <a:p>
            <a:endParaRPr lang="en-US" b="0" i="0" dirty="0">
              <a:solidFill>
                <a:srgbClr val="9FA4B3"/>
              </a:solidFill>
              <a:effectLst/>
              <a:latin typeface="Work Sans" pitchFamily="2" charset="0"/>
            </a:endParaRPr>
          </a:p>
          <a:p>
            <a:endParaRPr lang="en-US" b="0" i="0" dirty="0">
              <a:solidFill>
                <a:srgbClr val="9FA4B3"/>
              </a:solidFill>
              <a:effectLst/>
              <a:latin typeface="Work Sans" pitchFamily="2" charset="0"/>
            </a:endParaRPr>
          </a:p>
          <a:p>
            <a:endParaRPr lang="en-US" b="0" i="0" dirty="0">
              <a:solidFill>
                <a:srgbClr val="9FA4B3"/>
              </a:solidFill>
              <a:effectLst/>
              <a:latin typeface="Work Sans" pitchFamily="2" charset="0"/>
            </a:endParaRPr>
          </a:p>
          <a:p>
            <a:endParaRPr lang="en-US" b="0" i="0" u="none" strike="noStrike" dirty="0">
              <a:solidFill>
                <a:schemeClr val="tx1"/>
              </a:solidFill>
              <a:effectLst/>
              <a:latin typeface="Work Sans" pitchFamily="2" charset="0"/>
            </a:endParaRPr>
          </a:p>
          <a:p>
            <a:r>
              <a:rPr lang="en-US" dirty="0">
                <a:solidFill>
                  <a:schemeClr val="tx1"/>
                </a:solidFill>
                <a:latin typeface="Work Sans"/>
              </a:rPr>
              <a:t>                    </a:t>
            </a:r>
            <a:r>
              <a:rPr lang="en-US" dirty="0">
                <a:latin typeface="Work Sans"/>
              </a:rPr>
              <a:t>    </a:t>
            </a:r>
            <a:r>
              <a:rPr lang="en-US" b="0" i="0" u="none" strike="noStrike" dirty="0">
                <a:effectLst/>
                <a:latin typeface="Work Sans"/>
                <a:hlinkClick r:id="rId2">
                  <a:extLst>
                    <a:ext uri="{A12FA001-AC4F-418D-AE19-62706E023703}">
                      <ahyp:hlinkClr xmlns:ahyp="http://schemas.microsoft.com/office/drawing/2018/hyperlinkcolor" val="tx"/>
                    </a:ext>
                  </a:extLst>
                </a:hlinkClick>
              </a:rPr>
              <a:t>qrcc.me/rj12spilbsho</a:t>
            </a:r>
            <a:endParaRPr lang="en-US" b="0" i="0" u="none" strike="noStrike" dirty="0">
              <a:effectLst/>
              <a:latin typeface="Work Sans"/>
            </a:endParaRPr>
          </a:p>
          <a:p>
            <a:endParaRPr lang="en-US" b="0" i="0" dirty="0">
              <a:effectLst/>
              <a:latin typeface="Work Sans" pitchFamily="2" charset="0"/>
            </a:endParaRPr>
          </a:p>
        </p:txBody>
      </p:sp>
      <p:sp>
        <p:nvSpPr>
          <p:cNvPr id="6" name="Slide Number Placeholder 5">
            <a:extLst>
              <a:ext uri="{FF2B5EF4-FFF2-40B4-BE49-F238E27FC236}">
                <a16:creationId xmlns:a16="http://schemas.microsoft.com/office/drawing/2014/main" id="{1C6B1908-9977-70CD-B203-29A1D2A1373A}"/>
              </a:ext>
            </a:extLst>
          </p:cNvPr>
          <p:cNvSpPr>
            <a:spLocks noGrp="1"/>
          </p:cNvSpPr>
          <p:nvPr>
            <p:ph type="sldNum" sz="quarter" idx="4"/>
          </p:nvPr>
        </p:nvSpPr>
        <p:spPr/>
        <p:txBody>
          <a:bodyPr/>
          <a:lstStyle/>
          <a:p>
            <a:fld id="{294A09A9-5501-47C1-A89A-A340965A2BE2}" type="slidenum">
              <a:rPr lang="en-US" smtClean="0"/>
              <a:pPr/>
              <a:t>67</a:t>
            </a:fld>
            <a:endParaRPr lang="en-US" dirty="0"/>
          </a:p>
        </p:txBody>
      </p:sp>
      <p:pic>
        <p:nvPicPr>
          <p:cNvPr id="8" name="Picture 7" descr="Qr code&#10;&#10;Description automatically generated">
            <a:extLst>
              <a:ext uri="{FF2B5EF4-FFF2-40B4-BE49-F238E27FC236}">
                <a16:creationId xmlns:a16="http://schemas.microsoft.com/office/drawing/2014/main" id="{63519C46-56F0-59BB-F879-37CF0488204B}"/>
              </a:ext>
            </a:extLst>
          </p:cNvPr>
          <p:cNvPicPr>
            <a:picLocks noChangeAspect="1"/>
          </p:cNvPicPr>
          <p:nvPr/>
        </p:nvPicPr>
        <p:blipFill>
          <a:blip r:embed="rId3"/>
          <a:stretch>
            <a:fillRect/>
          </a:stretch>
        </p:blipFill>
        <p:spPr>
          <a:xfrm>
            <a:off x="4583944" y="2807695"/>
            <a:ext cx="1904762" cy="1904762"/>
          </a:xfrm>
          <a:prstGeom prst="rect">
            <a:avLst/>
          </a:prstGeom>
        </p:spPr>
      </p:pic>
    </p:spTree>
    <p:extLst>
      <p:ext uri="{BB962C8B-B14F-4D97-AF65-F5344CB8AC3E}">
        <p14:creationId xmlns:p14="http://schemas.microsoft.com/office/powerpoint/2010/main" val="52020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67492" y="1256375"/>
            <a:ext cx="9779183" cy="938214"/>
          </a:xfrm>
        </p:spPr>
        <p:txBody>
          <a:bodyPr/>
          <a:lstStyle/>
          <a:p>
            <a:pPr algn="ctr"/>
            <a:r>
              <a:rPr lang="en-US" dirty="0"/>
              <a:t>Presentation goals:</a:t>
            </a:r>
            <a:br>
              <a:rPr lang="en-US" dirty="0"/>
            </a:br>
            <a:endParaRPr lang="en-US"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1167492" y="2408465"/>
            <a:ext cx="9779183" cy="3681186"/>
          </a:xfrm>
        </p:spPr>
        <p:txBody>
          <a:bodyPr vert="horz" lIns="91440" tIns="45720" rIns="91440" bIns="45720" rtlCol="0" anchor="t">
            <a:noAutofit/>
          </a:bodyPr>
          <a:lstStyle/>
          <a:p>
            <a:pPr marL="457200" indent="-457200">
              <a:lnSpc>
                <a:spcPct val="100000"/>
              </a:lnSpc>
              <a:buAutoNum type="arabicPeriod"/>
            </a:pPr>
            <a:r>
              <a:rPr lang="en-US" sz="3600" dirty="0"/>
              <a:t>Participants will gain a collection of strategies that school counselors and teachers can use to collaboratively support parents in positively parenting their child(ren).</a:t>
            </a:r>
          </a:p>
          <a:p>
            <a:pPr>
              <a:lnSpc>
                <a:spcPct val="150000"/>
              </a:lnSpc>
            </a:pPr>
            <a:endParaRPr lang="en-US" sz="1800" dirty="0"/>
          </a:p>
        </p:txBody>
      </p:sp>
      <p:pic>
        <p:nvPicPr>
          <p:cNvPr id="5" name="Picture 4" descr="Icon&#10;&#10;Description automatically generated">
            <a:extLst>
              <a:ext uri="{FF2B5EF4-FFF2-40B4-BE49-F238E27FC236}">
                <a16:creationId xmlns:a16="http://schemas.microsoft.com/office/drawing/2014/main" id="{51F7BEF6-B8A9-54E6-20A6-269AEE8700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60776" y="4562053"/>
            <a:ext cx="2145932" cy="1741474"/>
          </a:xfrm>
          <a:prstGeom prst="rect">
            <a:avLst/>
          </a:prstGeom>
          <a:ln w="12700">
            <a:solidFill>
              <a:schemeClr val="tx1"/>
            </a:solidFill>
          </a:ln>
        </p:spPr>
      </p:pic>
    </p:spTree>
    <p:extLst>
      <p:ext uri="{BB962C8B-B14F-4D97-AF65-F5344CB8AC3E}">
        <p14:creationId xmlns:p14="http://schemas.microsoft.com/office/powerpoint/2010/main" val="344679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356875" y="768350"/>
            <a:ext cx="9779183" cy="1325563"/>
          </a:xfrm>
        </p:spPr>
        <p:txBody>
          <a:bodyPr/>
          <a:lstStyle/>
          <a:p>
            <a:pPr algn="ctr"/>
            <a:r>
              <a:rPr lang="en-US" dirty="0"/>
              <a:t>Presentation goals:</a:t>
            </a:r>
            <a:br>
              <a:rPr lang="en-US" dirty="0"/>
            </a:br>
            <a:endParaRPr lang="en-US" dirty="0"/>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vert="horz" lIns="91440" tIns="45720" rIns="91440" bIns="45720" rtlCol="0" anchor="t">
            <a:noAutofit/>
          </a:bodyPr>
          <a:lstStyle/>
          <a:p>
            <a:pPr marL="457200" indent="-457200">
              <a:lnSpc>
                <a:spcPct val="100000"/>
              </a:lnSpc>
              <a:buAutoNum type="arabicPeriod" startAt="2"/>
            </a:pPr>
            <a:r>
              <a:rPr lang="en-US" sz="3600" dirty="0"/>
              <a:t>Participants will be able to identify 2 or more resources that can be used to help parents positively support their children’s mental health needs.</a:t>
            </a:r>
          </a:p>
          <a:p>
            <a:pPr>
              <a:lnSpc>
                <a:spcPct val="150000"/>
              </a:lnSpc>
            </a:pPr>
            <a:endParaRPr lang="en-US" sz="1800" dirty="0"/>
          </a:p>
        </p:txBody>
      </p:sp>
      <p:pic>
        <p:nvPicPr>
          <p:cNvPr id="5" name="Picture 4" descr="Icon&#10;&#10;Description automatically generated">
            <a:extLst>
              <a:ext uri="{FF2B5EF4-FFF2-40B4-BE49-F238E27FC236}">
                <a16:creationId xmlns:a16="http://schemas.microsoft.com/office/drawing/2014/main" id="{51F7BEF6-B8A9-54E6-20A6-269AEE8700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46467" y="4637567"/>
            <a:ext cx="2266642" cy="1839433"/>
          </a:xfrm>
          <a:prstGeom prst="rect">
            <a:avLst/>
          </a:prstGeom>
          <a:ln w="12700">
            <a:solidFill>
              <a:schemeClr val="tx2">
                <a:lumMod val="50000"/>
              </a:schemeClr>
            </a:solidFill>
          </a:ln>
        </p:spPr>
      </p:pic>
    </p:spTree>
    <p:extLst>
      <p:ext uri="{BB962C8B-B14F-4D97-AF65-F5344CB8AC3E}">
        <p14:creationId xmlns:p14="http://schemas.microsoft.com/office/powerpoint/2010/main" val="381937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6851-7ADD-0364-D13C-120C16C92281}"/>
              </a:ext>
            </a:extLst>
          </p:cNvPr>
          <p:cNvSpPr>
            <a:spLocks noGrp="1"/>
          </p:cNvSpPr>
          <p:nvPr>
            <p:ph type="title"/>
          </p:nvPr>
        </p:nvSpPr>
        <p:spPr>
          <a:xfrm>
            <a:off x="1167493" y="380999"/>
            <a:ext cx="8985784" cy="2166257"/>
          </a:xfrm>
        </p:spPr>
        <p:txBody>
          <a:bodyPr/>
          <a:lstStyle/>
          <a:p>
            <a:pPr algn="ctr"/>
            <a:r>
              <a:rPr lang="en-US" sz="4000" dirty="0"/>
              <a:t>Our Collaborative History</a:t>
            </a:r>
            <a:br>
              <a:rPr lang="en-US" sz="4000" dirty="0">
                <a:solidFill>
                  <a:schemeClr val="tx1"/>
                </a:solidFill>
              </a:rPr>
            </a:br>
            <a:br>
              <a:rPr lang="en-US" sz="4000" dirty="0">
                <a:solidFill>
                  <a:schemeClr val="tx1"/>
                </a:solidFill>
              </a:rPr>
            </a:br>
            <a:endParaRPr lang="en-US" sz="4000" dirty="0">
              <a:solidFill>
                <a:schemeClr val="tx1"/>
              </a:solidFill>
            </a:endParaRPr>
          </a:p>
        </p:txBody>
      </p:sp>
      <p:sp>
        <p:nvSpPr>
          <p:cNvPr id="3" name="Content Placeholder 2">
            <a:extLst>
              <a:ext uri="{FF2B5EF4-FFF2-40B4-BE49-F238E27FC236}">
                <a16:creationId xmlns:a16="http://schemas.microsoft.com/office/drawing/2014/main" id="{F952AAC5-5668-E98F-D008-2C8908A6B98C}"/>
              </a:ext>
            </a:extLst>
          </p:cNvPr>
          <p:cNvSpPr>
            <a:spLocks noGrp="1"/>
          </p:cNvSpPr>
          <p:nvPr>
            <p:ph idx="1"/>
          </p:nvPr>
        </p:nvSpPr>
        <p:spPr>
          <a:xfrm>
            <a:off x="1167493" y="1753910"/>
            <a:ext cx="9779182" cy="3813355"/>
          </a:xfrm>
        </p:spPr>
        <p:txBody>
          <a:bodyPr/>
          <a:lstStyle/>
          <a:p>
            <a:pPr marL="571500" indent="-571500">
              <a:buFont typeface="Arial" panose="020B0604020202020204" pitchFamily="34" charset="0"/>
              <a:buChar char="•"/>
            </a:pPr>
            <a:r>
              <a:rPr lang="en-US" sz="3600" dirty="0">
                <a:latin typeface="Tenorite" panose="00000500000000000000" pitchFamily="2" charset="0"/>
              </a:rPr>
              <a:t>Shared common interest and concerns about trauma</a:t>
            </a:r>
          </a:p>
          <a:p>
            <a:pPr marL="571500" indent="-571500">
              <a:buFont typeface="Arial" panose="020B0604020202020204" pitchFamily="34" charset="0"/>
              <a:buChar char="•"/>
            </a:pPr>
            <a:r>
              <a:rPr lang="en-US" sz="3600" dirty="0">
                <a:latin typeface="Tenorite" panose="00000500000000000000" pitchFamily="2" charset="0"/>
              </a:rPr>
              <a:t>Initial collaboration: study of adoptive parents regarding p</a:t>
            </a:r>
            <a:r>
              <a:rPr lang="en-US" sz="3600" dirty="0">
                <a:effectLst/>
                <a:latin typeface="Tenorite" panose="00000500000000000000" pitchFamily="2" charset="0"/>
                <a:ea typeface="Calibri" panose="020F0502020204030204" pitchFamily="34" charset="0"/>
              </a:rPr>
              <a:t>arent perceptions of what </a:t>
            </a:r>
            <a:r>
              <a:rPr lang="en-US" sz="3600" dirty="0">
                <a:latin typeface="Tenorite" panose="00000500000000000000" pitchFamily="2" charset="0"/>
                <a:ea typeface="Calibri" panose="020F0502020204030204" pitchFamily="34" charset="0"/>
              </a:rPr>
              <a:t>s</a:t>
            </a:r>
            <a:r>
              <a:rPr lang="en-US" sz="3600" dirty="0">
                <a:effectLst/>
                <a:latin typeface="Tenorite" panose="00000500000000000000" pitchFamily="2" charset="0"/>
                <a:ea typeface="Calibri" panose="020F0502020204030204" pitchFamily="34" charset="0"/>
              </a:rPr>
              <a:t>chools </a:t>
            </a:r>
            <a:r>
              <a:rPr lang="en-US" sz="3600" dirty="0">
                <a:latin typeface="Tenorite" panose="00000500000000000000" pitchFamily="2" charset="0"/>
                <a:ea typeface="Calibri" panose="020F0502020204030204" pitchFamily="34" charset="0"/>
              </a:rPr>
              <a:t>s</a:t>
            </a:r>
            <a:r>
              <a:rPr lang="en-US" sz="3600" dirty="0">
                <a:effectLst/>
                <a:latin typeface="Tenorite" panose="00000500000000000000" pitchFamily="2" charset="0"/>
                <a:ea typeface="Calibri" panose="020F0502020204030204" pitchFamily="34" charset="0"/>
              </a:rPr>
              <a:t>hould </a:t>
            </a:r>
            <a:r>
              <a:rPr lang="en-US" sz="3600" dirty="0">
                <a:latin typeface="Tenorite" panose="00000500000000000000" pitchFamily="2" charset="0"/>
                <a:ea typeface="Calibri" panose="020F0502020204030204" pitchFamily="34" charset="0"/>
              </a:rPr>
              <a:t>d</a:t>
            </a:r>
            <a:r>
              <a:rPr lang="en-US" sz="3600" dirty="0">
                <a:effectLst/>
                <a:latin typeface="Tenorite" panose="00000500000000000000" pitchFamily="2" charset="0"/>
                <a:ea typeface="Calibri" panose="020F0502020204030204" pitchFamily="34" charset="0"/>
              </a:rPr>
              <a:t>o to support </a:t>
            </a:r>
            <a:r>
              <a:rPr lang="en-US" sz="3600" dirty="0">
                <a:latin typeface="Tenorite" panose="00000500000000000000" pitchFamily="2" charset="0"/>
                <a:ea typeface="Calibri" panose="020F0502020204030204" pitchFamily="34" charset="0"/>
              </a:rPr>
              <a:t>a</a:t>
            </a:r>
            <a:r>
              <a:rPr lang="en-US" sz="3600" dirty="0">
                <a:effectLst/>
                <a:latin typeface="Tenorite" panose="00000500000000000000" pitchFamily="2" charset="0"/>
                <a:ea typeface="Calibri" panose="020F0502020204030204" pitchFamily="34" charset="0"/>
              </a:rPr>
              <a:t>doptive</a:t>
            </a:r>
            <a:r>
              <a:rPr lang="en-US" sz="3600" dirty="0">
                <a:latin typeface="Tenorite" panose="00000500000000000000" pitchFamily="2" charset="0"/>
                <a:ea typeface="Calibri" panose="020F0502020204030204" pitchFamily="34" charset="0"/>
              </a:rPr>
              <a:t> f</a:t>
            </a:r>
            <a:r>
              <a:rPr lang="en-US" sz="3600" dirty="0">
                <a:effectLst/>
                <a:latin typeface="Tenorite" panose="00000500000000000000" pitchFamily="2" charset="0"/>
                <a:ea typeface="Calibri" panose="020F0502020204030204" pitchFamily="34" charset="0"/>
              </a:rPr>
              <a:t>amilies (online survey &amp; phone interviews)</a:t>
            </a:r>
          </a:p>
        </p:txBody>
      </p:sp>
      <p:sp>
        <p:nvSpPr>
          <p:cNvPr id="6" name="Slide Number Placeholder 5">
            <a:extLst>
              <a:ext uri="{FF2B5EF4-FFF2-40B4-BE49-F238E27FC236}">
                <a16:creationId xmlns:a16="http://schemas.microsoft.com/office/drawing/2014/main" id="{0E7E7D7A-9999-7365-8086-6B02BCFDBC39}"/>
              </a:ext>
            </a:extLst>
          </p:cNvPr>
          <p:cNvSpPr>
            <a:spLocks noGrp="1"/>
          </p:cNvSpPr>
          <p:nvPr>
            <p:ph type="sldNum" sz="quarter" idx="4"/>
          </p:nvPr>
        </p:nvSpPr>
        <p:spPr/>
        <p:txBody>
          <a:bodyPr/>
          <a:lstStyle/>
          <a:p>
            <a:fld id="{294A09A9-5501-47C1-A89A-A340965A2BE2}" type="slidenum">
              <a:rPr lang="en-US" smtClean="0"/>
              <a:pPr/>
              <a:t>9</a:t>
            </a:fld>
            <a:endParaRPr lang="en-US" dirty="0"/>
          </a:p>
        </p:txBody>
      </p:sp>
      <p:pic>
        <p:nvPicPr>
          <p:cNvPr id="5" name="Picture 4" descr="Icon&#10;&#10;Description automatically generated">
            <a:extLst>
              <a:ext uri="{FF2B5EF4-FFF2-40B4-BE49-F238E27FC236}">
                <a16:creationId xmlns:a16="http://schemas.microsoft.com/office/drawing/2014/main" id="{28A15617-A3D5-22C1-CEF2-CF081C155A1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28222" y="4982808"/>
            <a:ext cx="1657724" cy="1373542"/>
          </a:xfrm>
          <a:prstGeom prst="rect">
            <a:avLst/>
          </a:prstGeom>
        </p:spPr>
      </p:pic>
      <p:sp>
        <p:nvSpPr>
          <p:cNvPr id="7" name="TextBox 6">
            <a:extLst>
              <a:ext uri="{FF2B5EF4-FFF2-40B4-BE49-F238E27FC236}">
                <a16:creationId xmlns:a16="http://schemas.microsoft.com/office/drawing/2014/main" id="{8704ECAD-7434-B60F-56F4-F2485D60F774}"/>
              </a:ext>
            </a:extLst>
          </p:cNvPr>
          <p:cNvSpPr txBox="1"/>
          <p:nvPr/>
        </p:nvSpPr>
        <p:spPr>
          <a:xfrm>
            <a:off x="4469524" y="6477001"/>
            <a:ext cx="4193628" cy="230832"/>
          </a:xfrm>
          <a:prstGeom prst="rect">
            <a:avLst/>
          </a:prstGeom>
          <a:noFill/>
        </p:spPr>
        <p:txBody>
          <a:bodyPr wrap="square" rtlCol="0">
            <a:spAutoFit/>
          </a:bodyPr>
          <a:lstStyle/>
          <a:p>
            <a:r>
              <a:rPr lang="en-US" sz="900" dirty="0">
                <a:hlinkClick r:id="rId3" tooltip="https://www.ibiblio.org/pjones/blog/category/noemail/">
                  <a:extLst>
                    <a:ext uri="{A12FA001-AC4F-418D-AE19-62706E023703}">
                      <ahyp:hlinkClr xmlns:ahyp="http://schemas.microsoft.com/office/drawing/2018/hyperlinkcolor" val="tx"/>
                    </a:ext>
                  </a:extLst>
                </a:hlinkClick>
              </a:rPr>
              <a:t>This Photo</a:t>
            </a:r>
            <a:r>
              <a:rPr lang="en-US" sz="900" dirty="0"/>
              <a:t> by Unknown Author is licensed under </a:t>
            </a:r>
            <a:r>
              <a:rPr lang="en-US" sz="900" dirty="0">
                <a:hlinkClick r:id="rId4" tooltip="https://creativecommons.org/licenses/by-sa/3.0/">
                  <a:extLst>
                    <a:ext uri="{A12FA001-AC4F-418D-AE19-62706E023703}">
                      <ahyp:hlinkClr xmlns:ahyp="http://schemas.microsoft.com/office/drawing/2018/hyperlinkcolor" val="tx"/>
                    </a:ext>
                  </a:extLst>
                </a:hlinkClick>
              </a:rPr>
              <a:t>CC BY-SA</a:t>
            </a:r>
            <a:endParaRPr lang="en-US" sz="900" dirty="0"/>
          </a:p>
        </p:txBody>
      </p:sp>
    </p:spTree>
    <p:extLst>
      <p:ext uri="{BB962C8B-B14F-4D97-AF65-F5344CB8AC3E}">
        <p14:creationId xmlns:p14="http://schemas.microsoft.com/office/powerpoint/2010/main" val="3661334056"/>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MediaServiceKeyPoints xmlns="a6fb3132-2a12-489d-b27d-81c9ba699cc1" xsi:nil="true"/>
    <lcf76f155ced4ddcb4097134ff3c332f xmlns="a6fb3132-2a12-489d-b27d-81c9ba699c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3315AA-F788-45A5-8E6D-714C8BBB0B2D}"/>
</file>

<file path=customXml/itemProps2.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3.xml><?xml version="1.0" encoding="utf-8"?>
<ds:datastoreItem xmlns:ds="http://schemas.openxmlformats.org/officeDocument/2006/customXml" ds:itemID="{4D5BAB77-79E1-4739-AA51-10C9079186D6}">
  <ds:schemaRefs>
    <ds:schemaRef ds:uri="http://schemas.microsoft.com/office/2006/documentManagement/types"/>
    <ds:schemaRef ds:uri="http://www.w3.org/XML/1998/namespace"/>
    <ds:schemaRef ds:uri="http://purl.org/dc/elements/1.1/"/>
    <ds:schemaRef ds:uri="http://purl.org/dc/dcmitype/"/>
    <ds:schemaRef ds:uri="http://purl.org/dc/terms/"/>
    <ds:schemaRef ds:uri="16c05727-aa75-4e4a-9b5f-8a80a1165891"/>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Universal presentation</Template>
  <TotalTime>3016</TotalTime>
  <Words>2177</Words>
  <Application>Microsoft Office PowerPoint</Application>
  <PresentationFormat>Widescreen</PresentationFormat>
  <Paragraphs>443</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  Supporting Parents of Children with Mental Health Issues:  A Collaboration of School Counselors and Teachers  </vt:lpstr>
      <vt:lpstr>Session Roadmap</vt:lpstr>
      <vt:lpstr>Introduction: Dr. Tiffany Wilson</vt:lpstr>
      <vt:lpstr>Introduction: Dr. Tiffany Wilson</vt:lpstr>
      <vt:lpstr>Introduction: Dr. Pam Kramer Ertel</vt:lpstr>
      <vt:lpstr>Introduction: Dr. Pam Kramer Ertel</vt:lpstr>
      <vt:lpstr>Presentation goals: </vt:lpstr>
      <vt:lpstr>Presentation goals: </vt:lpstr>
      <vt:lpstr>Our Collaborative History  </vt:lpstr>
      <vt:lpstr>Adoption Study Results</vt:lpstr>
      <vt:lpstr>Lessons Learned: Collaborations Between a  School Counselor Educator &amp; Teacher Educator</vt:lpstr>
      <vt:lpstr>Lessons Learned </vt:lpstr>
      <vt:lpstr>Project #2: Our Actions</vt:lpstr>
      <vt:lpstr>    Results of the Parent Survey</vt:lpstr>
      <vt:lpstr>“Parents are the scaffold the provides structure and support for the child as he or she grows up. They are there to protect and guide, but they don’t impede learning and risk-taking.”</vt:lpstr>
      <vt:lpstr>Suggestions for  School Counselors &amp; Teachers</vt:lpstr>
      <vt:lpstr>Suggestions for  School Counselors &amp; Teachers  </vt:lpstr>
      <vt:lpstr>Positive Parent Training: Key Resource</vt:lpstr>
      <vt:lpstr>Scaffolding Pillars </vt:lpstr>
      <vt:lpstr>1. Structure</vt:lpstr>
      <vt:lpstr>2. Support (Providing Empathy &amp; Validation)</vt:lpstr>
      <vt:lpstr>Support</vt:lpstr>
      <vt:lpstr>Support</vt:lpstr>
      <vt:lpstr>3. Encouragement</vt:lpstr>
      <vt:lpstr>Turn &amp; Talk… Share a family rule or ritual</vt:lpstr>
      <vt:lpstr>Scaffolding Planks</vt:lpstr>
      <vt:lpstr>Scaffolding Strategy #1 Secure Yourself First</vt:lpstr>
      <vt:lpstr>Scaffolding Strategy #1 Secure Yourself First</vt:lpstr>
      <vt:lpstr>Scaffolding Strategy #2 Design a New Blueprint</vt:lpstr>
      <vt:lpstr>Scaffolding Strategy #2 Design a New Blueprint</vt:lpstr>
      <vt:lpstr>Scaffolding Strategy #3 Lay a Solid Foundation</vt:lpstr>
      <vt:lpstr>Scaffolding Strategy #3 Lay a Solid Foundation</vt:lpstr>
      <vt:lpstr> Positive Reinforcement: The Superglue of Parent-Child Relationships</vt:lpstr>
      <vt:lpstr> Positive Reinforcement: The Superglue of Parent-Child Relationships </vt:lpstr>
      <vt:lpstr>Scaffolding Strategy #4 Hold Steady</vt:lpstr>
      <vt:lpstr>Scaffolding Strategy #4 Hold Steady</vt:lpstr>
      <vt:lpstr>Scaffolding Strategy #5 Stay on Their Level</vt:lpstr>
      <vt:lpstr>Scaffolding Strategy #5 Stay on Their Level</vt:lpstr>
      <vt:lpstr>Connection Strategies… </vt:lpstr>
      <vt:lpstr>Connection Strategies…</vt:lpstr>
      <vt:lpstr>IQ Time!</vt:lpstr>
      <vt:lpstr>Scaffolding Strategy #6 Empower Growth</vt:lpstr>
      <vt:lpstr>Scaffolding Strategy #6 Empower Growth</vt:lpstr>
      <vt:lpstr>The Growth Zone</vt:lpstr>
      <vt:lpstr>Failing Forward</vt:lpstr>
      <vt:lpstr>Failing Forward</vt:lpstr>
      <vt:lpstr>Scaffolding Strategy #7 Build Strength</vt:lpstr>
      <vt:lpstr>Scaffolding Strategy #7 Build Strength</vt:lpstr>
      <vt:lpstr>  Build Strength: Encourage Children to Try New Things </vt:lpstr>
      <vt:lpstr> </vt:lpstr>
      <vt:lpstr>Teach Tenacity!</vt:lpstr>
      <vt:lpstr>Teach Tenacity!</vt:lpstr>
      <vt:lpstr>Scaffolding Strategy #8 Set Realistic Limitations</vt:lpstr>
      <vt:lpstr>Scaffolding Strategy #8 Set Realistic Limitations</vt:lpstr>
      <vt:lpstr>Teach Coping Skills – To Avoid Negative Consequences!</vt:lpstr>
      <vt:lpstr>Discipline with Dignity</vt:lpstr>
      <vt:lpstr>Scaffolding Strategy #9 Support Unconditionally</vt:lpstr>
      <vt:lpstr>Scaffolding Strategy #9 Support Unconditionally</vt:lpstr>
      <vt:lpstr>Scaffolding Strategy #10 Repair and Minimize Cracks</vt:lpstr>
      <vt:lpstr>Scaffolding Strategy #10 Repair and Minimize Cracks</vt:lpstr>
      <vt:lpstr>Final Structural Checks</vt:lpstr>
      <vt:lpstr>Final Structural Checks</vt:lpstr>
      <vt:lpstr>    Promote a Growth Mindset</vt:lpstr>
      <vt:lpstr>Tips from a School Counselor’s Perspective….</vt:lpstr>
      <vt:lpstr>Tips from a Teacher’s Perspective…</vt:lpstr>
      <vt:lpstr> Questions &amp; Discussion</vt:lpstr>
      <vt:lpstr>Program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Healthy Parenting</dc:title>
  <dc:creator>Pamela A. Ertel</dc:creator>
  <cp:lastModifiedBy>Tiffany A. Wilson</cp:lastModifiedBy>
  <cp:revision>226</cp:revision>
  <dcterms:created xsi:type="dcterms:W3CDTF">2022-06-15T18:35:22Z</dcterms:created>
  <dcterms:modified xsi:type="dcterms:W3CDTF">2023-01-04T16:19:07Z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