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entation.xml" ContentType="application/vnd.openxmlformats-officedocument.presentationml.presentation.main+xml"/>
  <Override PartName="/ppt/slides/slide6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ink/ink7.xml" ContentType="application/inkml+xml"/>
  <Override PartName="/ppt/ink/ink5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6.xml" ContentType="application/inkml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66"/>
  </p:notesMasterIdLst>
  <p:sldIdLst>
    <p:sldId id="256" r:id="rId2"/>
    <p:sldId id="258" r:id="rId3"/>
    <p:sldId id="261" r:id="rId4"/>
    <p:sldId id="259" r:id="rId5"/>
    <p:sldId id="267" r:id="rId6"/>
    <p:sldId id="263" r:id="rId7"/>
    <p:sldId id="277" r:id="rId8"/>
    <p:sldId id="338" r:id="rId9"/>
    <p:sldId id="276" r:id="rId10"/>
    <p:sldId id="257" r:id="rId11"/>
    <p:sldId id="265" r:id="rId12"/>
    <p:sldId id="266" r:id="rId13"/>
    <p:sldId id="314" r:id="rId14"/>
    <p:sldId id="339" r:id="rId15"/>
    <p:sldId id="329" r:id="rId16"/>
    <p:sldId id="330" r:id="rId17"/>
    <p:sldId id="331" r:id="rId18"/>
    <p:sldId id="336" r:id="rId19"/>
    <p:sldId id="270" r:id="rId20"/>
    <p:sldId id="321" r:id="rId21"/>
    <p:sldId id="301" r:id="rId22"/>
    <p:sldId id="302" r:id="rId23"/>
    <p:sldId id="324" r:id="rId24"/>
    <p:sldId id="304" r:id="rId25"/>
    <p:sldId id="305" r:id="rId26"/>
    <p:sldId id="337" r:id="rId27"/>
    <p:sldId id="307" r:id="rId28"/>
    <p:sldId id="309" r:id="rId29"/>
    <p:sldId id="308" r:id="rId30"/>
    <p:sldId id="310" r:id="rId31"/>
    <p:sldId id="311" r:id="rId32"/>
    <p:sldId id="313" r:id="rId33"/>
    <p:sldId id="323" r:id="rId34"/>
    <p:sldId id="274" r:id="rId35"/>
    <p:sldId id="319" r:id="rId36"/>
    <p:sldId id="320" r:id="rId37"/>
    <p:sldId id="286" r:id="rId38"/>
    <p:sldId id="326" r:id="rId39"/>
    <p:sldId id="328" r:id="rId40"/>
    <p:sldId id="262" r:id="rId41"/>
    <p:sldId id="297" r:id="rId42"/>
    <p:sldId id="272" r:id="rId43"/>
    <p:sldId id="341" r:id="rId44"/>
    <p:sldId id="296" r:id="rId45"/>
    <p:sldId id="278" r:id="rId46"/>
    <p:sldId id="279" r:id="rId47"/>
    <p:sldId id="280" r:id="rId48"/>
    <p:sldId id="281" r:id="rId49"/>
    <p:sldId id="333" r:id="rId50"/>
    <p:sldId id="269" r:id="rId51"/>
    <p:sldId id="282" r:id="rId52"/>
    <p:sldId id="283" r:id="rId53"/>
    <p:sldId id="292" r:id="rId54"/>
    <p:sldId id="288" r:id="rId55"/>
    <p:sldId id="289" r:id="rId56"/>
    <p:sldId id="284" r:id="rId57"/>
    <p:sldId id="285" r:id="rId58"/>
    <p:sldId id="293" r:id="rId59"/>
    <p:sldId id="334" r:id="rId60"/>
    <p:sldId id="271" r:id="rId61"/>
    <p:sldId id="273" r:id="rId62"/>
    <p:sldId id="298" r:id="rId63"/>
    <p:sldId id="275" r:id="rId64"/>
    <p:sldId id="340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61"/>
    <p:restoredTop sz="94628"/>
  </p:normalViewPr>
  <p:slideViewPr>
    <p:cSldViewPr snapToGrid="0">
      <p:cViewPr varScale="1">
        <p:scale>
          <a:sx n="114" d="100"/>
          <a:sy n="114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53:24.6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8:37:15.7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1 219,'66'0,"-7"0,-29 0,-6 0,5 0,-13 0,12 0,-12 0,13 0,-13 0,13 0,-13 0,13 0,-6 0,8 0,-8 0,6 0,-13 0,5 0,-7 0,0 0,6 0,-5 0,4 0,-5 0,-1 0,9 0,-6 0,5 0,0 7,-5-5,13 4,-13-6,5 0,-7 0,8 0,-6 0,5 0,1 0,-7 0,14 0,-13 0,13 0,-13 0,13 0,-13 0,5 0,0 0,-5 0,13 0,-13 0,5 0,1 0,-6 0,5 0,-7 0,0 0,6 0,-4 0,4 7,-6-6,0 5,6-6,-5 7,5-6,-6 5,0-6,6 0,-5 0,5 0,-7 0,6 0,-4 0,5 0,-6 0,-1 0,9 0,-6 0,5 0,-7 0,0 0,6 0,-4 0,4 0,-6 0,0 0,6 0,-5 0,5 0,-6-6,0 4,14-11,-11 12,11-6,-14 7,0 0,6 0,-5 0,5 0,-6-7,0 6,6-6,-4 7,4 0,-6 0,0 0,5 0,-4 0,5 0,-7 0,7 0,-5 0,4 0,0 0,-4 0,4 0,-5 0,0 0,5 0,-4 0,4 0,-5 0,0 0,6 0,-5 0,5 0,-6 0,0 0,6 0,-5 0,5 0,-6 0,0 7,6-6,-5 5,13 1,-12-5,5 5,-7-7,0 0,6 0,-4 6,4-4,-6 4,0-6,6 0,-5 0,5 0,2 0,-6 0,13 0,-6 0,0 0,6 0,-13 0,13 0,-6 0,1 0,4 0,-4 0,7 0,-8 0,6 0,-6 0,8 0,-8 0,6 0,-13 0,13 0,-13 0,5 0,-7 0,0 0,6 0,-4 0,11 0,-11 0,6 0,-1 0,-5 0,5 0,1 0,-6 0,12 0,-12 6,6-5,-1 6,-5-7,13 7,-13-6,5 6,1-7,-7 0,14 0,-13 0,13 0,-13 0,13 0,-13 0,19 0,-18 0,11 0,-14 0,0 0,6 0,-5 0,5 0,-6 0,0 0,6 0,-4 0,4 0,-6 0,0 0,6 0,-5 0,5 0,-6 0,7 0,-5 0,13 0,-13 0,13 0,-14 0,7 0,-1 0,-5 0,6 0,-1 0,-5 0,13 0,-13 0,13 0,-14 0,7 0,-1 0,-5 0,13 0,-13 0,13 0,-8 0,10 0,-2 0,1 0,1 0,-7 0,5 0,-14 0,14 0,-13 0,13 0,-13 0,13 0,-13 0,13 0,-14 0,14 0,-13 0,13 0,3 0,1 0,7 0,-9 0,0 0,-1 0,1 0,0 0,0 0,0 0,-1 0,-6 0,11 0,-10-7,4 5,0-5,-13 1,13 5,-6-6,1 7,5 0,-6 0,8-7,-8 6,6-6,-6 7,1 0,-3 0,-7 0,0 0,6 0,-4 0,4 0,-6 0,-1 0,8 0,-6 0,5 0,-6-7,0 6,8-5,1-1,0 5,6-5,-6 0,8 5,-7-5,5 7,-14 0,7 0,-8 0,0 0,6 0,-5 0,5 0,-6 0,8 0,1 0,0 0,6-7,-5 6,6-6,-6 7,5-7,-13 5,12-5,-12 7,6-6,-1 4,-5-4,5 6,-7 0,0 0,6 0,-4 0,4 0,-6 0,0 0,6 0,-5-6,6 4,0-4,-5 6,13 0,-6-7,0 5,6-5,-13 7,6 0,-1 0,-5 0,13-7,-6 5,0-4,6-1,-5 5,6-12,10 5,-7 0,7-6,-9 13,-1-11,1 11,-7-5,5 0,-14 5,7-5,-8 7,0 0,6-6,-5 4,5-4,2 6,-6 0,5 0,0 0,-5 0,13 0,-13 0,13 0,-6 0,8 0,0 0,0 0,0 0,-1 0,-6 0,5 0,-6 0,0 0,6 0,-5 0,-1 0,6 0,-6 0,8 0,-8 0,6 0,-13 0,13 0,-13 0,13 0,0 0,4 0,12 0,-12 0,7 0,0 0,-7 0,15 0,-15 0,16 0,6 0,-1 0,2 0,-8 0,-15 0,7 0,-9 0,-8 0,6 0,-13 0,13 0,-13 0,5 0,-7 0,7 0,-5 0,6 0,-8 0,0 0,7 0,-5 0,5 0,1 0,-6 0,12 0,-4 0,20 0,-9 0,9 0,-13 0,0 0,0 0,-8 0,6 0,-13 0,5 0,-7 0,0 0,14 0,-11 0,18 0,-12 0,8 0,9 0,-7 0,15 0,-6 0,9 0,-1 0,1 0,0 0,-1 0,1 8,0-6,-1 5,1 1,0-7,-1 7,1-1,-9-5,6 6,-22-8,12 7,-22-6,5 6,-7-1,6-4,-5 4,5-6,-6 0,16 8,4-6,17 5,10-7,2 0,1 0,7 8,-8-6,1 6,-12-1,-13-5,-8 5,-8-7,-1 6,-8-4,0 4,6 0,-5-4,5 10,-6-11,8 12,-6-11,13 12,-14-6,14 0,-13 5,6-6,-8 1,-1 4,1-10,0 10,-6 2,4-5,-4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8:37:21.1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0 120,'55'0,"0"0,-23 0,-6 0,20 0,-20 0,22 0,-15 0,20 0,-18 0,32 0,-31 0,18 0,-24 0,10 0,-7 0,15 0,-15 0,16 0,-7 0,0 0,6 0,-15 0,7 0,-9 0,-1 0,-6 0,5 0,0 0,4 0,-4 0,0 0,-13 0,13 0,-13 0,5 0,0 0,-5 0,6 0,-8 0,0 0,13 0,-9 0,17 0,-12 0,8 0,0 0,8 0,-6 0,-1 0,-3 0,-5 0,7 0,-8 0,6 0,-13 0,13 0,-14 0,7 0,-1 0,-5 0,13 0,-13 0,5 0,7 0,-11 0,11 0,-14 0,0 0,7 0,-5 0,5 0,-7 0,0 0,14 0,-11 0,11 0,-14 0,0 0,6 0,-5 0,5 0,-6 0,0 0,6 0,-4 0,4 0,-6 0,-1 0,7 0,-4 0,4 0,-6 0,0 0,6 0,3 0,-1 0,7 0,-6 7,8-5,0 11,0-11,-1 12,1-12,0 11,0-11,0 5,-8-7,6 0,-6 0,8 0,0 0,0 7,-1-6,-6 6,5-7,-6 0,8 0,0 7,0-5,-8 5,6-7,-6 0,0 0,6 0,-5 0,-1 0,-2 6,1-5,-6 6,5-7,0 0,-6 0,14 0,-13 0,13 0,-13 0,13 0,-13 0,13 0,-6 0,0 0,6 0,-6 0,8 0,-7 0,4 0,-12 0,6 0,-8 0,0 0,6 0,-5 0,5 0,-6 0,-1 0,6 0,-4 0,4 0,-6 0,7 0,-5 0,13 0,-12 0,13 0,-6 0,0 0,-1 0,-1 0,-5 0,5 0,1 0,1 0,0 0,6 0,-13 0,13 0,-6 6,1-4,5 5,-14-7,7 0,-1 0,-5 0,6 0,-1 0,2 0,8 0,0 0,0 0,8 0,-5 0,5 0,-8 0,0 0,0 0,-1 0,-6 0,-3 0,1 0,-7 0,14 0,-7 0,9 0,-9 0,-1 0,1 0,-6 0,5 0,-7 0,7 0,-5 0,6 0,-8 0,7 0,-5 0,5 0,1 0,-7 0,14 0,1 0,-5 0,10 0,-12 0,8 0,-8 0,6 0,-5 0,-1-6,-2 4,1-4,-6 6,5 0,-7 0,0-7,7 6,-5-5,13 6,-13-7,5 6,15-12,-10 11,19-5,-14 7,-1 0,1-7,9 5,-7-5,15 7,-15-7,16 6,-16-6,15-1,-15 6,16-5,-16 7,7 0,-10 0,1-7,0 5,6-5,-5 7,5 0,-6 0,0 0,0-7,-8 5,6-5,-6 7,8 0,9 0,-7 0,15 0,-15 0,16 0,-16 0,38 0,-24 0,18 0,-17 0,-6 0,9-7,-1 5,1-6,0 8,-1-7,1 5,10-6,-8 0,18-2,-18 1,8-7,-10 14,-9-6,6 1,-22 5,10-6,-20 8,11 0,-11 0,13 0,-6 0,17 0,2 0,0 0,6 0,-6 0,0 0,-2 0,-17 0,6 0,-13 0,5 0,-7 0,-1 0,7 0,-4 0,4 0,-6 0,7 0,-5 0,5 0,-7 0,0 6,0 2,0 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8:37:24.6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55,'72'0,"-4"0,-18 0,1 0,22 0,-17 0,1 0,2 0,13 0,17 0,-20 0,-25 0,17 0,-10 0,0 0,-1 0,1 0,0 0,-10 0,-1 0,0 0,-15 0,19 0,-26 0,17 0,-20 0,7 0,-1 0,-5 0,6 0,-1 0,-5 0,5 6,-7-4,0 10,6-10,-5 10,5-11,-7 5,1-6,6 0,-5 6,27-4,-23 4,23 1,-26-6,13 6,-13-7,5 0,-7 0,0 0,8 0,-6 6,5-4,0 4,-5-6,6 0,-8 0,0 0,6 6,-5-4,5 4,-6-6,0 0,6 0,-4 0,4 6,-6-4,0 4,6 0,-5-4,5 4,-6-6,0 0,6 0,-4 0,12 0,-13 0,7 0,-1 0,-5 0,13 0,-6 0,1 0,5 0,-6 7,8-5,0 4,-1-6,1 0,0 0,0 0,0 0,-1 0,1 0,9 0,-7 0,7 7,-10-5,1 5,0-7,0 0,0 0,0 0,-8 0,6 0,8 7,-10-6,15 6,-18 0,6-5,1 5,0-1,0-4,0 5,-1-7,-6 0,5 0,-6 0,8 0,0 0,-1 0,1 0,0 0,14 0,-2 0,-4 0,-1 0,-15 0,8 0,0 0,-1 0,1 0,0 0,0 0,0 0,8-8,-6 6,7-12,-9 12,0-5,-8 7,6 0,-6 0,14-6,-4 4,4-4,-6 6,-8 0,6 0,-13 0,5 0,-7 0,0 0,6 0,-5 0,5 0,1-7,1 5,18-4,-7 6,16 0,-8 0,10 0,-9 0,6 0,-15 0,0 0,-4 0,-6 0,8 0,8 0,3 0,19 0,2-9,11 7,0-6,-11 0,8 6,-7-13,-1 13,-11-7,-3 9,-7 0,0-7,6 6,-6-6,19-2,-8 7,18-6,-18 0,18 7,-26-14,13 13,-24-5,-2 7,-11 0,-7-6,6 4,-5-4,5 6,-6-6,7 4,3-4,6 6,1 0,0-7,-8 5,-1-5,-8 7,0 0,6 0,-5 0,5-6,1 5,2-6,8 0,9 6,-7-6,6 7,-8 0,0 0,-8 0,-1 0,-8 0,0 0,6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6:23:19.6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0 316,'55'0,"-2"0,-17 0,5 0,-5 0,6 0,1 0,-1 0,0 0,0 0,7 0,-5-5,5 4,-7-4,0 1,0 3,-5-4,-2 0,-6 4,0-7,-5 7,4-4,-9 1,3 3,-8-3,2 4,-2 0,3-4,1 3,7-7,-5 7,6-3,-13 4,4 0,-4-4,5 3,-1-3,1 0,0 3,-1-3,1 4,5-4,-4 3,3-3,-4 4,5 0,-4 0,3 0,1 0,1 0,5 0,0 0,0 0,0 0,0 0,0 0,-5 0,-1 0,0 0,-4 0,3 0,-4 0,5 0,-4-4,3 3,1-3,-4 4,4 0,-6 0,1 0,0 0,-1 0,6 0,-4 0,4 0,-6 0,1 0,5 0,-4 0,-1 0,-1 0,-4 0,4 0,0 0,4 4,-7-3,6 6,-3-2,2 4,-2-1,-1 1,-2-1,3-3,1 3,0-3,-1 0,-3-2,2-3,5 0,-5 0,8 0,-10 0,3 0,1 0,-5 0,9 0,-7 0,12 0,-8 0,9 0,-4 0,5 5,0-4,-5 3,4 0,-13-2,6 6,-8-4,0 1,10 2,-8-2,15 4,-6 0,5-3,-5 2,4-3,-9 4,3 0,-4 0,0 0,-1-4,1 3,0-7,-1 6,6-1,1-1,5 3,0-2,0 3,-5 1,4-1,-4 1,5 4,0-4,0 4,6-4,-5 0,11 1,-10-2,4-3,-1 3,-3-3,4 4,-11-5,4 4,-9-8,3 7,-4-7,13 3,-6-4,18 0,-6 0,5 0,0 4,0-2,0 2,1 1,-1-4,-6 4,-1-1,0-3,-4 4,9-5,-3 0,-1 0,5 0,14 0,-8-5,21 4,-30-4,9 5,-11 0,1 0,-2 0,-11 0,3 0,3 0,1 0,4 0,-1-5,-3 4,4-4,0 5,-10 0,9 0,-15 0,7 0,-12 0,6 0,2 0,3 0,3 0,0 0,-4 0,5 0,0 0,0 0,6 0,-5 0,5 0,-6 0,6 0,1 0,7 0,-1 0,0 0,-6 0,5 0,-10 0,4 0,-11-4,-2 3,-8-6,2 6,3-11,5 5,5-7,6-1,1 4,6-5,-5 6,-3 0,-5 4,-5-2,-2 7,-8-3,0 4,17 0,-5 0,28 0,-16 0,5 0,-9 0,-2 0,-11 0,-1 0,-9 0,5 0,5 0,-3 0,2 0,-4 0,-49-23,24 9,-44-14,35 11,-6-3,4-5,-5 0,6-3,5 13,-3-6,11 11,-5-2,-4 4,5 3,-11 2,9 3,-5 0,-5 0,-8 0,-1 0,-4 0,6 0,0 0,9 0,-2 0,13 0,-10 0,-3 0,-11 0,-6 0,-26 0,3 0,-6 0,5 0,13 0,-8 0,8 0,7 0,13 0,7 0,9 0,-2 0,0 10,-13-7,0 7,-6-10,6 0,-8 4,10-3,-10 3,21-4,0 3,-21-2,10 3,-24-4,16 0,6 0,0 0,5 0,1 0,9 0,-2 0,-3 0,-6 0,-10 0,4 0,-16-5,9-6,-37-6,32 1,-17 0,31 11,5 0,5 5,7-3,-11 2,7-3,-18 4,15 0,-3 0,4 0,0 0,5 0,-11 0,3 0,-10 0,2 0,-6 0,-2-4,-5 2,0-7,-1 8,7-8,-5 8,10-8,-4 8,6-4,-6 1,4 3,-16-4,9 0,-18 4,12-9,-11 9,16-8,-8 8,21-7,-7 7,18-3,-3 4,3 0,-1 0,-10 0,0 0,2 0,-6 0,10 0,-11 0,12 0,0 0,3 0,3-4,3-15,3-2,7-20,0 23,0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6:23:23.0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60 0,'76'0,"12"0,-12 0,16 0,1 0,-1 0,-42 0,1 0,5 0,1 0,1 0,-2 0,42 0,-1 0,-36 0,19 0,-28 0,11 0,-25 0,10 0,-18 0,0 0,-7 0,-6 0,-3 0,5 0,-6 0,3 0,3 0,-6 0,7 0,-4 0,0 0,0 0,4 0,-5 0,4 4,-6 0,-1 4,-4 10,-8-4,-1 9,-3-6,0 12,3-13,-3 16,4-22,0 6,0 2,0-8,0 12,-11-10,-5 1,-6-1,-12-2,-11 0,5 1,-22 0,10 0,-7-4,-13-2,13-5,-6 0,1 0,5 0,1 0,2 0,12-5,1-5,8-1,6 1,0 2,5 3,1-1,0-2,4 7,-4-7,0 7,-1-8,-11 8,-8-3,-1 4,-5 0,7 0,-1 0,12 0,2 0,8 0,6 0,-7 0,13 0,-13 0,8 0,-2 0,-6 0,7 4,-6 0,5 5,-9 0,5 0,-22 5,25-4,-12 3,20-9,0 7,6-3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52:25.0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32 163 24575,'2'-3'0,"3"3"0,0-3 0,1 1 0,2 1 0,-2-4 0,-1 5 0,1-5 0,-1 4 0,0-4 0,1 5 0,-1-5 0,4 4 0,-3-4 0,2 5 0,-2-3 0,-1 3 0,1 0 0,-1 0 0,0 0 0,1 0 0,-1 0 0,0 0 0,1 0 0,-1 0 0,1 0 0,-1-2 0,0 1 0,1-1 0,-1 2 0,1 0 0,-1 0 0,0-3 0,1 3 0,-1-3 0,1 1 0,-1 1 0,1-1 0,-1 2 0,0 0 0,1 0 0,-1 0 0,0-3 0,0 2 0,1-1 0,-1 2 0,1-2 0,-1 1 0,1-2 0,-1 3 0,0 0 0,1 0 0,-1 0 0,1 0 0,-1-2 0,1 1 0,-1-1 0,0 2 0,0 0 0,1 0 0,-1 0 0,0 0 0,1 0 0,-1 0 0,1 0 0,-1 0 0,0 0 0,1 0 0,-1 0 0,0 0 0,1 0 0,-1 0 0,0 0 0,1 0 0,-1 0 0,0 0 0,0 0 0,0 0 0,1 0 0,-1 0 0,0 0 0,1 0 0,-1 0 0,0 0 0,-2-2 0,2 1 0,-2-1 0,2 2 0,0 0 0,1 0 0,-1 0 0,0 0 0,0 0 0,1 0 0,-1-3 0,0 3 0,4-3 0,-3 1 0,2 1 0,-2-1 0,-1 2 0,1 0 0,-1 0 0,1 0 0,-1 0 0,0 0 0,0 0 0,-2 2 0,0 1 0,-3 2 0,0 0 0,0 0 0,0 1 0,0-1 0,0 1 0,0-1 0,0 0 0,0 1 0,0-1 0,0 0 0,0 1 0,0-1 0,0 0 0,0 1 0,0-1 0,0 1 0,0-1 0,0 0 0,0 1 0,0-1 0,-3-2 0,0 1 0,-2-3 0,0 3 0,-1-3 0,1 1 0,2 1 0,-2-3 0,2 3 0,-2-3 0,0 0 0,2 2 0,1 1 0,-1 0 0,3 1 0,-2-1 0,-1 0 0,0 4 0,-2-4 0,1 5 0,0-5 0,3 2 0,-2-2 0,1 0 0,1 1 0,-1-1 0,-1 2 0,3 1 0,-5-3 0,4 2 0,-4-2 0,2 2 0,-2 0 0,-1 1 0,1-1 0,-1 1 0,1-1 0,2 4 0,-2-3 0,2 2 0,-3-2 0,3-1 0,-2 1 0,2-1 0,0 1 0,-2-1 0,4 0 0,-1 1 0,-1-3 0,3 1 0,-5-3 0,4 4 0,-3-2 0,-2 2 0,-1 4 0,-4 0 0,4 0 0,-4 3 0,4-6 0,-1 2 0,2-2 0,1-1 0,2 1 0,0-1 0,1-2 0,-1 2 0,0-2 0,-1 2 0,1 0 0,-3 1 0,0 2 0,3 1 0,-2-1 0,5 1 0,-5-4 0,2 1 0,-3-1 0,3 0 0,-2 4 0,2-3 0,0 2 0,-2 0 0,2-2 0,-3 2 0,3-2 0,-2-1 0,4 1 0,-3-1 0,3 1 0,-2-1 0,1 0 0,1 1 0,-4-3 0,5 1 0,-3-1 0,1 3 0,1-1 0,-4 0 0,5 1 0,-5-1 0,4 1 0,-4-1 0,5 1 0,-5-1 0,2 1 0,-3-1 0,3 0 0,-2 1 0,3-1 0,-2 0 0,0-2 0,1 2 0,-2-5 0,-1 2 0,1-2 0,0 0 0,-1 0 0,1 0 0,-1 0 0,1 0 0,0 0 0,-1 0 0,1 0 0,0 0 0,0 0 0,2-2 0,-2-1 0,2-3 0,-3 1 0,4 0 0,-3 1 0,4 0 0,-4 1 0,5-3 0,-5 1 0,5 0 0,-5 2 0,4-2 0,-4 5 0,5-5 0,-5 4 0,2-4 0,-3 3 0,4-4 0,-3 3 0,4-1 0,-4 3 0,5-4 0,-3 2 0,1 0 0,1-2 0,-1 2 0,2-2 0,0 0 0,-3-1 0,3 1 0,-6-4 0,6 0 0,-5 0 0,1-2 0,1 1 0,-2-2 0,1 0 0,1 3 0,0 0 0,1 4 0,1-1 0,-1 1 0,-1-1 0,2 1 0,-1-1 0,-1-2 0,3 1 0,-3-4 0,3 5 0,0-3 0,0 4 0,0-1 0,0 1 0,0-1 0,0 1 0,0 0 0,0-1 0,0 0 0,0-2 0,0 2 0,0-6 0,0 6 0,0-2 0,0-1 0,0 3 0,0-3 0,0 4 0,0-1 0,0 1 0,0-1 0,0 1 0,0-1 0,0-2 0,0-1 0,0 0 0,0-3 0,0 6 0,0-6 0,0 6 0,0-2 0,0 2 0,0 1 0,0 0 0,0-1 0,0-2 0,2 2 0,2-6 0,-1 6 0,2-2 0,-2 2 0,0 0 0,-1 1 0,1 2 0,-3-2 0,3 3 0,-1-4 0,-1 1 0,1-1 0,-2 1 0,0 4 0,0 5 0,0 6 0,0-1 0,0 5 0,0-5 0,0 0 0,0 2 0,0-2 0,-3 3 0,3-3 0,-3 3 0,3-6 0,0 2 0,0-2 0,0-1 0,0 1 0,0-1 0,2-2 0,1-1 0,2-2 0,1 0 0,-1 0 0,3 3 0,-2 0 0,2 2 0,-2-2 0,-3 2 0,1-2 0,0 0 0,-1 2 0,1-2 0,-3 3 0,1-1 0,1 0 0,-3 1 0,3-1 0,-1-2 0,-1-3 0,3-4 0,-1-4 0,3-1 0,-1 1 0,1-4 0,0 3 0,0 0 0,0 0 0,-1 1 0,1 2 0,0-3 0,-1 4 0,1-1 0,-1 0 0,1-2 0,2-1 0,-1 0 0,4-3 0,-5 6 0,3-3 0,-4 6 0,1-2 0,-3 2 0,-1-2 0,0 0 0,-1 0 0,3 2 0,-1-2 0,3 2 0,2-2 0,-2 1 0,6-1 0,-6 4 0,2-4 0,-2 5 0,-1-3 0,1 1 0,-1 1 0,1-1 0,-1 2 0,1 0 0,-1 0 0,0 0 0,-4 2 0,-2 1 0,-4-1 0,0 3 0,-1-2 0,-5 5 0,4-2 0,-6 5 0,9-5 0,-3-1 0,6 0 0,-4-4 0,5 4 0,-5-2 0,5 2 0,-3 0 0,3 0 0,0 1 0,0-1 0,0 0 0,0 1 0,0-1 0,0 0 0,0 1 0,0-1 0,0 1 0,0-1 0,0 0 0,0 1 0,0-1 0,0 1 0,0-1 0,0 1 0,0-1 0,0 1 0,0-1 0,0 0 0,0-4 0,3-1 0,0-6 0,0 1 0,4 0 0,-3-1 0,3 0 0,-1 3 0,-1 1 0,1 2 0,-3-3 0,2 3 0,-2-3 0,2 3 0,-2-2 0,2-1 0,-2-3 0,2 3 0,-2-2 0,2 2 0,-2-2 0,3 2 0,-1-2 0,-2 2 0,2 0 0,-2-2 0,2 2 0,1 0 0,-1-2 0,1 2 0,-1 0 0,0-2 0,1 4 0,-1-1 0,1-1 0,-1 3 0,1-3 0,-1 1 0,0 1 0,0-4 0,1 2 0,2-2 0,1 1 0,1-1 0,1 2 0,-5 0 0,2 0 0,-2 3 0,-1 0 0,-2-2 0,2 1 0,-3-1 0,1 4 0,0 1 0,-3 3 0,0 2 0,0-2 0,0 2 0,0-3 0,0 4 0,0-3 0,0 2 0,0 1 0,-3-3 0,0 2 0,-3-2 0,1-1 0,-1 1 0,1-1 0,-1-2 0,-5 5 0,1-2 0,-4 3 0,2 3 0,0-3 0,-4 4 0,3-1 0,-3-2 0,7-2 0,-2-2 0,4 0 0,-1 0 0,5-1 0,-2-2 0,2 2 0,-3-5 0,1 5 0,-3-4 0,1 4 0,-4-2 0,5 3 0,-6-3 0,3 2 0,-3-2 0,3 3 0,-3-3 0,3 3 0,-3-3 0,0 3 0,0 0 0,-1-3 0,1 3 0,3-6 0,1 3 0,2-3 0,0 2 0,1-1 0,0 1 0,0-2 0,-1 0 0,1 0 0,0 0 0,2-2 0,1-1 0,2-2 0,2-3 0,1 2 0,0-2 0,2 3 0,-2 2 0,3-2 0,-1 2 0,-2-3 0,2 1 0,-2 2 0,2-2 0,1 2 0,-3-3 0,2 1 0,-2 2 0,2-2 0,1 4 0,-3-4 0,1 4 0,-1-1 0,0 0 0,2 1 0,-5-4 0,5 2 0,-4-2 0,1 0 0,0 0 0,1 2 0,2 0 0,0 3 0,-2 3 0,-1 0 0,-2 2 0,0 0 0,0 3 0,0-2 0,-5 7 0,2-6 0,-3 3 0,1-5 0,5 1 0,-5-1 0,4 3 0,-1-2 0,2 2 0,-3-2 0,3-1 0,-3 1 0,3-1 0,0 0 0,0 1 0,0-1 0,0 4 0,0-3 0,0 2 0,0 1 0,0-3 0,-2 2 0,1-2 0,-1-1 0,2 3 0,-3-2 0,2 2 0,-1-3 0,0 1 0,1-1 0,-4 4 0,2-3 0,-1 5 0,-1-4 0,5 1 0,-3-3 0,1 1 0,1-1 0,-1 1 0,4-3 0,1-1 0,2-2 0,0 0 0,0 0 0,0 0 0,1 0 0,-1 0 0,0 0 0,0 2 0,0-1 0,-2 4 0,-1-2 0,-2 2 0,0-5 0,-2 0 0,1-6 0,-1-2 0,-3-1 0,2 0 0,-6-2 0,4 5 0,-1-2 0,0 2 0,1 1 0,2-1 0,-2 3 0,5-2 0,-5 2 0,2-2 0,-1-1 0,0 1 0,3-1 0,-4 1 0,5-1 0,-3 1 0,1 0 0,1 0 0,-3-1 0,3 1 0,-4 2 0,4-2 0,-1 3 0,2-4 0,-3 3 0,3-1 0,-3 1 0,3-3 0,-2 3 0,1-2 0,-1 2 0,2-2 0,0-1 0,0 1 0,0 0 0,0-1 0,-3-2 0,2 1 0,-1-4 0,2 5 0,0-6 0,0 6 0,0-3 0,0 4 0,-3-1 0,3 1 0,-3-1 0,3 1 0,-2-4 0,1 0 0,-2-7 0,0 3 0,0-6 0,-1 6 0,1-2 0,1 6 0,1-3 0,-1 6 0,2-2 0,0 3 0,0-1 0,0 1 0,0 0 0,0 0 0,0-1 0,0 1 0,0 0 0,0 0 0,0-1 0,0 1 0,2 2 0,1 1 0,2 2 0,0 0 0,1 0 0,-1 0 0,11 0 0,-5 0 0,9 0 0,-8 0 0,6 0 0,-1 0 0,1 0 0,1 0 0,-6 0 0,6 0 0,-6 0 0,2 0 0,-3-3 0,-3 3 0,3-3 0,-6 0 0,5 0 0,-4 0 0,1-2 0,-3 2 0,4 0 0,-3-2 0,8 2 0,-7-3 0,3 3 0,-4-2 0,-1 4 0,1-1 0,-1 2 0,0 0 0,0 0 0,1 0 0,-1 0 0,1 0 0,-1 0 0,0 0 0,0 0 0,1 0 0,-1 0 0,0 0 0,-2 2 0,1 1 0,-3 3 0,1-1 0,-2 1 0,0-1 0,0 0 0,0 1 0,0-1 0,0 0 0,2-2 0,1 0 0,3-3 0,-1 0 0,0 0 0,1 0 0,-1 0 0,0 0 0,0 0 0,0 0 0,1 0 0,-3 2 0,-1 4 0,-2 0 0,0 5 0,-3-5 0,0 5 0,-6-4 0,0 7 0,0-1 0,-6 8 0,5-4 0,-5 0 0,3-5 0,3 0 0,0 0 0,0 0 0,2-2 0,-1 0 0,2-4 0,1 2 0,-4-2 0,3 3 0,-3-3 0,4 2 0,-1-2 0,0-1 0,1 1 0,2-1 0,-2 1 0,4-1 0,-1 0 0,2 0 0,-3 0 0,3 1 0,-3-1 0,3 0 0,0 1 0,-2-3 0,1 2 0,-1-2 0,2 2 0,0 1 0,0-1 0,0 1 0,-3-1 0,3 0 0,-5 1 0,4-1 0,-4 1 0,5-1 0,-3 1 0,1-3 0,1 1 0,-1-1 0,-1 0 0,0 2 0,0-2 0,-2 2 0,2 1 0,-2-1 0,-1 1 0,3-1 0,-2 1 0,2-1 0,-2 0 0,-1 1 0,3-1 0,-2 1 0,2-1 0,0 1 0,-2-1 0,2 1 0,-2-1 0,-1 0 0,1-2 0,-1 2 0,1-2 0,0 0 0,2 2 0,-2-5 0,2 5 0,-3-2 0,1 3 0,-1-3 0,0 2 0,1-2 0,-1 2 0,1 0 0,-1-2 0,1 2 0,0-5 0,0 3 0,0-3 0,0 0 0,0 0 0,-1-3 0,3 1 0,1-4 0,0 4 0,1-3 0,-1 2 0,0-2 0,1 0 0,-1-1 0,-1 1 0,3 0 0,-3-1 0,1 3 0,1-2 0,-1 2 0,2-2 0,0-1 0,-3 1 0,3 0 0,-3-1 0,1 1 0,1-1 0,-1 1 0,0 0 0,1 0 0,-4-1 0,5 1 0,-5-1 0,4 1 0,-4 2 0,5-2 0,-3 2 0,3-3 0,0 1 0,0-3 0,0 2 0,0-2 0,0 0 0,0 2 0,0-3 0,0 4 0,0-1 0,0 1 0,0 0 0,0-1 0,0 1 0,-2 0 0,1-1 0,-1 1 0,2-1 0,0 1 0,0 0 0,0-1 0,0-2 0,0-1 0,0-7 0,0 3 0,0 0 0,0 2 0,0 5 0,0-3 0,0 4 0,2-1 0,1 1 0,2 0 0,-2 0 0,1-1 0,-1 1 0,0 0 0,2 2 0,-5-2 0,5 2 0,-2-3 0,0 1 0,2-1 0,-4 1 0,1 4 0,-2 5 0,0 2 0,0 5 0,0-5 0,-3 5 0,0 1 0,0 1 0,-2-2 0,4 1 0,-1-6 0,2 5 0,0-2 0,0 3 0,0-3 0,0 3 0,0-6 0,0 5 0,0-5 0,0 3 0,0-4 0,0 1 0,0-1 0,0 1 0,0-1 0,0 0 0,2-2 0,1-1 0,2-2 0,0 0 0,0 0 0,1 0 0,-1 0 0,0 0 0,0 0 0,1 0 0,-1 0 0,1-2 0,-1-1 0,1 0 0,-1-2 0,0 2 0,1 0 0,-1 0 0,1 1 0,-1 1 0,1-1 0,-1 2 0,0-3 0,1 3 0,-1-5 0,0 2 0,1 0 0,-1 1 0,-2-1 0,2 3 0,-2-5 0,2 2 0,0-2 0,1-4 0,0 0 0,0 0 0,0-3 0,-1 6 0,1-2 0,-1 2 0,1 1 0,-3-1 0,-1 1 0,1-1 0,0 1 0,2-4 0,1 0 0,3-3 0,0 0 0,3-1 0,0 1 0,-2 0 0,1 3 0,-4 0 0,1 6 0,-3 0 0,-2 5 0,0 4 0,-6 3 0,-1 3 0,-7 3 0,4-6 0,-4 5 0,5-5 0,-3 1 0,2 1 0,-1-1 0,2-1 0,0 2 0,0-2 0,0 3 0,0-3 0,0 0 0,3-1 0,-2-2 0,4 3 0,-1-4 0,-1 1 0,3 2 0,-5-2 0,4 3 0,-4-1 0,4-2 0,-1 3 0,-1-4 0,3 1 0,-5-1 0,4 0 0,-1 1 0,2-1 0,0 0 0,0 1 0,0-1 0,0 0 0,0 1 0,0-1 0,0-4 0,0-4 0,0-3 0,0-2 0,0 2 0,0 1 0,0-1 0,0 1 0,0-3 0,0-2 0,0-5 0,3-2 0,-3-3 0,3 4 0,-3-3 0,0 9 0,3-5 0,-2 9 0,1-3 0,-2 4 0,3-1 0,-3 1 0,5-4 0,-4 0 0,2-3 0,-1 0 0,2-1 0,2 1 0,-3 3 0,3-2 0,-3 4 0,2-1 0,1-1 0,0 3 0,0-5 0,2 1 0,2-5 0,6-2 0,-1-8 0,6 3 0,-3 1 0,-1 1 0,-1 6 0,-3 1 0,-4 5 0,-1 4 0,-2-1 0,-1 5 0,0-5 0,1-1 0,-1 0 0,1-5 0,0 4 0,-1-1 0,1-1 0,0 6 0,-1-5 0,1 7 0,-3-4 0,-1 7 0,-2-1 0,0 4 0,0 0 0,0 1 0,-5 2 0,1-2 0,-10 8 0,4-7 0,-7 12 0,7-11 0,-4 9 0,7-11 0,-1 2 0,2 1 0,1-3 0,-1 2 0,0-2 0,0 2 0,1-1 0,-1 1 0,0-3 0,1 1 0,-1-1 0,1 1 0,-3 2 0,2-2 0,-2-1 0,2-2 0,1-1 0,-1-1 0,1 1 0,-1 0 0,-2-1 0,1 4 0,-4-4 0,5 3 0,-6-3 0,6 4 0,-3-2 0,1 0 0,2 2 0,-3-5 0,1 5 0,-2-1 0,-4 2 0,1 0 0,-2 0 0,3 0 0,-3 0 0,2 0 0,0 0 0,2 0 0,1 0 0,1 0 0,1-3 0,2 0 0,1-3 0,-1 0 0,1 0 0,-1 0 0,0 0 0,1 0 0,-1 0 0,1 0 0,-1 0 0,1 0 0,0 0 0,0 0 0,-1-3 0,1 0 0,2-2 0,1 0 0,-1-1 0,3 1 0,-5 0 0,4-1 0,-4 3 0,5-2 0,-3 2 0,3-2 0,0 0 0,0-1 0,0 1 0,0 0 0,0-1 0,0 5 0,0 4 0,0 6 0,0 2 0,0 5 0,0-3 0,3 6 0,-2-3 0,4 1 0,-1 2 0,-1-6 0,3 2 0,-3-3 0,1 0 0,1 0 0,-4-3 0,4 3 0,-4-6 0,4 2 0,-4-2 0,4 2 0,-5-2 0,3 3 0,-1-4 0,-1 1 0,4-1 0,-4 1 0,3-1 0,-3 0 0,1 1 0,1-1 0,-3 1 0,5-1 0,-4 1 0,4-1 0,-5 0 0,3 1 0,-1-1 0,-1 1 0,1-1 0,1-2 0,-3 1 0,2-1 0,1 3 0,-3-8 0,2 3 0,-2-6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41354-CE9A-B44B-9D4B-0311DB8A11DC}" type="datetimeFigureOut">
              <a:rPr lang="en-US" smtClean="0"/>
              <a:t>7/7/24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A4294-A7BA-4E49-BF2F-EE4FA5792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9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A4294-A7BA-4E49-BF2F-EE4FA5792A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5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597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39372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8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54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0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5139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353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57A003-701F-E741-9052-F66EDC05322E}" type="datetimeFigureOut">
              <a:rPr lang="en-US" smtClean="0"/>
              <a:t>7/7/24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3B68BD-BAB3-F348-975C-C0AA53065FB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86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38555" TargetMode="External"/><Relationship Id="rId2" Type="http://schemas.openxmlformats.org/officeDocument/2006/relationships/image" Target="../media/image7.jpg!d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ngimg.com/download/51520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dearoom.net/diy-clock-idea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customXml" Target="../ink/ink2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ngimg.com/download/51501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pngimg.com/download/514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jpg"/><Relationship Id="rId7" Type="http://schemas.openxmlformats.org/officeDocument/2006/relationships/customXml" Target="../ink/ink5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ngimg.com/download/51480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4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5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484885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ego-figurine-racer-shell-3023270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vilpeach/2696596743/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go-png/download/528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ngimg.com/download/51501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pngimg.com/download/5148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5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14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F1E3-7F37-8111-9F53-AE5DDADA5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562414"/>
            <a:ext cx="7738814" cy="2213524"/>
          </a:xfrm>
        </p:spPr>
        <p:txBody>
          <a:bodyPr/>
          <a:lstStyle/>
          <a:p>
            <a:r>
              <a:rPr lang="en-US" dirty="0"/>
              <a:t>Brick By Brick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22A82-7666-2620-25CB-3E87A841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284" y="1991771"/>
            <a:ext cx="6034030" cy="1745888"/>
          </a:xfrm>
        </p:spPr>
        <p:txBody>
          <a:bodyPr>
            <a:noAutofit/>
          </a:bodyPr>
          <a:lstStyle/>
          <a:p>
            <a:r>
              <a:rPr lang="en-US" sz="3600" dirty="0"/>
              <a:t>Using Legos in your counseling program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AB359A-40FC-2EBB-9987-22C8B53E0DB4}"/>
              </a:ext>
            </a:extLst>
          </p:cNvPr>
          <p:cNvSpPr txBox="1">
            <a:spLocks/>
          </p:cNvSpPr>
          <p:nvPr/>
        </p:nvSpPr>
        <p:spPr>
          <a:xfrm>
            <a:off x="808892" y="4144390"/>
            <a:ext cx="7738814" cy="1745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Allyson Evans</a:t>
            </a:r>
          </a:p>
          <a:p>
            <a:r>
              <a:rPr lang="en-US" sz="3600" dirty="0"/>
              <a:t>Professional School Counselor</a:t>
            </a:r>
          </a:p>
          <a:p>
            <a:r>
              <a:rPr lang="en-US" sz="3600" dirty="0"/>
              <a:t>Putnam County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63FA4-148B-26D4-7E4C-71BFF1337DAD}"/>
              </a:ext>
            </a:extLst>
          </p:cNvPr>
          <p:cNvSpPr txBox="1"/>
          <p:nvPr/>
        </p:nvSpPr>
        <p:spPr>
          <a:xfrm>
            <a:off x="199848" y="104305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Time</a:t>
            </a:r>
          </a:p>
        </p:txBody>
      </p:sp>
    </p:spTree>
    <p:extLst>
      <p:ext uri="{BB962C8B-B14F-4D97-AF65-F5344CB8AC3E}">
        <p14:creationId xmlns:p14="http://schemas.microsoft.com/office/powerpoint/2010/main" val="202685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7602-3226-96DA-25E9-B805E609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335" y="250472"/>
            <a:ext cx="6409163" cy="1492132"/>
          </a:xfrm>
        </p:spPr>
        <p:txBody>
          <a:bodyPr/>
          <a:lstStyle/>
          <a:p>
            <a:pPr algn="ctr"/>
            <a:r>
              <a:rPr lang="en-US" dirty="0"/>
              <a:t>“Everybody loves Building Blocks”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7399B2-9101-B129-F09A-38C9123FE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4415" y="250472"/>
            <a:ext cx="2486183" cy="139731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CBF7DC-0DBF-88D1-7988-DA80F02B62A3}"/>
              </a:ext>
            </a:extLst>
          </p:cNvPr>
          <p:cNvSpPr txBox="1"/>
          <p:nvPr/>
        </p:nvSpPr>
        <p:spPr>
          <a:xfrm>
            <a:off x="5627914" y="1600199"/>
            <a:ext cx="223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This is not true.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34474-75CB-723F-09C1-DD0C5FE6F6FD}"/>
              </a:ext>
            </a:extLst>
          </p:cNvPr>
          <p:cNvSpPr txBox="1"/>
          <p:nvPr/>
        </p:nvSpPr>
        <p:spPr>
          <a:xfrm>
            <a:off x="631438" y="1600199"/>
            <a:ext cx="78811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Please keep in mind that: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 kids struggle with the abstract.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 kids struggle with being creative.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 kids do not like to be vulnerable with others.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 kids have fine motor difficulties.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 kids struggle with perfection or doing “the right build”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0C2B83-BE77-AC5E-5FE0-3E658FB54BF6}"/>
                  </a:ext>
                </a:extLst>
              </p14:cNvPr>
              <p14:cNvContentPartPr/>
              <p14:nvPr/>
            </p14:nvContentPartPr>
            <p14:xfrm>
              <a:off x="3529012" y="-38094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0C2B83-BE77-AC5E-5FE0-3E658FB54B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2892" y="-387068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777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AE8A-2FBC-6C25-45C7-55B32E75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970" y="382385"/>
            <a:ext cx="7381530" cy="1492132"/>
          </a:xfrm>
        </p:spPr>
        <p:txBody>
          <a:bodyPr/>
          <a:lstStyle/>
          <a:p>
            <a:r>
              <a:rPr lang="en-US" dirty="0"/>
              <a:t>What can you use Legos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AC92-23B2-225C-FE52-C92D7AEE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725417"/>
            <a:ext cx="8205537" cy="513258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The sky really is the limit.   What do you think? </a:t>
            </a:r>
          </a:p>
          <a:p>
            <a:r>
              <a:rPr lang="en-US" sz="3600" dirty="0"/>
              <a:t>I have used Legos to enhance lessons or sessions:</a:t>
            </a:r>
          </a:p>
          <a:p>
            <a:pPr lvl="1"/>
            <a:r>
              <a:rPr lang="en-US" sz="3400" dirty="0"/>
              <a:t>College and career</a:t>
            </a:r>
          </a:p>
          <a:p>
            <a:pPr lvl="1"/>
            <a:r>
              <a:rPr lang="en-US" sz="3400" dirty="0"/>
              <a:t>SEL standards and Lessons</a:t>
            </a:r>
          </a:p>
          <a:p>
            <a:pPr lvl="1"/>
            <a:r>
              <a:rPr lang="en-US" sz="3400" dirty="0"/>
              <a:t>Social skills and teamwork</a:t>
            </a:r>
          </a:p>
          <a:p>
            <a:pPr lvl="1"/>
            <a:r>
              <a:rPr lang="en-US" sz="3400" dirty="0"/>
              <a:t>Feelings and mood regulation</a:t>
            </a:r>
          </a:p>
          <a:p>
            <a:pPr lvl="1"/>
            <a:r>
              <a:rPr lang="en-US" sz="3400" dirty="0"/>
              <a:t>Coping Skills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A96E0-BA54-DB8F-C131-6FC12FE9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95636" y="3597443"/>
            <a:ext cx="2183667" cy="2727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0F568-388E-5634-09C7-149AD381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7402100">
            <a:off x="176876" y="61289"/>
            <a:ext cx="1118032" cy="854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4A7EDF-F7AF-2CCE-3060-8AE9E27D9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7325720">
            <a:off x="7809698" y="935829"/>
            <a:ext cx="1118032" cy="8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2F03-3583-D32C-1398-E3AD8095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88693"/>
            <a:ext cx="7454128" cy="1492132"/>
          </a:xfrm>
        </p:spPr>
        <p:txBody>
          <a:bodyPr/>
          <a:lstStyle/>
          <a:p>
            <a:r>
              <a:rPr lang="en-US" dirty="0"/>
              <a:t>When can you use them?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BF0DF-0E44-45DC-6A46-64B064BB3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6029971">
            <a:off x="6829252" y="1169436"/>
            <a:ext cx="2286630" cy="19207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20187-9CD4-8385-FE6E-CF1DC74E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794657"/>
            <a:ext cx="7633742" cy="5974650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/>
              <a:t>Individual sessions: depends on the student</a:t>
            </a:r>
          </a:p>
          <a:p>
            <a:r>
              <a:rPr lang="en-US" sz="3900" dirty="0"/>
              <a:t>Small group sessions: </a:t>
            </a:r>
          </a:p>
          <a:p>
            <a:pPr lvl="1"/>
            <a:r>
              <a:rPr lang="en-US" sz="3900" dirty="0"/>
              <a:t> Lego theme groups</a:t>
            </a:r>
          </a:p>
          <a:p>
            <a:pPr lvl="1"/>
            <a:r>
              <a:rPr lang="en-US" sz="3900" dirty="0"/>
              <a:t> Legos as the activity in certain sessions</a:t>
            </a:r>
          </a:p>
          <a:p>
            <a:r>
              <a:rPr lang="en-US" sz="3900" dirty="0"/>
              <a:t>Whole group lessons:</a:t>
            </a:r>
          </a:p>
          <a:p>
            <a:pPr lvl="1"/>
            <a:r>
              <a:rPr lang="en-US" sz="3900" dirty="0"/>
              <a:t> I save them for end of lesson series</a:t>
            </a:r>
          </a:p>
          <a:p>
            <a:pPr lvl="1"/>
            <a:r>
              <a:rPr lang="en-US" sz="3900" dirty="0"/>
              <a:t> Times before breaks</a:t>
            </a:r>
          </a:p>
          <a:p>
            <a:pPr lvl="1"/>
            <a:r>
              <a:rPr lang="en-US" sz="4000" dirty="0"/>
              <a:t>Themed Centers</a:t>
            </a:r>
            <a:endParaRPr lang="en-US" sz="3900" dirty="0"/>
          </a:p>
          <a:p>
            <a:pPr marL="457200" lvl="1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917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0C6DA-708A-634E-1976-1F7A84A9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9" y="134909"/>
            <a:ext cx="7633742" cy="1492132"/>
          </a:xfrm>
        </p:spPr>
        <p:txBody>
          <a:bodyPr/>
          <a:lstStyle/>
          <a:p>
            <a:r>
              <a:rPr lang="en-US" dirty="0"/>
              <a:t>Rainbow and Cloud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7E196-9BA3-1F7B-E22F-AE823CE79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128450"/>
            <a:ext cx="6328611" cy="46570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11299-4CCE-DAE8-396A-E9C70EC1D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35137" y="3348097"/>
            <a:ext cx="3888639" cy="2918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D8F57-0063-C43E-FF36-FDD523432F68}"/>
              </a:ext>
            </a:extLst>
          </p:cNvPr>
          <p:cNvSpPr txBox="1"/>
          <p:nvPr/>
        </p:nvSpPr>
        <p:spPr>
          <a:xfrm>
            <a:off x="439387" y="5675210"/>
            <a:ext cx="539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00FFFF"/>
                </a:highlight>
              </a:rPr>
              <a:t>Print out from: The Responsive Counselor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07B97-89BA-8CB6-BB47-0090EF609884}"/>
              </a:ext>
            </a:extLst>
          </p:cNvPr>
          <p:cNvSpPr txBox="1"/>
          <p:nvPr/>
        </p:nvSpPr>
        <p:spPr>
          <a:xfrm>
            <a:off x="5530634" y="664972"/>
            <a:ext cx="3248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Individual Example</a:t>
            </a:r>
          </a:p>
        </p:txBody>
      </p:sp>
    </p:spTree>
    <p:extLst>
      <p:ext uri="{BB962C8B-B14F-4D97-AF65-F5344CB8AC3E}">
        <p14:creationId xmlns:p14="http://schemas.microsoft.com/office/powerpoint/2010/main" val="347167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6E61C-C786-AC49-3520-359D15865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646772"/>
            <a:ext cx="7633742" cy="5232822"/>
          </a:xfrm>
        </p:spPr>
        <p:txBody>
          <a:bodyPr/>
          <a:lstStyle/>
          <a:p>
            <a:r>
              <a:rPr lang="en-US" sz="3200" dirty="0"/>
              <a:t>Building can be like anything else a students has in his or her hands while you talk.  Examples: Playdough, coloring, games, etc.</a:t>
            </a:r>
          </a:p>
          <a:p>
            <a:r>
              <a:rPr lang="en-US" sz="3200" dirty="0"/>
              <a:t> It helps slows down the conversation and gives the child time to think. Building is calming and it gives the child something more concrete to talk about once his/her build is done.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181BB7-BC94-D35F-8CF6-A94FEB3A86CB}"/>
              </a:ext>
            </a:extLst>
          </p:cNvPr>
          <p:cNvSpPr txBox="1"/>
          <p:nvPr/>
        </p:nvSpPr>
        <p:spPr>
          <a:xfrm>
            <a:off x="5324495" y="174319"/>
            <a:ext cx="3248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Individual Example</a:t>
            </a:r>
          </a:p>
        </p:txBody>
      </p:sp>
    </p:spTree>
    <p:extLst>
      <p:ext uri="{BB962C8B-B14F-4D97-AF65-F5344CB8AC3E}">
        <p14:creationId xmlns:p14="http://schemas.microsoft.com/office/powerpoint/2010/main" val="353795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DAA9-A974-ABD9-652F-B6E2F151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51" y="107628"/>
            <a:ext cx="7025857" cy="766213"/>
          </a:xfrm>
        </p:spPr>
        <p:txBody>
          <a:bodyPr>
            <a:normAutofit fontScale="90000"/>
          </a:bodyPr>
          <a:lstStyle/>
          <a:p>
            <a:r>
              <a:rPr lang="en-US" dirty="0"/>
              <a:t>Build Up Challenge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3C726EC-EC87-31D2-5332-B4F0F520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773" y="5717332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731BE-EC98-3E6C-00AD-8EE7A358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773" y="5419321"/>
            <a:ext cx="1011044" cy="7582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179407E-CE87-FA30-8DA0-01BAB1A49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773" y="5106453"/>
            <a:ext cx="1011044" cy="75828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3B9978-44CD-903F-F695-E5D485769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773" y="4802615"/>
            <a:ext cx="1011044" cy="7582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0D762E0-620E-FD35-2CFB-B4260F71D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773" y="4489747"/>
            <a:ext cx="1011044" cy="75828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27947DC-E94A-82CE-DB27-96C2330C9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251" y="5992089"/>
            <a:ext cx="1011044" cy="758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AC526-09C6-EAB9-CF14-818129E031FD}"/>
              </a:ext>
            </a:extLst>
          </p:cNvPr>
          <p:cNvSpPr txBox="1"/>
          <p:nvPr/>
        </p:nvSpPr>
        <p:spPr>
          <a:xfrm>
            <a:off x="2493962" y="2464420"/>
            <a:ext cx="6011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Friendship Group: “Build up” activity</a:t>
            </a:r>
          </a:p>
          <a:p>
            <a:endParaRPr lang="en-US" sz="3600" dirty="0"/>
          </a:p>
          <a:p>
            <a:r>
              <a:rPr lang="en-US" sz="3600" dirty="0"/>
              <a:t>Take turns stacking a brick and giving an example. How high can we go?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642F1-4845-2C29-3ADC-EEE046FA0F87}"/>
              </a:ext>
            </a:extLst>
          </p:cNvPr>
          <p:cNvSpPr txBox="1"/>
          <p:nvPr/>
        </p:nvSpPr>
        <p:spPr>
          <a:xfrm>
            <a:off x="2493962" y="572956"/>
            <a:ext cx="331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Small Group Example</a:t>
            </a:r>
          </a:p>
        </p:txBody>
      </p:sp>
    </p:spTree>
    <p:extLst>
      <p:ext uri="{BB962C8B-B14F-4D97-AF65-F5344CB8AC3E}">
        <p14:creationId xmlns:p14="http://schemas.microsoft.com/office/powerpoint/2010/main" val="10099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AC14-7887-7033-E2F1-AA02F187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Balance in Life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3F481F-3B0C-DE3E-B4C3-0CABBED51721}"/>
              </a:ext>
            </a:extLst>
          </p:cNvPr>
          <p:cNvSpPr txBox="1"/>
          <p:nvPr/>
        </p:nvSpPr>
        <p:spPr>
          <a:xfrm>
            <a:off x="2286000" y="32491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FAEFBC-355B-143F-6478-184B9578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70"/>
            <a:ext cx="3657600" cy="273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B765A81-9446-F08D-F47B-E3D2BD1D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7264"/>
            <a:ext cx="3657600" cy="33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9E22868-64AD-7EBA-EC49-F2E166E535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60" y="2535102"/>
            <a:ext cx="3135879" cy="31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232B67-AEB5-C22F-F254-7725D6591B20}"/>
              </a:ext>
            </a:extLst>
          </p:cNvPr>
          <p:cNvSpPr txBox="1"/>
          <p:nvPr/>
        </p:nvSpPr>
        <p:spPr>
          <a:xfrm>
            <a:off x="5136663" y="1062932"/>
            <a:ext cx="344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Whole group example</a:t>
            </a:r>
          </a:p>
        </p:txBody>
      </p:sp>
    </p:spTree>
    <p:extLst>
      <p:ext uri="{BB962C8B-B14F-4D97-AF65-F5344CB8AC3E}">
        <p14:creationId xmlns:p14="http://schemas.microsoft.com/office/powerpoint/2010/main" val="192982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B0F5AB-E433-14E0-2A9A-5F7A15E2695E}"/>
              </a:ext>
            </a:extLst>
          </p:cNvPr>
          <p:cNvSpPr txBox="1"/>
          <p:nvPr/>
        </p:nvSpPr>
        <p:spPr>
          <a:xfrm>
            <a:off x="2286000" y="32491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55C8CF-19A7-A4EE-555D-DC34350761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0140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1B299-1984-B179-4E2C-A3A64425C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48242"/>
            <a:ext cx="5197144" cy="1170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5BC5CD-5655-BA24-96F0-CE31329BBF14}"/>
                  </a:ext>
                </a:extLst>
              </p14:cNvPr>
              <p14:cNvContentPartPr/>
              <p14:nvPr/>
            </p14:nvContentPartPr>
            <p14:xfrm>
              <a:off x="102577" y="5753321"/>
              <a:ext cx="4367520" cy="108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65BC5CD-5655-BA24-96F0-CE31329BBF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37" y="5645321"/>
                <a:ext cx="447516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C51672-48AF-CEF9-6698-8861006CFD54}"/>
                  </a:ext>
                </a:extLst>
              </p14:cNvPr>
              <p14:cNvContentPartPr/>
              <p14:nvPr/>
            </p14:nvContentPartPr>
            <p14:xfrm>
              <a:off x="1394257" y="6127361"/>
              <a:ext cx="3248640" cy="87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C51672-48AF-CEF9-6698-8861006CFD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0257" y="6019361"/>
                <a:ext cx="33562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45A31A9-F4C9-8DDD-164E-70B4313A1896}"/>
                  </a:ext>
                </a:extLst>
              </p14:cNvPr>
              <p14:cNvContentPartPr/>
              <p14:nvPr/>
            </p14:nvContentPartPr>
            <p14:xfrm>
              <a:off x="1439617" y="6580601"/>
              <a:ext cx="2600280" cy="92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45A31A9-F4C9-8DDD-164E-70B4313A18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5977" y="6472961"/>
                <a:ext cx="2707920" cy="308520"/>
              </a:xfrm>
              <a:prstGeom prst="rect">
                <a:avLst/>
              </a:prstGeom>
            </p:spPr>
          </p:pic>
        </mc:Fallback>
      </mc:AlternateContent>
      <p:pic>
        <p:nvPicPr>
          <p:cNvPr id="3078" name="Picture 6" descr="The key to a happy, successful life is all about balance” – The Oracle">
            <a:extLst>
              <a:ext uri="{FF2B5EF4-FFF2-40B4-BE49-F238E27FC236}">
                <a16:creationId xmlns:a16="http://schemas.microsoft.com/office/drawing/2014/main" id="{7E96970C-8FD9-4831-6B91-6648ADD4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62" y="2699657"/>
            <a:ext cx="4158343" cy="41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C7DB5-199C-1F68-4A86-36B9292F3819}"/>
              </a:ext>
            </a:extLst>
          </p:cNvPr>
          <p:cNvSpPr txBox="1"/>
          <p:nvPr/>
        </p:nvSpPr>
        <p:spPr>
          <a:xfrm>
            <a:off x="5482351" y="146725"/>
            <a:ext cx="344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Whole group example</a:t>
            </a:r>
          </a:p>
        </p:txBody>
      </p:sp>
    </p:spTree>
    <p:extLst>
      <p:ext uri="{BB962C8B-B14F-4D97-AF65-F5344CB8AC3E}">
        <p14:creationId xmlns:p14="http://schemas.microsoft.com/office/powerpoint/2010/main" val="104440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AB84-287B-18D3-47E7-BA5554B9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32" y="88856"/>
            <a:ext cx="7633742" cy="1492132"/>
          </a:xfrm>
        </p:spPr>
        <p:txBody>
          <a:bodyPr/>
          <a:lstStyle/>
          <a:p>
            <a:r>
              <a:rPr lang="en-US" dirty="0"/>
              <a:t>Build a SMALL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D4141-5C0B-78A6-BC7E-E68050B1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26" y="1128452"/>
            <a:ext cx="7633742" cy="746066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Build a conflict. How would you solve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E40F4-52A8-BEF0-18FB-BE341050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67505"/>
            <a:ext cx="7772400" cy="5090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FFB53-F6A0-6E64-3B0E-7FE3A869502D}"/>
              </a:ext>
            </a:extLst>
          </p:cNvPr>
          <p:cNvSpPr txBox="1"/>
          <p:nvPr/>
        </p:nvSpPr>
        <p:spPr>
          <a:xfrm>
            <a:off x="3917105" y="666787"/>
            <a:ext cx="500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 Review/Whole Group Example</a:t>
            </a:r>
          </a:p>
        </p:txBody>
      </p:sp>
    </p:spTree>
    <p:extLst>
      <p:ext uri="{BB962C8B-B14F-4D97-AF65-F5344CB8AC3E}">
        <p14:creationId xmlns:p14="http://schemas.microsoft.com/office/powerpoint/2010/main" val="3063204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's So Great About Heaven? 3 Things To Consider - Good ...">
            <a:extLst>
              <a:ext uri="{FF2B5EF4-FFF2-40B4-BE49-F238E27FC236}">
                <a16:creationId xmlns:a16="http://schemas.microsoft.com/office/drawing/2014/main" id="{91E64500-B2AD-1A83-5E07-8DABF6B2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7467"/>
            <a:ext cx="9181065" cy="45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7726ED-9E07-FAAB-20F7-E1B8476B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4"/>
            <a:ext cx="7633742" cy="18554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do Legos fit with the ASCA Mindsets and Behaviors?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1651225-5B8C-CBF4-2117-5C0460F5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30000" y="747134"/>
            <a:ext cx="1011044" cy="758283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9567122-5F88-B822-40C2-197FF4CD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24478" y="1310128"/>
            <a:ext cx="1011044" cy="758283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819A4BC-EEB3-AC78-AEEC-4CE937069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7081" y="1479590"/>
            <a:ext cx="1011044" cy="7582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DA42C-0309-A30D-9226-22E392D1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6800" y="2830461"/>
            <a:ext cx="7010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3A21-714E-1E7D-1FA9-9127D3E6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building blocks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ED102-EC16-B832-7151-91132155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1399418"/>
            <a:ext cx="1011044" cy="758283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25BEC51-74F7-0CD1-5C29-CC3368CD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3627387"/>
            <a:ext cx="1011044" cy="75828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4A49409-D3EE-B989-65B6-F2C1B69C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7220" y="1123199"/>
            <a:ext cx="1011044" cy="75828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0EC8134-820B-F351-EC4F-CEFC177C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9776" y="1799333"/>
            <a:ext cx="1011044" cy="758283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920DDBD-28DD-29E6-ADE0-CD5DC6A78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2505307"/>
            <a:ext cx="1011044" cy="758283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8E39B36-1EB8-C470-E579-0F171051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4749467"/>
            <a:ext cx="1011044" cy="758283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E81C538-4911-3483-0DD2-027E6D363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2718" y="677779"/>
            <a:ext cx="1011044" cy="758283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3464644-6F89-2EFC-DA72-D0873B163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5871547"/>
            <a:ext cx="1011044" cy="758283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5897E228-6C74-2FEC-94D1-FB7FCC38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6524" y="1526163"/>
            <a:ext cx="1011044" cy="7582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C7256-31C9-A4D2-0301-3F65FE8970B3}"/>
              </a:ext>
            </a:extLst>
          </p:cNvPr>
          <p:cNvSpPr txBox="1"/>
          <p:nvPr/>
        </p:nvSpPr>
        <p:spPr>
          <a:xfrm>
            <a:off x="1384406" y="1436062"/>
            <a:ext cx="523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School Counselor:14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B4D953-4E38-D0A1-62A4-E832BF3A150D}"/>
              </a:ext>
            </a:extLst>
          </p:cNvPr>
          <p:cNvSpPr txBox="1"/>
          <p:nvPr/>
        </p:nvSpPr>
        <p:spPr>
          <a:xfrm>
            <a:off x="1384406" y="2592608"/>
            <a:ext cx="338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Same school, K-4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D81F6-9479-D599-642A-94FF066ACF6C}"/>
              </a:ext>
            </a:extLst>
          </p:cNvPr>
          <p:cNvSpPr txBox="1"/>
          <p:nvPr/>
        </p:nvSpPr>
        <p:spPr>
          <a:xfrm>
            <a:off x="1384406" y="5927522"/>
            <a:ext cx="6985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My program received RAMP in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F7AED-9567-449D-E1E1-B42540D3DB1E}"/>
              </a:ext>
            </a:extLst>
          </p:cNvPr>
          <p:cNvSpPr txBox="1"/>
          <p:nvPr/>
        </p:nvSpPr>
        <p:spPr>
          <a:xfrm>
            <a:off x="1384406" y="4842123"/>
            <a:ext cx="735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TN School Counselor of year in 2022</a:t>
            </a:r>
          </a:p>
        </p:txBody>
      </p: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4FF70ECA-E328-2EEF-A915-103BE366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318449">
            <a:off x="6521674" y="3243"/>
            <a:ext cx="1011044" cy="758283"/>
          </a:xfrm>
          <a:prstGeom prst="rect">
            <a:avLst/>
          </a:prstGeom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D8387C38-24B9-6182-057D-7B8249DE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282025">
            <a:off x="0" y="112353"/>
            <a:ext cx="1011044" cy="758283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0F857678-1038-C47E-F3BD-16FC4E38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99917" y="2161651"/>
            <a:ext cx="1011044" cy="758283"/>
          </a:xfrm>
          <a:prstGeom prst="rect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A5262BE7-27B1-60F5-74B5-A2F734641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7716" y="1874517"/>
            <a:ext cx="1011044" cy="758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B406D-F58D-A7E6-1665-15AD8C862483}"/>
              </a:ext>
            </a:extLst>
          </p:cNvPr>
          <p:cNvSpPr txBox="1"/>
          <p:nvPr/>
        </p:nvSpPr>
        <p:spPr>
          <a:xfrm>
            <a:off x="1384406" y="3720043"/>
            <a:ext cx="5499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Classroom theme: ice cream</a:t>
            </a:r>
          </a:p>
        </p:txBody>
      </p:sp>
    </p:spTree>
    <p:extLst>
      <p:ext uri="{BB962C8B-B14F-4D97-AF65-F5344CB8AC3E}">
        <p14:creationId xmlns:p14="http://schemas.microsoft.com/office/powerpoint/2010/main" val="2921539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EF0D-B422-80E3-A4F2-929C7B09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30B205-1314-9EAA-8621-B2E6642D3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941"/>
            <a:ext cx="8953996" cy="686194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EA611-FC0D-B95C-C8CA-AC8AB9E5A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991" y="5145250"/>
            <a:ext cx="6158005" cy="1492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1504D-F725-88AC-F594-6C7EA2386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5" y="220618"/>
            <a:ext cx="5205102" cy="6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19984E-5893-4056-A150-2AB7D642F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9361" y="671716"/>
            <a:ext cx="4502633" cy="5999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EF824-4CAE-D2F6-0CC9-1BA2972E0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4" y="3218692"/>
            <a:ext cx="2658979" cy="354305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5EF4483-3CA9-1F78-D293-AAA38D3A5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02" y="1188735"/>
            <a:ext cx="3460073" cy="46105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D0746C-FE5F-0A25-9DCF-82A1333A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37416"/>
            <a:ext cx="7403220" cy="1492132"/>
          </a:xfrm>
        </p:spPr>
        <p:txBody>
          <a:bodyPr/>
          <a:lstStyle/>
          <a:p>
            <a:r>
              <a:rPr lang="en-US" dirty="0"/>
              <a:t>Volcano Lesson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8FC19-C31D-678C-B376-772F1FD34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386" y="1058761"/>
            <a:ext cx="3930698" cy="941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C21E56-2E47-5272-A873-CEDBB3C4A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5" y="932648"/>
            <a:ext cx="3670114" cy="12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08E5-D048-C899-0515-52BFB66D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17" y="348564"/>
            <a:ext cx="3013911" cy="1492132"/>
          </a:xfrm>
        </p:spPr>
        <p:txBody>
          <a:bodyPr/>
          <a:lstStyle/>
          <a:p>
            <a:r>
              <a:rPr lang="en-US" dirty="0"/>
              <a:t>Careers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AC2FC-A577-B6C9-B7FD-7916286B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58746" cy="4181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02A63-23DB-6C46-6226-CAF56407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28451"/>
            <a:ext cx="4114800" cy="6304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112B6-C2BB-B1BE-00D5-9F6DD2D48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85" y="5587231"/>
            <a:ext cx="3770416" cy="1270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7E4573-FA33-BD22-B4CD-8EBBFAC3A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5" y="4181705"/>
            <a:ext cx="4052099" cy="140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AB4C8-ADBB-4324-F694-1BEE05671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183964"/>
            <a:ext cx="411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1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08E5-D048-C899-0515-52BFB66D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588" y="382385"/>
            <a:ext cx="3013911" cy="1492132"/>
          </a:xfrm>
        </p:spPr>
        <p:txBody>
          <a:bodyPr/>
          <a:lstStyle/>
          <a:p>
            <a:r>
              <a:rPr lang="en-US" dirty="0"/>
              <a:t>Careers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431686-6D2A-324E-DEA1-5301060F6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8" y="0"/>
            <a:ext cx="5530340" cy="3947532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4644808-333D-7A81-0E21-A13E68E0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08784" y="2722785"/>
            <a:ext cx="4412110" cy="3858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DBEEF-37E7-4EB3-0015-C68E30C8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449410"/>
            <a:ext cx="4060935" cy="1408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4C1C7-114A-4661-ED11-91AA5250A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675" y="3514222"/>
            <a:ext cx="3732148" cy="1935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112B6-C2BB-B1BE-00D5-9F6DD2D48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798" y="1101201"/>
            <a:ext cx="4427202" cy="14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0684C-F5CD-3004-BD0C-A2A0B701A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728117" cy="6300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1E107-154F-82D0-DCA2-5B93DA5E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024" y="-20004"/>
            <a:ext cx="4217020" cy="142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9F465-141B-4C1A-409A-6CBD47F8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2786"/>
            <a:ext cx="4108862" cy="1425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CD7F-07BC-8CDC-9966-5FE4EFA27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9331"/>
            <a:ext cx="4572000" cy="6092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D9A868-7706-E3F4-65C7-2A2F8BED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635" y="4809506"/>
            <a:ext cx="3950667" cy="20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FBB958-1AF7-B321-FFD3-969D94FD9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477" y="3186434"/>
            <a:ext cx="3080586" cy="35941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917A7F-3130-76D1-6781-3346E734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052" y="0"/>
            <a:ext cx="3789947" cy="5053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1C8A88-ED85-E897-B100-645817250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2"/>
            <a:ext cx="3380874" cy="4507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D542F-EF65-E031-1385-5C18B092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0"/>
            <a:ext cx="2590799" cy="957943"/>
          </a:xfrm>
        </p:spPr>
        <p:txBody>
          <a:bodyPr>
            <a:no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KINDNESS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EDFD5-DF4C-9E69-FC29-44A492E41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087" y="543526"/>
            <a:ext cx="3247826" cy="2160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1F4CC-126C-0BB4-1633-03614B80E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411" y="5688281"/>
            <a:ext cx="3825552" cy="91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4922E-EE1F-B4EC-790E-4AC8153BB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88281"/>
            <a:ext cx="3586006" cy="1157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BEDC4-0665-C907-7F98-8D1B2BF1A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863" y="-1"/>
            <a:ext cx="3210137" cy="11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3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8015D-B24B-F01B-D0AC-38FC44BB3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0"/>
            <a:ext cx="2975652" cy="6842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112FA-57EA-A9B4-8B92-B2A82E8A0028}"/>
              </a:ext>
            </a:extLst>
          </p:cNvPr>
          <p:cNvSpPr txBox="1"/>
          <p:nvPr/>
        </p:nvSpPr>
        <p:spPr>
          <a:xfrm>
            <a:off x="4572000" y="95003"/>
            <a:ext cx="4165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ARE YOUR IDEAS?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Individual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Small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358838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874B-420A-BC40-6818-8E4C09D8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49" y="0"/>
            <a:ext cx="6015495" cy="894522"/>
          </a:xfrm>
        </p:spPr>
        <p:txBody>
          <a:bodyPr/>
          <a:lstStyle/>
          <a:p>
            <a:r>
              <a:rPr lang="en-US" dirty="0"/>
              <a:t>Build a Feeling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DCDA4-7482-4447-1A3A-DBBC079F4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4821" y="1276907"/>
            <a:ext cx="4130341" cy="55036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3D1E1-392B-415B-9DF4-73084A169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8" y="1276907"/>
            <a:ext cx="4666660" cy="350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27B87-AD36-4D68-F317-8F6D80E7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320145"/>
            <a:ext cx="4433603" cy="1537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5EA20-F7B7-8B68-141A-01FE3E2F4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504" y="807522"/>
            <a:ext cx="3721849" cy="13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05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363B-8F9F-0EA8-EACD-44F0BDA8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3E5916-29E6-11AD-FEED-F76DA280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34" y="0"/>
            <a:ext cx="5146766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5B7220-C7D7-7C9D-1DB1-D8F4ABFE0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87" y="382385"/>
            <a:ext cx="4148720" cy="5528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8A7D3-29D3-79B2-2DCB-4424B4538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884" y="178420"/>
            <a:ext cx="3239763" cy="1187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E95D2-0C50-11C0-04E8-DABED9472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450774"/>
            <a:ext cx="4057003" cy="1407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1A565-9648-4522-1147-080361F15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300" y="6043815"/>
            <a:ext cx="3314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A4-0578-793B-A0DC-AAD0103B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609" y="-4128"/>
            <a:ext cx="3286391" cy="1492132"/>
          </a:xfrm>
        </p:spPr>
        <p:txBody>
          <a:bodyPr/>
          <a:lstStyle/>
          <a:p>
            <a:r>
              <a:rPr lang="en-US" dirty="0"/>
              <a:t>Build a Feeling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ECA403-006F-DE69-EC0A-2DDE0312C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653" y="2244057"/>
            <a:ext cx="3324704" cy="44301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6E7C9-2EE3-746F-28B7-39618CC1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43" y="125937"/>
            <a:ext cx="51467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5D4B9-ACD5-1938-70E7-277694E89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3" y="268112"/>
            <a:ext cx="3848016" cy="1002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64843-5DA1-B7DF-5987-CE4347A1F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64199"/>
            <a:ext cx="3526971" cy="1223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25EB9-B4D8-D5B7-2C5B-76E4A0C34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857" y="2264031"/>
            <a:ext cx="3365500" cy="48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6F8A00-BE4C-6C63-DF8B-1E9DE7E72D57}"/>
                  </a:ext>
                </a:extLst>
              </p14:cNvPr>
              <p14:cNvContentPartPr/>
              <p14:nvPr/>
            </p14:nvContentPartPr>
            <p14:xfrm>
              <a:off x="6461166" y="2349922"/>
              <a:ext cx="2445480" cy="237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6F8A00-BE4C-6C63-DF8B-1E9DE7E72D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7166" y="2242282"/>
                <a:ext cx="255312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664B28E-2C08-E3F1-B285-79539BC5B69E}"/>
                  </a:ext>
                </a:extLst>
              </p14:cNvPr>
              <p14:cNvContentPartPr/>
              <p14:nvPr/>
            </p14:nvContentPartPr>
            <p14:xfrm>
              <a:off x="5614086" y="2420122"/>
              <a:ext cx="644760" cy="126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664B28E-2C08-E3F1-B285-79539BC5B6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60446" y="2312122"/>
                <a:ext cx="752400" cy="3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78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3A21-714E-1E7D-1FA9-9127D3E6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90469"/>
          </a:xfrm>
        </p:spPr>
        <p:txBody>
          <a:bodyPr>
            <a:noAutofit/>
          </a:bodyPr>
          <a:lstStyle/>
          <a:p>
            <a:r>
              <a:rPr lang="en-US" sz="5400" dirty="0"/>
              <a:t>my building blocks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ED102-EC16-B832-7151-91132155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1399418"/>
            <a:ext cx="1011044" cy="758283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25BEC51-74F7-0CD1-5C29-CC3368CD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854" y="3239882"/>
            <a:ext cx="1011044" cy="75828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4A49409-D3EE-B989-65B6-F2C1B69C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56436" y="843068"/>
            <a:ext cx="1011044" cy="75828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0EC8134-820B-F351-EC4F-CEFC177C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6732" y="2448772"/>
            <a:ext cx="1011044" cy="758283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920DDBD-28DD-29E6-ADE0-CD5DC6A78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854" y="2281996"/>
            <a:ext cx="1011044" cy="758283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8E39B36-1EB8-C470-E579-0F171051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854" y="4750962"/>
            <a:ext cx="1011044" cy="758283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E81C538-4911-3483-0DD2-027E6D363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6524" y="242819"/>
            <a:ext cx="1011044" cy="758283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3464644-6F89-2EFC-DA72-D0873B163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601" y="5615646"/>
            <a:ext cx="1011044" cy="758283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5897E228-6C74-2FEC-94D1-FB7FCC38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6524" y="1526163"/>
            <a:ext cx="1011044" cy="7582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B4D953-4E38-D0A1-62A4-E832BF3A150D}"/>
              </a:ext>
            </a:extLst>
          </p:cNvPr>
          <p:cNvSpPr txBox="1"/>
          <p:nvPr/>
        </p:nvSpPr>
        <p:spPr>
          <a:xfrm>
            <a:off x="1423291" y="2358495"/>
            <a:ext cx="491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Love reading for pleasure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495057-C54D-826E-721D-7228F74BC29A}"/>
              </a:ext>
            </a:extLst>
          </p:cNvPr>
          <p:cNvSpPr txBox="1"/>
          <p:nvPr/>
        </p:nvSpPr>
        <p:spPr>
          <a:xfrm>
            <a:off x="1423291" y="4886978"/>
            <a:ext cx="721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 am an Introvert.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D81F6-9479-D599-642A-94FF066ACF6C}"/>
              </a:ext>
            </a:extLst>
          </p:cNvPr>
          <p:cNvSpPr txBox="1"/>
          <p:nvPr/>
        </p:nvSpPr>
        <p:spPr>
          <a:xfrm>
            <a:off x="1445945" y="5570073"/>
            <a:ext cx="712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 can feel music and physically feel pain when I see someone get hurt.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F7AED-9567-449D-E1E1-B42540D3DB1E}"/>
              </a:ext>
            </a:extLst>
          </p:cNvPr>
          <p:cNvSpPr txBox="1"/>
          <p:nvPr/>
        </p:nvSpPr>
        <p:spPr>
          <a:xfrm>
            <a:off x="1423291" y="3217557"/>
            <a:ext cx="6688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I won the lottery: I would hire a chef and a trainer and travel the world.</a:t>
            </a:r>
          </a:p>
        </p:txBody>
      </p: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4FF70ECA-E328-2EEF-A915-103BE366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318449">
            <a:off x="6784448" y="-19412"/>
            <a:ext cx="1011044" cy="758283"/>
          </a:xfrm>
          <a:prstGeom prst="rect">
            <a:avLst/>
          </a:prstGeom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D8387C38-24B9-6182-057D-7B8249DE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282025">
            <a:off x="0" y="112353"/>
            <a:ext cx="1011044" cy="758283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0F857678-1038-C47E-F3BD-16FC4E38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99917" y="2161651"/>
            <a:ext cx="1011044" cy="758283"/>
          </a:xfrm>
          <a:prstGeom prst="rect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A5262BE7-27B1-60F5-74B5-A2F734641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06348" y="1973767"/>
            <a:ext cx="1011044" cy="758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B042D8-41EF-E703-37AB-97E0486E018F}"/>
              </a:ext>
            </a:extLst>
          </p:cNvPr>
          <p:cNvSpPr txBox="1"/>
          <p:nvPr/>
        </p:nvSpPr>
        <p:spPr>
          <a:xfrm>
            <a:off x="1423291" y="1430025"/>
            <a:ext cx="6370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Married 16 years and a boy mom</a:t>
            </a:r>
          </a:p>
        </p:txBody>
      </p:sp>
    </p:spTree>
    <p:extLst>
      <p:ext uri="{BB962C8B-B14F-4D97-AF65-F5344CB8AC3E}">
        <p14:creationId xmlns:p14="http://schemas.microsoft.com/office/powerpoint/2010/main" val="188453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F6B0-8214-54A1-2E63-757A201A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Place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DC3D5-5837-9312-10DE-45934EDE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3" y="3220337"/>
            <a:ext cx="4110826" cy="4351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C7C5B-D90E-E845-472C-4A440343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37" y="0"/>
            <a:ext cx="3850040" cy="4222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C498AE-6941-B0EE-051F-FA5E99E4C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60" y="1303784"/>
            <a:ext cx="4007906" cy="5347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142BE-8BA9-67AA-46A0-80C3AB5B6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59" y="1101766"/>
            <a:ext cx="3610973" cy="940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0365E-128E-8B81-43CB-3C24B2CA6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471" y="4815445"/>
            <a:ext cx="2907061" cy="10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2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63CD-B7AD-7952-65DF-35271B2E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382385"/>
            <a:ext cx="8312727" cy="1492132"/>
          </a:xfrm>
        </p:spPr>
        <p:txBody>
          <a:bodyPr/>
          <a:lstStyle/>
          <a:p>
            <a:r>
              <a:rPr lang="en-US" dirty="0"/>
              <a:t>Build your Calm and Peaceful </a:t>
            </a:r>
            <a:r>
              <a:rPr lang="en-US" dirty="0" err="1"/>
              <a:t>PLace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28E8A7-57C3-07BB-9593-667D1ECDA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04" y="1686591"/>
            <a:ext cx="3778896" cy="50385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1B534-4F55-1D69-DBC6-7D3A2E21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48" y="1686591"/>
            <a:ext cx="3778896" cy="5041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315E6-63BD-C74F-53A7-717FAF817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989" y="1254790"/>
            <a:ext cx="3774855" cy="983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274E6-D2D8-9EF5-3660-D7C65203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3" y="1728583"/>
            <a:ext cx="3869081" cy="1026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60284-667C-FEEB-676D-2F56A04B4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8072" y="2306317"/>
            <a:ext cx="3410902" cy="1236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88D4F-5DA4-B222-C274-9A33EB8245D9}"/>
              </a:ext>
            </a:extLst>
          </p:cNvPr>
          <p:cNvSpPr txBox="1"/>
          <p:nvPr/>
        </p:nvSpPr>
        <p:spPr>
          <a:xfrm>
            <a:off x="793104" y="634093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ELL STUDENT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5B41B-97E9-C0E6-2447-CB61923ADFAF}"/>
              </a:ext>
            </a:extLst>
          </p:cNvPr>
          <p:cNvSpPr txBox="1"/>
          <p:nvPr/>
        </p:nvSpPr>
        <p:spPr>
          <a:xfrm>
            <a:off x="5035282" y="6290949"/>
            <a:ext cx="177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SPED STUDENT</a:t>
            </a:r>
          </a:p>
        </p:txBody>
      </p:sp>
    </p:spTree>
    <p:extLst>
      <p:ext uri="{BB962C8B-B14F-4D97-AF65-F5344CB8AC3E}">
        <p14:creationId xmlns:p14="http://schemas.microsoft.com/office/powerpoint/2010/main" val="3423500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C42DD7-1FFF-4613-496D-E139DB0C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865" y="275333"/>
            <a:ext cx="4940135" cy="658266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F1DED-F1DB-DAFD-FBFB-60BDC47A8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83576" cy="452541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06583F-A824-6F6E-C127-9FCF1EFA2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235" y="77465"/>
            <a:ext cx="3830432" cy="99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8E6E6-CB0C-FF25-100D-DE3896175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3896"/>
            <a:ext cx="3744899" cy="1357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507AC-3109-FFE6-0945-E1542D876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249" y="1075433"/>
            <a:ext cx="3605187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F9C7D98-364E-115B-859D-32C4FC551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74" y="14687"/>
            <a:ext cx="5059434" cy="67459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95ED73-261F-AFAE-AA7C-E36B6A7F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21" y="97401"/>
            <a:ext cx="7633742" cy="1492132"/>
          </a:xfrm>
        </p:spPr>
        <p:txBody>
          <a:bodyPr/>
          <a:lstStyle/>
          <a:p>
            <a:r>
              <a:rPr lang="en-US" dirty="0"/>
              <a:t>Teamwork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92A35-6306-D02A-1BD2-A4E6D2C7012F}"/>
              </a:ext>
            </a:extLst>
          </p:cNvPr>
          <p:cNvSpPr txBox="1"/>
          <p:nvPr/>
        </p:nvSpPr>
        <p:spPr>
          <a:xfrm>
            <a:off x="1294410" y="749837"/>
            <a:ext cx="2399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Build a Park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21331E-31E2-CA3E-5F18-97171E615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876">
            <a:off x="142058" y="1535579"/>
            <a:ext cx="3780263" cy="2552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B3F26-866C-66A2-5172-A5E6001AA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7089"/>
            <a:ext cx="39243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6ACE-4154-FE8F-B3ED-1C5C41D3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085" y="147816"/>
            <a:ext cx="3476831" cy="796710"/>
          </a:xfrm>
        </p:spPr>
        <p:txBody>
          <a:bodyPr/>
          <a:lstStyle/>
          <a:p>
            <a:r>
              <a:rPr lang="en-US" dirty="0"/>
              <a:t>Teamwork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D93B7-73C3-16F0-F80E-B6E0CE4F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9929"/>
            <a:ext cx="4833297" cy="64403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40032D-68C8-1D03-B5CE-4386696ECB02}"/>
              </a:ext>
            </a:extLst>
          </p:cNvPr>
          <p:cNvSpPr txBox="1"/>
          <p:nvPr/>
        </p:nvSpPr>
        <p:spPr>
          <a:xfrm>
            <a:off x="1508166" y="22951"/>
            <a:ext cx="2805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Build a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D2FF4-0553-D1B7-1568-CE1CD2D5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834" y="933054"/>
            <a:ext cx="3869336" cy="3070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09572-7F01-305F-158C-8E06BB41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370" y="4003288"/>
            <a:ext cx="3780263" cy="25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04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2CA49-273B-B7F8-9E6F-2005538B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8855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B66604-91B2-DFD5-E24C-EA13B833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542156"/>
            <a:ext cx="3793550" cy="131584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7C937-09AD-7570-8156-D2D052EAE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095"/>
            <a:ext cx="3793550" cy="131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C1101-C22C-4B33-6D9C-97FD85861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200" y="0"/>
            <a:ext cx="3499800" cy="1282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DEA22B-DCFC-C340-C1FD-E1C532124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977" y="5047013"/>
            <a:ext cx="3679397" cy="160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2C5C-2DB7-82B2-8BC6-D550E14B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617D1F-FF79-34A1-9F97-1F219D428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048997" cy="69347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3E2AC-68A8-808C-AD19-FFFFFB818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6314">
            <a:off x="266745" y="4032827"/>
            <a:ext cx="3780263" cy="255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D107A-829E-FFA1-7CE9-7F59148F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058" y="5795158"/>
            <a:ext cx="3802671" cy="910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227A9-86F1-AE27-6311-7583077D6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38" y="0"/>
            <a:ext cx="3225800" cy="1041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CCE397-CCAF-EF70-6F76-9AAA9BF9AD0A}"/>
                  </a:ext>
                </a:extLst>
              </p14:cNvPr>
              <p14:cNvContentPartPr/>
              <p14:nvPr/>
            </p14:nvContentPartPr>
            <p14:xfrm>
              <a:off x="7507140" y="1842780"/>
              <a:ext cx="222840" cy="273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CCE397-CCAF-EF70-6F76-9AAA9BF9AD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1020" y="1836660"/>
                <a:ext cx="235080" cy="2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855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B40A-3F70-B0BB-E7CC-092D258D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004" y="382385"/>
            <a:ext cx="3724496" cy="1492132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Frugalfun4boys.com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C1693A-01B2-1874-D11A-64DADB9332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4" y="-1"/>
            <a:ext cx="4114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39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EAA5-F718-6D46-4C9A-035F216C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0E6B-9DDE-839C-4435-C3D302C1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3429000"/>
            <a:ext cx="7633742" cy="2814918"/>
          </a:xfrm>
        </p:spPr>
        <p:txBody>
          <a:bodyPr>
            <a:normAutofit/>
          </a:bodyPr>
          <a:lstStyle/>
          <a:p>
            <a:r>
              <a:rPr lang="en-US" sz="3600" dirty="0"/>
              <a:t>Build a bridge</a:t>
            </a:r>
          </a:p>
          <a:p>
            <a:r>
              <a:rPr lang="en-US" sz="3600" dirty="0"/>
              <a:t>Build a park</a:t>
            </a:r>
          </a:p>
          <a:p>
            <a:r>
              <a:rPr lang="en-US" sz="3600" dirty="0"/>
              <a:t>Build a calm place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CF326-FB31-F470-FB97-0F2ABF5F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6314">
            <a:off x="4253238" y="1400493"/>
            <a:ext cx="3780263" cy="255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839C8-23C8-77D3-57D3-E6087DE0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825" y="4043082"/>
            <a:ext cx="3547568" cy="281491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0644AB4-19A4-DB10-D000-7142F2959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94958" y="327122"/>
            <a:ext cx="1011044" cy="75828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64427A7-4D3F-42FB-7B60-D1AFE05AB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327122"/>
            <a:ext cx="1011044" cy="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80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DC3D-96D1-53A1-2FF3-C1C7AB91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9" y="219738"/>
            <a:ext cx="7633742" cy="839973"/>
          </a:xfrm>
        </p:spPr>
        <p:txBody>
          <a:bodyPr>
            <a:normAutofit/>
          </a:bodyPr>
          <a:lstStyle/>
          <a:p>
            <a:r>
              <a:rPr lang="en-US" dirty="0"/>
              <a:t>THE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5015-E6C9-BE13-EF4D-33D64AE3F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66" y="902562"/>
            <a:ext cx="8275875" cy="602260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/>
              <a:t>I always go over expectations and reference them throughout the class time.  This is very important to maintain your Legos and your lesson integrity.  </a:t>
            </a:r>
          </a:p>
          <a:p>
            <a:pPr>
              <a:lnSpc>
                <a:spcPct val="170000"/>
              </a:lnSpc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E0C15E7-36E2-1ADD-5A00-045C2CC3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41485" y="1070191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8FDC7-2247-C5AB-F4D9-851826114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2633" y="256122"/>
            <a:ext cx="1011044" cy="7582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B325D89-438E-65A7-C669-40CE8CC5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5589" y="343310"/>
            <a:ext cx="1011044" cy="75828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8DCB918-4383-6DBE-3177-7D284CF9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5032" y="376887"/>
            <a:ext cx="1011044" cy="7582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0CB6B6-6F99-DBD1-3CD9-F63A16B1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00529" y="19020"/>
            <a:ext cx="1011044" cy="75828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A4498EA-659D-C46E-DE0D-B1F8776D3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66086" y="5861825"/>
            <a:ext cx="1011044" cy="75828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0A533DF-F59B-D749-88EE-782EAAB96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0441" y="6014353"/>
            <a:ext cx="1011044" cy="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1FE3-6A37-36C9-ED93-2A828B80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TURN: what are some of your blocks?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2F519-B1BB-B161-5A83-872952BCB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Pick at least 4 blocks</a:t>
            </a:r>
          </a:p>
          <a:p>
            <a:r>
              <a:rPr lang="en-US" sz="3600" dirty="0"/>
              <a:t>SHARE with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3A7CB-D091-755F-6209-D42E8A4E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05812" y="4667793"/>
            <a:ext cx="3523166" cy="1980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1BF260-D4B1-1D76-B315-681559445DE3}"/>
              </a:ext>
            </a:extLst>
          </p:cNvPr>
          <p:cNvSpPr txBox="1"/>
          <p:nvPr/>
        </p:nvSpPr>
        <p:spPr>
          <a:xfrm>
            <a:off x="3601844" y="6079089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group example</a:t>
            </a:r>
          </a:p>
        </p:txBody>
      </p:sp>
    </p:spTree>
    <p:extLst>
      <p:ext uri="{BB962C8B-B14F-4D97-AF65-F5344CB8AC3E}">
        <p14:creationId xmlns:p14="http://schemas.microsoft.com/office/powerpoint/2010/main" val="1421977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DC3D-96D1-53A1-2FF3-C1C7AB91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9" y="183765"/>
            <a:ext cx="7633742" cy="1492132"/>
          </a:xfrm>
        </p:spPr>
        <p:txBody>
          <a:bodyPr/>
          <a:lstStyle/>
          <a:p>
            <a:r>
              <a:rPr lang="en-US" dirty="0"/>
              <a:t>THE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5015-E6C9-BE13-EF4D-33D64AE3F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66" y="902562"/>
            <a:ext cx="8275875" cy="6022602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US" sz="3600" dirty="0"/>
              <a:t>When building time is up, you stop building and wait your turn to speak.</a:t>
            </a:r>
          </a:p>
          <a:p>
            <a:pPr>
              <a:lnSpc>
                <a:spcPct val="170000"/>
              </a:lnSpc>
            </a:pPr>
            <a:r>
              <a:rPr lang="en-US" sz="3600" dirty="0"/>
              <a:t>Be kind.</a:t>
            </a:r>
          </a:p>
          <a:p>
            <a:pPr>
              <a:lnSpc>
                <a:spcPct val="170000"/>
              </a:lnSpc>
            </a:pPr>
            <a:r>
              <a:rPr lang="en-US" sz="3600" dirty="0"/>
              <a:t>Keep control of your bricks.  Bricks go “flying” if you drop them on the hard floor.  </a:t>
            </a:r>
          </a:p>
          <a:p>
            <a:pPr>
              <a:lnSpc>
                <a:spcPct val="170000"/>
              </a:lnSpc>
            </a:pPr>
            <a:r>
              <a:rPr lang="en-US" sz="3600" dirty="0"/>
              <a:t>Whisper voices only.</a:t>
            </a:r>
          </a:p>
          <a:p>
            <a:pPr>
              <a:lnSpc>
                <a:spcPct val="170000"/>
              </a:lnSpc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E0C15E7-36E2-1ADD-5A00-045C2CC3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82267" y="146471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8FDC7-2247-C5AB-F4D9-851826114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2633" y="256122"/>
            <a:ext cx="1011044" cy="7582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B325D89-438E-65A7-C669-40CE8CC5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5589" y="343310"/>
            <a:ext cx="1011044" cy="75828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8DCB918-4383-6DBE-3177-7D284CF9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5032" y="376887"/>
            <a:ext cx="1011044" cy="7582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0CB6B6-6F99-DBD1-3CD9-F63A16B1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00529" y="19020"/>
            <a:ext cx="1011044" cy="75828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A4498EA-659D-C46E-DE0D-B1F8776D3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7973" y="4469241"/>
            <a:ext cx="1011044" cy="75828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0A533DF-F59B-D749-88EE-782EAAB96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50690" y="6071283"/>
            <a:ext cx="1011044" cy="758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EAEF98-6DF2-EEB9-C677-62CD30C92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78" y="1781610"/>
            <a:ext cx="3223545" cy="832749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B93367BE-E644-7F6C-2D4D-E85D5CD5A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789" y="5402529"/>
            <a:ext cx="3557559" cy="943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760E3A-1683-8241-E558-AEB780B56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199" y="2829247"/>
            <a:ext cx="3961663" cy="703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E83AF3-D217-BE30-6C6E-58ED436B6A02}"/>
              </a:ext>
            </a:extLst>
          </p:cNvPr>
          <p:cNvSpPr txBox="1"/>
          <p:nvPr/>
        </p:nvSpPr>
        <p:spPr>
          <a:xfrm>
            <a:off x="3524913" y="592637"/>
            <a:ext cx="117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462652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698AD-BB63-4D6E-7894-00DE9F72E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32347"/>
            <a:ext cx="7633742" cy="6641431"/>
          </a:xfrm>
        </p:spPr>
        <p:txBody>
          <a:bodyPr>
            <a:normAutofit/>
          </a:bodyPr>
          <a:lstStyle/>
          <a:p>
            <a:r>
              <a:rPr lang="en-US" sz="3600" dirty="0"/>
              <a:t>There is no right or wrong build. </a:t>
            </a:r>
          </a:p>
          <a:p>
            <a:r>
              <a:rPr lang="en-US" sz="3600" dirty="0"/>
              <a:t>Build what I say to build.</a:t>
            </a:r>
          </a:p>
          <a:p>
            <a:r>
              <a:rPr lang="en-US" sz="3600" dirty="0"/>
              <a:t>Put the people and their tiny items in the people bag before putting it in the box.</a:t>
            </a:r>
          </a:p>
          <a:p>
            <a:r>
              <a:rPr lang="en-US" sz="3600" dirty="0"/>
              <a:t>Be creative. </a:t>
            </a:r>
          </a:p>
          <a:p>
            <a:r>
              <a:rPr lang="en-US" sz="3600" dirty="0"/>
              <a:t>Take your build apart </a:t>
            </a:r>
          </a:p>
          <a:p>
            <a:pPr marL="0" indent="0">
              <a:buNone/>
            </a:pPr>
            <a:r>
              <a:rPr lang="en-US" sz="3600" dirty="0"/>
              <a:t>   at the end.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9DA3668-0F26-CD72-C96B-EE027BAB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9720" y="2568434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780E9-EC21-8B51-C7B8-73E5A6231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9355" y="2773000"/>
            <a:ext cx="1011044" cy="7582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96E13C8-339D-5ADF-A947-CC9D0CA25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37656" y="635263"/>
            <a:ext cx="1011044" cy="75828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B824F2D-244D-6BA0-979F-408E37A6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475" y="5929110"/>
            <a:ext cx="1011044" cy="7582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15DC2E4-A1F2-5A39-CC28-9A53978A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05078" y="3552684"/>
            <a:ext cx="1011044" cy="758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3E65C-B74D-9606-6754-9001399FE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515" y="4823504"/>
            <a:ext cx="3428746" cy="1494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F4CCA8-0B26-AC98-3577-331F0D33F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399" y="3531283"/>
            <a:ext cx="3120472" cy="747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28BCC-AB11-7509-74C7-76EEABED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205" y="635263"/>
            <a:ext cx="2837056" cy="10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41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0EB1-1B73-94D9-5FE6-93D6E388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43" y="382385"/>
            <a:ext cx="8251371" cy="1492132"/>
          </a:xfrm>
        </p:spPr>
        <p:txBody>
          <a:bodyPr/>
          <a:lstStyle/>
          <a:p>
            <a:pPr algn="ctr"/>
            <a:r>
              <a:rPr lang="en-US" dirty="0"/>
              <a:t>Building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4AA0-8A22-3D44-A2BB-E0FC3EBC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371600"/>
            <a:ext cx="7633742" cy="510401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800" dirty="0"/>
              <a:t>Expectations Review</a:t>
            </a:r>
          </a:p>
          <a:p>
            <a:pPr algn="ctr"/>
            <a:r>
              <a:rPr lang="en-US" sz="4800" dirty="0"/>
              <a:t>Receive Challenge</a:t>
            </a:r>
          </a:p>
          <a:p>
            <a:pPr algn="ctr"/>
            <a:r>
              <a:rPr lang="en-US" sz="4800" dirty="0"/>
              <a:t>Think Time</a:t>
            </a:r>
          </a:p>
          <a:p>
            <a:pPr algn="ctr"/>
            <a:r>
              <a:rPr lang="en-US" sz="4800" dirty="0"/>
              <a:t>Build Time</a:t>
            </a:r>
          </a:p>
          <a:p>
            <a:pPr algn="ctr"/>
            <a:r>
              <a:rPr lang="en-US" sz="4800" dirty="0"/>
              <a:t>Share and Listen</a:t>
            </a:r>
          </a:p>
          <a:p>
            <a:pPr algn="ctr"/>
            <a:r>
              <a:rPr lang="en-US" sz="4800" dirty="0"/>
              <a:t>Take Apart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C41588B4-B4A9-38B4-21E8-A05F6D457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500" y="5266210"/>
            <a:ext cx="2486183" cy="1397310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84B0072D-9B9D-DF24-39F5-AFAEF99F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3608" y="5266210"/>
            <a:ext cx="2486183" cy="13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7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0EB1-1B73-94D9-5FE6-93D6E388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43" y="382385"/>
            <a:ext cx="8251371" cy="1492132"/>
          </a:xfrm>
        </p:spPr>
        <p:txBody>
          <a:bodyPr/>
          <a:lstStyle/>
          <a:p>
            <a:pPr algn="ctr"/>
            <a:r>
              <a:rPr lang="en-US" dirty="0"/>
              <a:t>Building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4AA0-8A22-3D44-A2BB-E0FC3EBC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371600"/>
            <a:ext cx="7633742" cy="510401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/>
              <a:t>1. Build What I Say to Build</a:t>
            </a:r>
          </a:p>
          <a:p>
            <a:pPr marL="0" indent="0" algn="ctr">
              <a:buNone/>
            </a:pPr>
            <a:r>
              <a:rPr lang="en-US" sz="4800" dirty="0"/>
              <a:t>2. Be Kind</a:t>
            </a:r>
          </a:p>
          <a:p>
            <a:pPr marL="0" indent="0" algn="ctr">
              <a:buNone/>
            </a:pPr>
            <a:r>
              <a:rPr lang="en-US" sz="4800" dirty="0"/>
              <a:t>3.  Stay Calm</a:t>
            </a:r>
          </a:p>
          <a:p>
            <a:pPr marL="0" indent="0" algn="ctr">
              <a:buNone/>
            </a:pPr>
            <a:r>
              <a:rPr lang="en-US" sz="4800" dirty="0"/>
              <a:t>4. Be Creative</a:t>
            </a:r>
          </a:p>
          <a:p>
            <a:pPr marL="0" indent="0" algn="ctr">
              <a:buNone/>
            </a:pPr>
            <a:r>
              <a:rPr lang="en-US" sz="4800" dirty="0"/>
              <a:t>5. Put all the people and their small items in the bag.</a:t>
            </a:r>
          </a:p>
          <a:p>
            <a:pPr marL="0" indent="0" algn="ctr">
              <a:buNone/>
            </a:pPr>
            <a:r>
              <a:rPr lang="en-US" sz="4800" dirty="0"/>
              <a:t>6. Take Apart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C41588B4-B4A9-38B4-21E8-A05F6D457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500" y="5266210"/>
            <a:ext cx="2486183" cy="1397310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84B0072D-9B9D-DF24-39F5-AFAEF99F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3608" y="5266210"/>
            <a:ext cx="2486183" cy="13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58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5296-AF21-82DB-0069-1344E91F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74475"/>
            <a:ext cx="3471970" cy="3523747"/>
          </a:xfrm>
        </p:spPr>
        <p:txBody>
          <a:bodyPr/>
          <a:lstStyle/>
          <a:p>
            <a:r>
              <a:rPr lang="en-US" dirty="0"/>
              <a:t>The Logistics:</a:t>
            </a:r>
            <a:br>
              <a:rPr lang="en-US" dirty="0"/>
            </a:br>
            <a:r>
              <a:rPr lang="en-US" dirty="0"/>
              <a:t>My Legos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7F6E5C-A628-86D7-39D4-03A472521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3084" y="-1"/>
            <a:ext cx="4681499" cy="6783525"/>
          </a:xfrm>
        </p:spPr>
      </p:pic>
    </p:spTree>
    <p:extLst>
      <p:ext uri="{BB962C8B-B14F-4D97-AF65-F5344CB8AC3E}">
        <p14:creationId xmlns:p14="http://schemas.microsoft.com/office/powerpoint/2010/main" val="1356466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20AF-ABBA-47B8-E0AC-5F04C51D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178F-BD07-3821-1AB9-D184391E1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38508"/>
            <a:ext cx="7633742" cy="4441086"/>
          </a:xfrm>
        </p:spPr>
        <p:txBody>
          <a:bodyPr>
            <a:normAutofit/>
          </a:bodyPr>
          <a:lstStyle/>
          <a:p>
            <a:r>
              <a:rPr lang="en-US" sz="3600" dirty="0"/>
              <a:t>Ikea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BDD70-9B1C-23A0-28F4-BA5BB4E9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95" y="1961460"/>
            <a:ext cx="7633742" cy="47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2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F4EE8-099F-E431-4405-1DB253CF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91F90A-1A09-F2DC-833A-1CC0FAED4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7" y="350516"/>
            <a:ext cx="7703825" cy="513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71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stic Bins">
            <a:extLst>
              <a:ext uri="{FF2B5EF4-FFF2-40B4-BE49-F238E27FC236}">
                <a16:creationId xmlns:a16="http://schemas.microsoft.com/office/drawing/2014/main" id="{371853BD-9094-8687-A735-0CF7BE67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52" y="167923"/>
            <a:ext cx="5046153" cy="63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57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D02AEE5-AC72-72F0-C86A-9E64D58B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20" y="382385"/>
            <a:ext cx="4000959" cy="59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56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4676C1-B468-70B4-34B5-F641658AE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669475" cy="66717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7F093-BB49-2DBD-AC0F-7DA7DB37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9759">
            <a:off x="3494784" y="2731324"/>
            <a:ext cx="5361724" cy="35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4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00B0-CE51-BCE5-187D-1AEB9D51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you looking for something to increase involvement and build engagement?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431-0EB0-720B-3829-C554965AA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891409"/>
            <a:ext cx="7633742" cy="2924520"/>
          </a:xfrm>
        </p:spPr>
        <p:txBody>
          <a:bodyPr>
            <a:noAutofit/>
          </a:bodyPr>
          <a:lstStyle/>
          <a:p>
            <a:r>
              <a:rPr lang="en-US" sz="3600" dirty="0"/>
              <a:t>Legos work for all ages but especially elementary and middle.</a:t>
            </a:r>
          </a:p>
          <a:p>
            <a:r>
              <a:rPr lang="en-US" sz="3600" dirty="0"/>
              <a:t>Legos are fun and hands on.</a:t>
            </a:r>
          </a:p>
          <a:p>
            <a:r>
              <a:rPr lang="en-US" sz="3600" dirty="0"/>
              <a:t>Legos encourage creative expression.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B42C99A-AD8B-1C12-B699-5EC67E10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92" y="91440"/>
            <a:ext cx="1881768" cy="250902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FA58E1-0394-6242-5625-091DC3BAD096}"/>
              </a:ext>
            </a:extLst>
          </p:cNvPr>
          <p:cNvSpPr/>
          <p:nvPr/>
        </p:nvSpPr>
        <p:spPr>
          <a:xfrm>
            <a:off x="7834056" y="513517"/>
            <a:ext cx="371186" cy="38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1656-AB16-8C10-9A1B-95018E33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755039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get Legos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BA067-70DB-CA73-1CBA-566217F74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1137424"/>
            <a:ext cx="7633742" cy="5820937"/>
          </a:xfrm>
        </p:spPr>
        <p:txBody>
          <a:bodyPr>
            <a:noAutofit/>
          </a:bodyPr>
          <a:lstStyle/>
          <a:p>
            <a:r>
              <a:rPr lang="en-US" sz="3200" dirty="0"/>
              <a:t>PTO, Facebook request, principal, district</a:t>
            </a:r>
          </a:p>
          <a:p>
            <a:r>
              <a:rPr lang="en-US" sz="3200" dirty="0"/>
              <a:t>Build up your collection over time</a:t>
            </a:r>
          </a:p>
          <a:p>
            <a:r>
              <a:rPr lang="en-US" sz="3200" dirty="0"/>
              <a:t>You can get cheaper ones but I do not recommend it.  Legos last for years so it is a great investment.</a:t>
            </a:r>
          </a:p>
          <a:p>
            <a:r>
              <a:rPr lang="en-US" sz="3200" dirty="0"/>
              <a:t>Extra Lego sets or characters are great to add to your collection but you really just need a basic tub of Legos to start.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7CE8B-EFA1-2D05-15AF-9C58A0F26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2744" y="-82307"/>
            <a:ext cx="2501256" cy="14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33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A128-4466-C610-7A7B-6B10EA05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resources &amp;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A1D71-C37B-84CC-8602-E7D451BA8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Brick Based Counseling</a:t>
            </a:r>
          </a:p>
          <a:p>
            <a:pPr lvl="1"/>
            <a:r>
              <a:rPr lang="en-US" sz="3600" dirty="0"/>
              <a:t>https://</a:t>
            </a:r>
            <a:r>
              <a:rPr lang="en-US" sz="3600" dirty="0" err="1"/>
              <a:t>www.brickcounselor.com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87D8D-F3B1-6965-7846-9469C1152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6800" y="4292093"/>
            <a:ext cx="7010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271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ick-Based Counseling">
            <a:extLst>
              <a:ext uri="{FF2B5EF4-FFF2-40B4-BE49-F238E27FC236}">
                <a16:creationId xmlns:a16="http://schemas.microsoft.com/office/drawing/2014/main" id="{666728D6-EC23-74DA-CE77-2689D95E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6464">
            <a:off x="500562" y="656885"/>
            <a:ext cx="4108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ick-Based Counseling 2: Let's Keep Building">
            <a:extLst>
              <a:ext uri="{FF2B5EF4-FFF2-40B4-BE49-F238E27FC236}">
                <a16:creationId xmlns:a16="http://schemas.microsoft.com/office/drawing/2014/main" id="{122D9CDC-DFE5-6924-A8ED-B1973DA9CB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964">
            <a:off x="4319336" y="2783229"/>
            <a:ext cx="42545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02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185F-EBA8-D0C4-22FA-8FC676B1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E4DCE-FA10-7BAC-FA9B-9132EFBF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29" y="191192"/>
            <a:ext cx="8807741" cy="6475615"/>
          </a:xfrm>
        </p:spPr>
      </p:pic>
    </p:spTree>
    <p:extLst>
      <p:ext uri="{BB962C8B-B14F-4D97-AF65-F5344CB8AC3E}">
        <p14:creationId xmlns:p14="http://schemas.microsoft.com/office/powerpoint/2010/main" val="2228591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2A1B-DE1B-DD88-EE92-D711DCE5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2026278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www.autismparentingmagazine.com</a:t>
            </a:r>
            <a:r>
              <a:rPr lang="en-US" dirty="0"/>
              <a:t>/</a:t>
            </a:r>
            <a:r>
              <a:rPr lang="en-US" dirty="0" err="1"/>
              <a:t>lego</a:t>
            </a:r>
            <a:r>
              <a:rPr lang="en-US" dirty="0"/>
              <a:t>-therapy-autism/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39A51-8957-BE41-81A5-55688AAD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720898"/>
            <a:ext cx="7633742" cy="3158695"/>
          </a:xfrm>
        </p:spPr>
        <p:txBody>
          <a:bodyPr>
            <a:normAutofit/>
          </a:bodyPr>
          <a:lstStyle/>
          <a:p>
            <a:r>
              <a:rPr lang="en-US" sz="3600" dirty="0"/>
              <a:t>Article on official Lego Therapy and its researched benefits for kids on the spectrum.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58CDA-A72E-1AD1-7B5E-F866BC3F6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07207" y="3830054"/>
            <a:ext cx="4465293" cy="29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1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C97C-21C5-ACF6-1F0C-F702D73D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2572688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www.autismparentingmagazine.com</a:t>
            </a:r>
            <a:r>
              <a:rPr lang="en-US" dirty="0"/>
              <a:t>/ways-</a:t>
            </a:r>
            <a:r>
              <a:rPr lang="en-US" dirty="0" err="1"/>
              <a:t>lego</a:t>
            </a:r>
            <a:r>
              <a:rPr lang="en-US" dirty="0"/>
              <a:t>-purposeful-play-autism/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BB059-84CF-BAB5-7281-2CF7B1C3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955073"/>
            <a:ext cx="7633742" cy="2790705"/>
          </a:xfrm>
        </p:spPr>
        <p:txBody>
          <a:bodyPr>
            <a:normAutofit/>
          </a:bodyPr>
          <a:lstStyle/>
          <a:p>
            <a:r>
              <a:rPr lang="en-US" sz="3600" dirty="0"/>
              <a:t>Gives you great ideas and discussion points for using Legos as  “purposeful play”.</a:t>
            </a:r>
          </a:p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9A7EC-8E4A-CCAB-E53D-954BF241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0821" y="3850247"/>
            <a:ext cx="2213516" cy="32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0E3E-3CA8-D126-D8A2-898963F6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482060">
            <a:off x="3941401" y="1267159"/>
            <a:ext cx="4977067" cy="1492132"/>
          </a:xfrm>
        </p:spPr>
        <p:txBody>
          <a:bodyPr>
            <a:norm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legolibrarian.com</a:t>
            </a:r>
            <a:r>
              <a:rPr lang="en-US" sz="3600" dirty="0"/>
              <a:t>/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A0B81BF-E57B-2C68-EDC0-CD7CFDB078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6399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7BE62-A0C6-80FE-453D-B9C556B1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92" y="4273415"/>
            <a:ext cx="4098909" cy="99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3DEB8-BEA1-1202-E244-B829011F0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92" y="5295326"/>
            <a:ext cx="4320188" cy="1027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324F2-3F40-35B2-F5ED-76E18DBA1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992" y="3559629"/>
            <a:ext cx="4468054" cy="6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3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EE59-8385-3784-466A-BFA004CD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532" y="1390512"/>
            <a:ext cx="5174167" cy="1492132"/>
          </a:xfrm>
        </p:spPr>
        <p:txBody>
          <a:bodyPr>
            <a:normAutofit/>
          </a:bodyPr>
          <a:lstStyle/>
          <a:p>
            <a:r>
              <a:rPr lang="en-US" sz="3600" dirty="0"/>
              <a:t>Frugalfun4boys.com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C3466B7-90AA-233B-27BB-902AE59870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2" y="77467"/>
            <a:ext cx="2712213" cy="67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DFFF8-6363-2A6C-0E6E-71C80E17D495}"/>
              </a:ext>
            </a:extLst>
          </p:cNvPr>
          <p:cNvSpPr txBox="1"/>
          <p:nvPr/>
        </p:nvSpPr>
        <p:spPr>
          <a:xfrm>
            <a:off x="3514895" y="261657"/>
            <a:ext cx="562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Tame that WORRY Monster!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9F2E7-2DDF-07C1-038A-89008B125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35" y="3365169"/>
            <a:ext cx="3898564" cy="349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46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E877-F651-F7B7-2FF0-E24106C3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27" y="252368"/>
            <a:ext cx="3918250" cy="815115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008080"/>
                </a:highlight>
              </a:rPr>
              <a:t>TPT. SHHHH.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8F445-46CD-D4C5-205B-E00082E1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1197501"/>
            <a:ext cx="6601273" cy="553815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F04956-FCB5-433B-E42A-B085EA732D2A}"/>
              </a:ext>
            </a:extLst>
          </p:cNvPr>
          <p:cNvSpPr/>
          <p:nvPr/>
        </p:nvSpPr>
        <p:spPr>
          <a:xfrm>
            <a:off x="2268186" y="6314954"/>
            <a:ext cx="2410691" cy="420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18DBD-58CE-6C19-FB0D-9797CE39E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0633">
            <a:off x="4257304" y="939338"/>
            <a:ext cx="4886696" cy="14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82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BEBCEF-56E1-9A0F-483D-F868EBD37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311" y="3186434"/>
            <a:ext cx="5581689" cy="35941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9124D8-4229-0629-1A4E-87D9522BF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3342">
            <a:off x="510639" y="418363"/>
            <a:ext cx="3597951" cy="5031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B0AFE-57A6-5767-AE6B-FA5D00970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1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BD03-4ED3-170D-584F-9014A6DB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USE Legos?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C2128-61C3-9AFE-9223-0BD43B93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43" y="943660"/>
            <a:ext cx="7633742" cy="3593591"/>
          </a:xfrm>
        </p:spPr>
        <p:txBody>
          <a:bodyPr>
            <a:normAutofit/>
          </a:bodyPr>
          <a:lstStyle/>
          <a:p>
            <a:r>
              <a:rPr lang="en-US" sz="3600" dirty="0"/>
              <a:t>EVERYONE!</a:t>
            </a:r>
          </a:p>
          <a:p>
            <a:r>
              <a:rPr lang="en-US" sz="3600" dirty="0"/>
              <a:t>I have used Legos with 1</a:t>
            </a:r>
            <a:r>
              <a:rPr lang="en-US" sz="3600" baseline="30000" dirty="0"/>
              <a:t>st </a:t>
            </a:r>
            <a:r>
              <a:rPr lang="en-US" sz="3600" dirty="0"/>
              <a:t>- 4</a:t>
            </a:r>
            <a:r>
              <a:rPr lang="en-US" sz="3600" baseline="30000" dirty="0"/>
              <a:t>th</a:t>
            </a:r>
            <a:r>
              <a:rPr lang="en-US" sz="3600" dirty="0"/>
              <a:t> graders.  I have used them with regular ed, sped, and ELL.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63475-8EFC-8BB4-AB32-70B262D9F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89714" y="2921659"/>
            <a:ext cx="4125408" cy="412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A4897-6590-9A27-5528-7B1138E3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25" y="3384026"/>
            <a:ext cx="3496962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3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9137-2911-E9C5-3E9A-AE4E9D80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97972"/>
            <a:ext cx="7897586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THINGS to watch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D0E4B-C851-2BAB-28C5-4798746ED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739239"/>
            <a:ext cx="7897586" cy="6194961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/>
              <a:t>Stealing</a:t>
            </a:r>
          </a:p>
          <a:p>
            <a:r>
              <a:rPr lang="en-US" sz="4200" dirty="0"/>
              <a:t>Playing </a:t>
            </a:r>
          </a:p>
          <a:p>
            <a:pPr lvl="1"/>
            <a:r>
              <a:rPr lang="en-US" sz="4200" dirty="0"/>
              <a:t>The younger the students are the more inclined they will be to simply play with the blocks. Stop the session and reteach the mission.</a:t>
            </a:r>
          </a:p>
          <a:p>
            <a:r>
              <a:rPr lang="en-US" sz="4200" dirty="0"/>
              <a:t>Bad attitudes</a:t>
            </a:r>
          </a:p>
          <a:p>
            <a:r>
              <a:rPr lang="en-US" sz="4200" dirty="0"/>
              <a:t>Kids getting wild</a:t>
            </a:r>
          </a:p>
          <a:p>
            <a:r>
              <a:rPr lang="en-US" sz="4200" dirty="0"/>
              <a:t>Running out of time to properly end the session</a:t>
            </a:r>
            <a:endParaRPr lang="en-US" dirty="0"/>
          </a:p>
          <a:p>
            <a:pPr lvl="1"/>
            <a:r>
              <a:rPr lang="en-US" sz="4000" dirty="0"/>
              <a:t>Build in think time and discussion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BAE1E-CCB6-3317-274E-D494C3908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3086" y="3451637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9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8449-6722-992D-6A5C-612E4E90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9DBB8-85C4-9F31-E683-A336F51B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8" y="1128451"/>
            <a:ext cx="7817371" cy="5563732"/>
          </a:xfrm>
        </p:spPr>
        <p:txBody>
          <a:bodyPr>
            <a:normAutofit/>
          </a:bodyPr>
          <a:lstStyle/>
          <a:p>
            <a:r>
              <a:rPr lang="en-US" sz="3600" dirty="0"/>
              <a:t>Introduce the rules first every time.</a:t>
            </a:r>
          </a:p>
          <a:p>
            <a:r>
              <a:rPr lang="en-US" sz="3600" dirty="0"/>
              <a:t>At the very first Lego time: Introduce the bricks and what is available.</a:t>
            </a:r>
          </a:p>
          <a:p>
            <a:r>
              <a:rPr lang="en-US" sz="3600" dirty="0"/>
              <a:t>Let the students free build the first time.</a:t>
            </a:r>
          </a:p>
          <a:p>
            <a:r>
              <a:rPr lang="en-US" sz="3600" dirty="0"/>
              <a:t>Distinguish the different Lego times.  Build to play, Build to learn, Build to share, Build together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0EA42-BF21-2C67-8F10-D174F8A45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781448">
            <a:off x="7496763" y="274100"/>
            <a:ext cx="1158119" cy="17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70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B7D60-801F-A7E9-AC0E-38AD8601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914400"/>
            <a:ext cx="8289757" cy="5943599"/>
          </a:xfrm>
        </p:spPr>
        <p:txBody>
          <a:bodyPr>
            <a:normAutofit/>
          </a:bodyPr>
          <a:lstStyle/>
          <a:p>
            <a:r>
              <a:rPr lang="en-US" sz="3600" dirty="0"/>
              <a:t>Maintain your Legos throughout</a:t>
            </a:r>
          </a:p>
          <a:p>
            <a:r>
              <a:rPr lang="en-US" sz="3600" dirty="0"/>
              <a:t>Set a visual timer on the board.</a:t>
            </a:r>
          </a:p>
          <a:p>
            <a:r>
              <a:rPr lang="en-US" sz="3600" dirty="0"/>
              <a:t>Don’t add music unless it is soft and calm.</a:t>
            </a:r>
          </a:p>
          <a:p>
            <a:r>
              <a:rPr lang="en-US" sz="3600" dirty="0"/>
              <a:t>Visual examples can be helpful.</a:t>
            </a:r>
          </a:p>
          <a:p>
            <a:r>
              <a:rPr lang="en-US" sz="3600" dirty="0"/>
              <a:t>Take end pictures especially if the student is struggling to take it apart.</a:t>
            </a:r>
          </a:p>
          <a:p>
            <a:r>
              <a:rPr lang="en-US" sz="3600" dirty="0"/>
              <a:t>Always ask permission to share a  student’s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4C2C6-AF95-4A30-A770-2AB33A876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192098">
            <a:off x="7431105" y="146636"/>
            <a:ext cx="1061895" cy="15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4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F0DD-63FF-A784-C3B1-B242FF41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693" y="382385"/>
            <a:ext cx="4981807" cy="1492132"/>
          </a:xfrm>
        </p:spPr>
        <p:txBody>
          <a:bodyPr/>
          <a:lstStyle/>
          <a:p>
            <a:r>
              <a:rPr lang="en-US" dirty="0"/>
              <a:t>To 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C79E0-1167-8673-484D-1C3BA628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Get some Legos</a:t>
            </a:r>
          </a:p>
          <a:p>
            <a:r>
              <a:rPr lang="en-US" sz="3600" dirty="0"/>
              <a:t>Make some rules and expectations</a:t>
            </a:r>
          </a:p>
          <a:p>
            <a:r>
              <a:rPr lang="en-US" sz="3600" dirty="0"/>
              <a:t>Make a goal and plan</a:t>
            </a:r>
          </a:p>
          <a:p>
            <a:r>
              <a:rPr lang="en-US" sz="3600" dirty="0"/>
              <a:t>Keep it simple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97916-A73D-2C2D-DC7C-0A53CDDBD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527126">
            <a:off x="5599993" y="3726193"/>
            <a:ext cx="3523166" cy="198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FB5B-2EFE-399F-888A-AD497168A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616549">
            <a:off x="610978" y="261444"/>
            <a:ext cx="3085270" cy="17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13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's So Great About Heaven? 3 Things To Consider - Good ...">
            <a:extLst>
              <a:ext uri="{FF2B5EF4-FFF2-40B4-BE49-F238E27FC236}">
                <a16:creationId xmlns:a16="http://schemas.microsoft.com/office/drawing/2014/main" id="{91E64500-B2AD-1A83-5E07-8DABF6B2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7467"/>
            <a:ext cx="9181065" cy="45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7726ED-9E07-FAAB-20F7-E1B8476B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4"/>
            <a:ext cx="7633742" cy="18554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 or Comments</a:t>
            </a:r>
            <a:br>
              <a:rPr lang="en-US" dirty="0"/>
            </a:br>
            <a:r>
              <a:rPr lang="en-US" dirty="0"/>
              <a:t>Amazing Ideas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1651225-5B8C-CBF4-2117-5C0460F5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88323" y="879664"/>
            <a:ext cx="1011044" cy="758283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9567122-5F88-B822-40C2-197FF4CD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24478" y="1310128"/>
            <a:ext cx="1011044" cy="758283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819A4BC-EEB3-AC78-AEEC-4CE937069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7081" y="1479590"/>
            <a:ext cx="1011044" cy="758283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0198CB2-FD03-3093-DC90-901F9EFFC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3263" y="-57678"/>
            <a:ext cx="1011044" cy="758283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1380CE4-5FB0-396F-CA76-EBCBBD90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369" y="900527"/>
            <a:ext cx="1011044" cy="7582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DA42C-0309-A30D-9226-22E392D1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6800" y="2830461"/>
            <a:ext cx="7010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431-0EB0-720B-3829-C554965AA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344389"/>
            <a:ext cx="8139264" cy="6382981"/>
          </a:xfrm>
        </p:spPr>
        <p:txBody>
          <a:bodyPr>
            <a:noAutofit/>
          </a:bodyPr>
          <a:lstStyle/>
          <a:p>
            <a:r>
              <a:rPr lang="en-US" sz="3600" dirty="0"/>
              <a:t>Legos are inclusive and engaging for all.</a:t>
            </a:r>
          </a:p>
          <a:p>
            <a:pPr lvl="1"/>
            <a:r>
              <a:rPr lang="en-US" sz="3600" dirty="0"/>
              <a:t>Lego builds are a form of expression for those who have communication needs.  You do not need intensive language skills to participate.  </a:t>
            </a:r>
          </a:p>
          <a:p>
            <a:pPr lvl="1"/>
            <a:r>
              <a:rPr lang="en-US" sz="3600" dirty="0"/>
              <a:t>ELL students or students who might not have strong verbal communication skills are able to engage with others.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2AE934-CA14-37D8-1717-9984DFD06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7916" y="743548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BC635-3AE7-0D8D-A889-A6AE0BE1D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9607" y="5700559"/>
            <a:ext cx="1011044" cy="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991B-B9D3-88A2-4FDF-899E44FF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1197429"/>
            <a:ext cx="7633742" cy="5660571"/>
          </a:xfrm>
        </p:spPr>
        <p:txBody>
          <a:bodyPr>
            <a:normAutofit fontScale="62500" lnSpcReduction="20000"/>
          </a:bodyPr>
          <a:lstStyle/>
          <a:p>
            <a:r>
              <a:rPr lang="en-US" sz="5100" i="1" dirty="0"/>
              <a:t>Legos are inclusive and engaging for all.</a:t>
            </a:r>
          </a:p>
          <a:p>
            <a:pPr lvl="1"/>
            <a:r>
              <a:rPr lang="en-US" sz="5800" dirty="0"/>
              <a:t>You can use Lego characters in social stories to act out situations. </a:t>
            </a:r>
          </a:p>
          <a:p>
            <a:pPr lvl="1"/>
            <a:r>
              <a:rPr lang="en-US" sz="5800" dirty="0"/>
              <a:t>Legos are not gender specific.</a:t>
            </a:r>
          </a:p>
          <a:p>
            <a:pPr lvl="1"/>
            <a:r>
              <a:rPr lang="en-US" sz="5800" dirty="0"/>
              <a:t>It is sometimes hard for students to open up about things but put some Legos in their hands and you will be amazed at the communication and discussions that happen around a build.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5C978-49FC-5CA0-DC53-42F474CF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52504" y="-490480"/>
            <a:ext cx="5191496" cy="23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4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09FB4-E13F-9F8A-6290-D6FCC63B0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367993"/>
            <a:ext cx="7633742" cy="63784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100" dirty="0"/>
              <a:t>The Brick-Based Counselor Derek </a:t>
            </a:r>
            <a:r>
              <a:rPr lang="en-US" sz="5100" dirty="0" err="1"/>
              <a:t>Tulluck</a:t>
            </a:r>
            <a:r>
              <a:rPr lang="en-US" sz="5100" dirty="0"/>
              <a:t> said it best:</a:t>
            </a:r>
          </a:p>
          <a:p>
            <a:pPr marL="0" indent="0">
              <a:buNone/>
            </a:pPr>
            <a:r>
              <a:rPr lang="en-US" sz="5100" dirty="0"/>
              <a:t>	“Using a play-based approach lets students of all ages authentically practice and develop social skills, self-regulation and executive function skills.  Incorporating Lego activities into your small groups or classroom lessons can offer students these beneficial opportunities for growth.”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Tulluck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, D. (2021, September). Brick-Based School Counseling.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Tennessee School Counselor Association Email Newsletter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CBD9E32-D523-EE27-BFDA-AF9524C01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29706" y="635264"/>
            <a:ext cx="1011044" cy="7582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2B3210-3213-6F9B-A971-DED8CF88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0000" y="747134"/>
            <a:ext cx="1011044" cy="75828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3575DDB-627C-CDDD-A5A0-326B6FBE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3485" y="111512"/>
            <a:ext cx="1011044" cy="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863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F23C6700-0A34-4403-8BAA-860410402404}"/>
</file>

<file path=customXml/itemProps2.xml><?xml version="1.0" encoding="utf-8"?>
<ds:datastoreItem xmlns:ds="http://schemas.openxmlformats.org/officeDocument/2006/customXml" ds:itemID="{B419553D-71D9-4A02-B567-B17E3DDBEB4C}"/>
</file>

<file path=customXml/itemProps3.xml><?xml version="1.0" encoding="utf-8"?>
<ds:datastoreItem xmlns:ds="http://schemas.openxmlformats.org/officeDocument/2006/customXml" ds:itemID="{64B6297A-5F21-420C-9E4B-A3D7611D29AE}"/>
</file>

<file path=docProps/app.xml><?xml version="1.0" encoding="utf-8"?>
<Properties xmlns="http://schemas.openxmlformats.org/officeDocument/2006/extended-properties" xmlns:vt="http://schemas.openxmlformats.org/officeDocument/2006/docPropsVTypes">
  <Template>{4B3AB7B1-2D5A-554D-9FD3-79F2AB912228}tf10001071</Template>
  <TotalTime>3768</TotalTime>
  <Words>1253</Words>
  <Application>Microsoft Macintosh PowerPoint</Application>
  <PresentationFormat>On-screen Show (4:3)</PresentationFormat>
  <Paragraphs>185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Gill Sans MT</vt:lpstr>
      <vt:lpstr>Impact</vt:lpstr>
      <vt:lpstr>Times New Roman</vt:lpstr>
      <vt:lpstr>Badge</vt:lpstr>
      <vt:lpstr>Brick By Brick</vt:lpstr>
      <vt:lpstr>my building blocks</vt:lpstr>
      <vt:lpstr>my building blocks</vt:lpstr>
      <vt:lpstr>YOUR TURN: what are some of your blocks?</vt:lpstr>
      <vt:lpstr>Are you looking for something to increase involvement and build engagement?</vt:lpstr>
      <vt:lpstr>WHO Can USE Legos?</vt:lpstr>
      <vt:lpstr>PowerPoint Presentation</vt:lpstr>
      <vt:lpstr>PowerPoint Presentation</vt:lpstr>
      <vt:lpstr>PowerPoint Presentation</vt:lpstr>
      <vt:lpstr>“Everybody loves Building Blocks”</vt:lpstr>
      <vt:lpstr>What can you use Legos for?</vt:lpstr>
      <vt:lpstr>When can you use them?</vt:lpstr>
      <vt:lpstr>Rainbow and Cloud</vt:lpstr>
      <vt:lpstr>PowerPoint Presentation</vt:lpstr>
      <vt:lpstr>Build Up Challenge</vt:lpstr>
      <vt:lpstr>Building Balance in Life</vt:lpstr>
      <vt:lpstr>PowerPoint Presentation</vt:lpstr>
      <vt:lpstr>Build a SMALL conflict</vt:lpstr>
      <vt:lpstr>How do Legos fit with the ASCA Mindsets and Behaviors?</vt:lpstr>
      <vt:lpstr>PowerPoint Presentation</vt:lpstr>
      <vt:lpstr>Volcano Lesson</vt:lpstr>
      <vt:lpstr>Careers</vt:lpstr>
      <vt:lpstr>Careers</vt:lpstr>
      <vt:lpstr>PowerPoint Presentation</vt:lpstr>
      <vt:lpstr>KINDNESS</vt:lpstr>
      <vt:lpstr>PowerPoint Presentation</vt:lpstr>
      <vt:lpstr>Build a Feeling</vt:lpstr>
      <vt:lpstr>PowerPoint Presentation</vt:lpstr>
      <vt:lpstr>Build a Feeling</vt:lpstr>
      <vt:lpstr>Happy Place</vt:lpstr>
      <vt:lpstr>Build your Calm and Peaceful PLace</vt:lpstr>
      <vt:lpstr>PowerPoint Presentation</vt:lpstr>
      <vt:lpstr>Teamwork</vt:lpstr>
      <vt:lpstr>Teamwork</vt:lpstr>
      <vt:lpstr>PowerPoint Presentation</vt:lpstr>
      <vt:lpstr>PowerPoint Presentation</vt:lpstr>
      <vt:lpstr>Frugalfun4boys.com</vt:lpstr>
      <vt:lpstr>Your Turn</vt:lpstr>
      <vt:lpstr>THE RULES</vt:lpstr>
      <vt:lpstr>THE RULES</vt:lpstr>
      <vt:lpstr>PowerPoint Presentation</vt:lpstr>
      <vt:lpstr>Building Schedule</vt:lpstr>
      <vt:lpstr>Building Rules</vt:lpstr>
      <vt:lpstr>The Logistics: My Legos</vt:lpstr>
      <vt:lpstr>Storage Ideas</vt:lpstr>
      <vt:lpstr>PowerPoint Presentation</vt:lpstr>
      <vt:lpstr>PowerPoint Presentation</vt:lpstr>
      <vt:lpstr>PowerPoint Presentation</vt:lpstr>
      <vt:lpstr>PowerPoint Presentation</vt:lpstr>
      <vt:lpstr>How to get Legos</vt:lpstr>
      <vt:lpstr>Great resources &amp; Ideas</vt:lpstr>
      <vt:lpstr>PowerPoint Presentation</vt:lpstr>
      <vt:lpstr>PowerPoint Presentation</vt:lpstr>
      <vt:lpstr>https://www.autismparentingmagazine.com/lego-therapy-autism/</vt:lpstr>
      <vt:lpstr>https://www.autismparentingmagazine.com/ways-lego-purposeful-play-autism/</vt:lpstr>
      <vt:lpstr>https://legolibrarian.com/</vt:lpstr>
      <vt:lpstr>Frugalfun4boys.com</vt:lpstr>
      <vt:lpstr>TPT. SHHHH.</vt:lpstr>
      <vt:lpstr>PowerPoint Presentation</vt:lpstr>
      <vt:lpstr>Some THINGS to watch for:</vt:lpstr>
      <vt:lpstr>Lessons learned:</vt:lpstr>
      <vt:lpstr>PowerPoint Presentation</vt:lpstr>
      <vt:lpstr>To Do list</vt:lpstr>
      <vt:lpstr>Questions or Comments Amazing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Allyson Evans</dc:creator>
  <cp:lastModifiedBy>Allyson Evans</cp:lastModifiedBy>
  <cp:revision>14</cp:revision>
  <dcterms:created xsi:type="dcterms:W3CDTF">2024-05-19T17:48:26Z</dcterms:created>
  <dcterms:modified xsi:type="dcterms:W3CDTF">2024-07-07T22:54:04Z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