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27"/>
  </p:notesMasterIdLst>
  <p:sldIdLst>
    <p:sldId id="256" r:id="rId5"/>
    <p:sldId id="270" r:id="rId6"/>
    <p:sldId id="271" r:id="rId7"/>
    <p:sldId id="272" r:id="rId8"/>
    <p:sldId id="274" r:id="rId9"/>
    <p:sldId id="278" r:id="rId10"/>
    <p:sldId id="303" r:id="rId11"/>
    <p:sldId id="304" r:id="rId12"/>
    <p:sldId id="273" r:id="rId13"/>
    <p:sldId id="310" r:id="rId14"/>
    <p:sldId id="305" r:id="rId15"/>
    <p:sldId id="275" r:id="rId16"/>
    <p:sldId id="309" r:id="rId17"/>
    <p:sldId id="277" r:id="rId18"/>
    <p:sldId id="294" r:id="rId19"/>
    <p:sldId id="282" r:id="rId20"/>
    <p:sldId id="281" r:id="rId21"/>
    <p:sldId id="307" r:id="rId22"/>
    <p:sldId id="283" r:id="rId23"/>
    <p:sldId id="308" r:id="rId24"/>
    <p:sldId id="311" r:id="rId25"/>
    <p:sldId id="312" r:id="rId26"/>
  </p:sldIdLst>
  <p:sldSz cx="18288000" cy="10287000"/>
  <p:notesSz cx="6858000" cy="9144000"/>
  <p:embeddedFontLst>
    <p:embeddedFont>
      <p:font typeface="Boriboon Medium Italics" panose="020B0604020202020204" charset="-34"/>
      <p:regular r:id="rId28"/>
    </p:embeddedFon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Roboto" panose="02000000000000000000" pitchFamily="2" charset="0"/>
      <p:regular r:id="rId37"/>
      <p:bold r:id="rId38"/>
      <p:italic r:id="rId39"/>
      <p:boldItalic r:id="rId40"/>
    </p:embeddedFont>
    <p:embeddedFont>
      <p:font typeface="RoxboroughCF"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2D6C7A-0474-9183-4095-595F9E13F68A}" v="7" dt="2023-07-05T17:45:34.293"/>
    <p1510:client id="{EE1188CD-BD9C-4DB5-B4A5-543949B16220}" v="28" dt="2023-07-05T16:49:08.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James" userId="S::sjames@mtsu.edu::61042280-940f-4749-8f2e-96c796c31a52" providerId="AD" clId="Web-{4B2D6C7A-0474-9183-4095-595F9E13F68A}"/>
    <pc:docChg chg="modSld">
      <pc:chgData name="Steven James" userId="S::sjames@mtsu.edu::61042280-940f-4749-8f2e-96c796c31a52" providerId="AD" clId="Web-{4B2D6C7A-0474-9183-4095-595F9E13F68A}" dt="2023-07-05T17:45:33.684" v="2" actId="20577"/>
      <pc:docMkLst>
        <pc:docMk/>
      </pc:docMkLst>
      <pc:sldChg chg="modSp">
        <pc:chgData name="Steven James" userId="S::sjames@mtsu.edu::61042280-940f-4749-8f2e-96c796c31a52" providerId="AD" clId="Web-{4B2D6C7A-0474-9183-4095-595F9E13F68A}" dt="2023-07-05T17:45:03.792" v="1" actId="20577"/>
        <pc:sldMkLst>
          <pc:docMk/>
          <pc:sldMk cId="1969386389" sldId="304"/>
        </pc:sldMkLst>
        <pc:spChg chg="mod">
          <ac:chgData name="Steven James" userId="S::sjames@mtsu.edu::61042280-940f-4749-8f2e-96c796c31a52" providerId="AD" clId="Web-{4B2D6C7A-0474-9183-4095-595F9E13F68A}" dt="2023-07-05T17:45:03.792" v="1" actId="20577"/>
          <ac:spMkLst>
            <pc:docMk/>
            <pc:sldMk cId="1969386389" sldId="304"/>
            <ac:spMk id="4" creationId="{DD19E2C7-83A6-B302-13B9-E1D7F658024A}"/>
          </ac:spMkLst>
        </pc:spChg>
      </pc:sldChg>
      <pc:sldChg chg="modSp">
        <pc:chgData name="Steven James" userId="S::sjames@mtsu.edu::61042280-940f-4749-8f2e-96c796c31a52" providerId="AD" clId="Web-{4B2D6C7A-0474-9183-4095-595F9E13F68A}" dt="2023-07-05T17:45:33.684" v="2" actId="20577"/>
        <pc:sldMkLst>
          <pc:docMk/>
          <pc:sldMk cId="3800104950" sldId="311"/>
        </pc:sldMkLst>
        <pc:spChg chg="mod">
          <ac:chgData name="Steven James" userId="S::sjames@mtsu.edu::61042280-940f-4749-8f2e-96c796c31a52" providerId="AD" clId="Web-{4B2D6C7A-0474-9183-4095-595F9E13F68A}" dt="2023-07-05T17:45:33.684" v="2" actId="20577"/>
          <ac:spMkLst>
            <pc:docMk/>
            <pc:sldMk cId="3800104950" sldId="311"/>
            <ac:spMk id="4" creationId="{CEFBCE0F-A2E3-F652-A8EF-A0C9FE61B6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1D9AB-5CB1-4668-AF89-D6AD3AA4166C}" type="datetimeFigureOut">
              <a:rPr lang="en-US" smtClean="0"/>
              <a:t>7/5/2023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30ED4-5911-415C-A9DF-B16C1C21A2DE}" type="slidenum">
              <a:rPr lang="en-US" smtClean="0"/>
              <a:t>‹#›</a:t>
            </a:fld>
            <a:endParaRPr lang="en-US"/>
          </a:p>
        </p:txBody>
      </p:sp>
    </p:spTree>
    <p:extLst>
      <p:ext uri="{BB962C8B-B14F-4D97-AF65-F5344CB8AC3E}">
        <p14:creationId xmlns:p14="http://schemas.microsoft.com/office/powerpoint/2010/main" val="3447499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30ED4-5911-415C-A9DF-B16C1C21A2DE}" type="slidenum">
              <a:rPr lang="en-US" smtClean="0"/>
              <a:t>8</a:t>
            </a:fld>
            <a:endParaRPr lang="en-US"/>
          </a:p>
        </p:txBody>
      </p:sp>
    </p:spTree>
    <p:extLst>
      <p:ext uri="{BB962C8B-B14F-4D97-AF65-F5344CB8AC3E}">
        <p14:creationId xmlns:p14="http://schemas.microsoft.com/office/powerpoint/2010/main" val="428987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100"/>
              </a:spcBef>
              <a:spcAft>
                <a:spcPts val="100"/>
              </a:spcAft>
            </a:pPr>
            <a:br>
              <a:rPr lang="en-US" b="0" dirty="0">
                <a:effectLst/>
              </a:rPr>
            </a:br>
            <a:r>
              <a:rPr lang="en-US" sz="1200" b="0" i="0" u="none" strike="noStrike" dirty="0">
                <a:solidFill>
                  <a:srgbClr val="333333"/>
                </a:solidFill>
                <a:effectLst/>
                <a:latin typeface="Roboto" panose="02000000000000000000" pitchFamily="2" charset="0"/>
              </a:rPr>
              <a:t>Evidence shows that people remember most about the first few minutes of an experience, and secondly the last few minutes of experiences (Willis, 2010b, 2010).</a:t>
            </a:r>
            <a:endParaRPr lang="en-US" sz="1200" b="0" i="0" u="none" strike="noStrike" dirty="0">
              <a:solidFill>
                <a:srgbClr val="333333"/>
              </a:solidFill>
              <a:effectLst/>
              <a:latin typeface="Open Sans" panose="020B0606030504020204" pitchFamily="34" charset="0"/>
            </a:endParaRPr>
          </a:p>
          <a:p>
            <a:pPr rtl="0" fontAlgn="base">
              <a:spcBef>
                <a:spcPts val="100"/>
              </a:spcBef>
              <a:spcAft>
                <a:spcPts val="100"/>
              </a:spcAft>
            </a:pPr>
            <a:br>
              <a:rPr lang="en-US" b="0" dirty="0">
                <a:effectLst/>
              </a:rPr>
            </a:br>
            <a:r>
              <a:rPr lang="en-US" sz="1200" b="0" i="0" u="none" strike="noStrike" dirty="0">
                <a:solidFill>
                  <a:srgbClr val="000000"/>
                </a:solidFill>
                <a:effectLst/>
                <a:latin typeface="Roboto" panose="02000000000000000000" pitchFamily="2" charset="0"/>
              </a:rPr>
              <a:t>One of the high leverage strategies educators can infuse into their daily practice, that produces on average 20% more Academic Engaged Time in the average hour long class, is intentionally greeting students at the door. (Cook, et al., 2019)</a:t>
            </a:r>
            <a:endParaRPr lang="en-US" sz="1200" b="0" i="0" u="none" strike="noStrike" dirty="0">
              <a:solidFill>
                <a:srgbClr val="333333"/>
              </a:solidFill>
              <a:effectLst/>
              <a:latin typeface="Open Sans" panose="020B0606030504020204" pitchFamily="34" charset="0"/>
            </a:endParaRPr>
          </a:p>
          <a:p>
            <a:pPr rtl="0">
              <a:spcBef>
                <a:spcPts val="100"/>
              </a:spcBef>
              <a:spcAft>
                <a:spcPts val="100"/>
              </a:spcAft>
            </a:pPr>
            <a:br>
              <a:rPr lang="en-US" b="0" dirty="0">
                <a:effectLst/>
              </a:rPr>
            </a:br>
            <a:r>
              <a:rPr lang="en-US" sz="1200" b="0" i="1" u="none" strike="noStrike" dirty="0">
                <a:solidFill>
                  <a:srgbClr val="000000"/>
                </a:solidFill>
                <a:effectLst/>
                <a:latin typeface="Roboto" panose="02000000000000000000" pitchFamily="2" charset="0"/>
              </a:rPr>
              <a:t>5</a:t>
            </a:r>
            <a:r>
              <a:rPr lang="en-US" sz="1100" b="0" i="1" u="none" strike="noStrike" dirty="0">
                <a:solidFill>
                  <a:srgbClr val="000000"/>
                </a:solidFill>
                <a:effectLst/>
                <a:latin typeface="Roboto" panose="02000000000000000000" pitchFamily="2" charset="0"/>
              </a:rPr>
              <a:t> minutes per day = +25 minutes per week; +15.8 hours per year</a:t>
            </a:r>
            <a:endParaRPr lang="en-US" b="0" dirty="0">
              <a:effectLst/>
            </a:endParaRPr>
          </a:p>
          <a:p>
            <a:pPr rtl="0">
              <a:spcBef>
                <a:spcPts val="100"/>
              </a:spcBef>
              <a:spcAft>
                <a:spcPts val="100"/>
              </a:spcAft>
            </a:pPr>
            <a:r>
              <a:rPr lang="en-US" sz="1100" b="0" i="1" u="none" strike="noStrike" dirty="0">
                <a:solidFill>
                  <a:srgbClr val="000000"/>
                </a:solidFill>
                <a:effectLst/>
                <a:latin typeface="Roboto" panose="02000000000000000000" pitchFamily="2" charset="0"/>
              </a:rPr>
              <a:t>10 minutes per day = +50 minutes per week; +30.6 hours per year </a:t>
            </a:r>
            <a:endParaRPr lang="en-US" b="0" dirty="0">
              <a:effectLst/>
            </a:endParaRPr>
          </a:p>
          <a:p>
            <a:pPr rtl="0">
              <a:spcBef>
                <a:spcPts val="100"/>
              </a:spcBef>
              <a:spcAft>
                <a:spcPts val="100"/>
              </a:spcAft>
            </a:pPr>
            <a:r>
              <a:rPr lang="en-US" sz="1100" b="0" i="1" u="none" strike="noStrike" dirty="0">
                <a:solidFill>
                  <a:srgbClr val="000000"/>
                </a:solidFill>
                <a:effectLst/>
                <a:latin typeface="Roboto" panose="02000000000000000000" pitchFamily="2" charset="0"/>
              </a:rPr>
              <a:t>30 minutes per day = +150 minutes per week; +92.8 hours per year</a:t>
            </a:r>
          </a:p>
          <a:p>
            <a:pPr rtl="0">
              <a:spcBef>
                <a:spcPts val="100"/>
              </a:spcBef>
              <a:spcAft>
                <a:spcPts val="100"/>
              </a:spcAft>
            </a:pPr>
            <a:endParaRPr lang="en-US" sz="1100" b="0" i="1" u="none" strike="noStrike" dirty="0">
              <a:solidFill>
                <a:srgbClr val="000000"/>
              </a:solidFill>
              <a:effectLst/>
              <a:latin typeface="Roboto" panose="02000000000000000000" pitchFamily="2" charset="0"/>
            </a:endParaRPr>
          </a:p>
          <a:p>
            <a:pPr rtl="0">
              <a:spcBef>
                <a:spcPts val="0"/>
              </a:spcBef>
              <a:spcAft>
                <a:spcPts val="0"/>
              </a:spcAft>
            </a:pPr>
            <a:r>
              <a:rPr lang="en-US" sz="1200" b="0" i="0" u="none" strike="noStrike" dirty="0">
                <a:solidFill>
                  <a:srgbClr val="000000"/>
                </a:solidFill>
                <a:effectLst/>
                <a:latin typeface="Roboto" panose="02000000000000000000" pitchFamily="2" charset="0"/>
              </a:rPr>
              <a:t>Cook, C. R., Fiat, A., Larson, M., </a:t>
            </a:r>
            <a:r>
              <a:rPr lang="en-US" sz="1200" b="0" i="0" u="none" strike="noStrike" dirty="0" err="1">
                <a:solidFill>
                  <a:srgbClr val="000000"/>
                </a:solidFill>
                <a:effectLst/>
                <a:latin typeface="Roboto" panose="02000000000000000000" pitchFamily="2" charset="0"/>
              </a:rPr>
              <a:t>Daikos</a:t>
            </a:r>
            <a:r>
              <a:rPr lang="en-US" sz="1200" b="0" i="0" u="none" strike="noStrike" dirty="0">
                <a:solidFill>
                  <a:srgbClr val="000000"/>
                </a:solidFill>
                <a:effectLst/>
                <a:latin typeface="Roboto" panose="02000000000000000000" pitchFamily="2" charset="0"/>
              </a:rPr>
              <a:t>, C., </a:t>
            </a:r>
            <a:r>
              <a:rPr lang="en-US" sz="1200" b="0" i="0" u="none" strike="noStrike" dirty="0" err="1">
                <a:solidFill>
                  <a:srgbClr val="000000"/>
                </a:solidFill>
                <a:effectLst/>
                <a:latin typeface="Roboto" panose="02000000000000000000" pitchFamily="2" charset="0"/>
              </a:rPr>
              <a:t>Slemrod</a:t>
            </a:r>
            <a:r>
              <a:rPr lang="en-US" sz="1200" b="0" i="0" u="none" strike="noStrike" dirty="0">
                <a:solidFill>
                  <a:srgbClr val="000000"/>
                </a:solidFill>
                <a:effectLst/>
                <a:latin typeface="Roboto" panose="02000000000000000000" pitchFamily="2" charset="0"/>
              </a:rPr>
              <a:t>, T., Holland, E. A., . . . Renshaw, T. (2018). Positive Greetings at the Door: Evaluation of a Low-Cost, High-Yield Proactive Classroom Management Strategy. Journal of Positive Behavior Interventions, 20(3), 149-159.</a:t>
            </a:r>
            <a:endParaRPr lang="en-US" b="0" dirty="0">
              <a:effectLst/>
            </a:endParaRPr>
          </a:p>
          <a:p>
            <a:pPr rtl="0">
              <a:spcBef>
                <a:spcPts val="0"/>
              </a:spcBef>
              <a:spcAft>
                <a:spcPts val="0"/>
              </a:spcAft>
            </a:pPr>
            <a:r>
              <a:rPr lang="en-US" sz="1200" b="0" i="0" u="none" strike="noStrike" dirty="0">
                <a:solidFill>
                  <a:srgbClr val="333333"/>
                </a:solidFill>
                <a:effectLst/>
                <a:latin typeface="Roboto" panose="02000000000000000000" pitchFamily="2" charset="0"/>
              </a:rPr>
              <a:t>Willis, J. (2010a). The current impact of neuroscience on teaching and learning. In D. A. Sousa (Ed), Mind, brain, and education: Neuroscience implications for the classroom (pp. 44-66). Bloomington, IN: Solution Tree Press.</a:t>
            </a:r>
            <a:endParaRPr lang="en-US" b="0" dirty="0">
              <a:effectLst/>
            </a:endParaRPr>
          </a:p>
          <a:p>
            <a:pPr rtl="0">
              <a:spcBef>
                <a:spcPts val="0"/>
              </a:spcBef>
              <a:spcAft>
                <a:spcPts val="0"/>
              </a:spcAft>
            </a:pPr>
            <a:r>
              <a:rPr lang="en-US" sz="1200" b="0" i="0" u="none" strike="noStrike" dirty="0">
                <a:solidFill>
                  <a:srgbClr val="333333"/>
                </a:solidFill>
                <a:effectLst/>
                <a:latin typeface="Roboto" panose="02000000000000000000" pitchFamily="2" charset="0"/>
              </a:rPr>
              <a:t>Willis, J. (2010b). Understanding and planning achievable challenge. Learning to love math teaching strategies that change student attitudes and get results (pp. 16-32). Alexandria, VA: ASCD.</a:t>
            </a:r>
            <a:endParaRPr lang="en-US" b="0" dirty="0">
              <a:effectLst/>
            </a:endParaRPr>
          </a:p>
          <a:p>
            <a:pPr rtl="0">
              <a:spcBef>
                <a:spcPts val="100"/>
              </a:spcBef>
              <a:spcAft>
                <a:spcPts val="100"/>
              </a:spcAft>
            </a:pP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EE530ED4-5911-415C-A9DF-B16C1C21A2DE}" type="slidenum">
              <a:rPr lang="en-US" smtClean="0"/>
              <a:t>11</a:t>
            </a:fld>
            <a:endParaRPr lang="en-US"/>
          </a:p>
        </p:txBody>
      </p:sp>
    </p:spTree>
    <p:extLst>
      <p:ext uri="{BB962C8B-B14F-4D97-AF65-F5344CB8AC3E}">
        <p14:creationId xmlns:p14="http://schemas.microsoft.com/office/powerpoint/2010/main" val="3778569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30ED4-5911-415C-A9DF-B16C1C21A2DE}" type="slidenum">
              <a:rPr lang="en-US" smtClean="0"/>
              <a:t>17</a:t>
            </a:fld>
            <a:endParaRPr lang="en-US"/>
          </a:p>
        </p:txBody>
      </p:sp>
    </p:spTree>
    <p:extLst>
      <p:ext uri="{BB962C8B-B14F-4D97-AF65-F5344CB8AC3E}">
        <p14:creationId xmlns:p14="http://schemas.microsoft.com/office/powerpoint/2010/main" val="170389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70C4AF-C06E-4188-B7E4-0F5DA83462E6}" type="datetime1">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649D65-AFB3-4F28-A387-CE2233987A62}" type="datetime1">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611313-63EB-499B-9687-3EA25F776F02}" type="datetime1">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C5C904-FC82-460C-A72E-7DB9290ED2F3}" type="datetime1">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B01194-68F9-4EA9-AE91-80C852FEA3BA}" type="datetime1">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976E41-10B0-4288-B03E-F638E6BDC975}" type="datetime1">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13CCE6-E25F-4A8A-B105-3ADFB5D32545}" type="datetime1">
              <a:rPr lang="en-US" smtClean="0"/>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8ADBB0-DAC5-4C63-838B-4BE21386E680}" type="datetime1">
              <a:rPr lang="en-US" smtClean="0"/>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B9570-B266-41D0-8C73-55978EBE8728}" type="datetime1">
              <a:rPr lang="en-US" smtClean="0"/>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74E923-847B-4D50-9879-ADCA5136E997}" type="datetime1">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90CBA6-C193-4FB3-B391-81A0CDA87FCF}" type="datetime1">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FF636-6A53-4945-8A28-024D4BA7F0ED}" type="datetime1">
              <a:rPr lang="en-US" smtClean="0"/>
              <a:t>7/5/2023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5000"/>
          </a:blip>
          <a:srcRect l="1040" t="8824" r="1214" b="8651"/>
          <a:stretch>
            <a:fillRect/>
          </a:stretch>
        </p:blipFill>
        <p:spPr>
          <a:xfrm>
            <a:off x="0" y="0"/>
            <a:ext cx="18288000" cy="10287000"/>
          </a:xfrm>
          <a:prstGeom prst="rect">
            <a:avLst/>
          </a:prstGeom>
        </p:spPr>
      </p:pic>
      <p:sp>
        <p:nvSpPr>
          <p:cNvPr id="4" name="TextBox 4"/>
          <p:cNvSpPr txBox="1"/>
          <p:nvPr/>
        </p:nvSpPr>
        <p:spPr>
          <a:xfrm>
            <a:off x="381000" y="1769875"/>
            <a:ext cx="17300472" cy="4744889"/>
          </a:xfrm>
          <a:prstGeom prst="rect">
            <a:avLst/>
          </a:prstGeom>
        </p:spPr>
        <p:txBody>
          <a:bodyPr lIns="0" tIns="0" rIns="0" bIns="0" rtlCol="0" anchor="t">
            <a:spAutoFit/>
          </a:bodyPr>
          <a:lstStyle/>
          <a:p>
            <a:pPr algn="ctr">
              <a:lnSpc>
                <a:spcPts val="10999"/>
              </a:lnSpc>
            </a:pPr>
            <a:r>
              <a:rPr lang="en-US" sz="10999" dirty="0">
                <a:solidFill>
                  <a:srgbClr val="FFFFFF"/>
                </a:solidFill>
                <a:latin typeface="RoxboroughCF"/>
              </a:rPr>
              <a:t>Who Has Time for a </a:t>
            </a:r>
          </a:p>
          <a:p>
            <a:pPr algn="ctr">
              <a:lnSpc>
                <a:spcPts val="10999"/>
              </a:lnSpc>
            </a:pPr>
            <a:r>
              <a:rPr lang="en-US" sz="10999" dirty="0">
                <a:solidFill>
                  <a:srgbClr val="FFFFFF"/>
                </a:solidFill>
                <a:latin typeface="RoxboroughCF"/>
              </a:rPr>
              <a:t>Silent Period?</a:t>
            </a:r>
          </a:p>
          <a:p>
            <a:pPr algn="ctr">
              <a:lnSpc>
                <a:spcPts val="7500"/>
              </a:lnSpc>
            </a:pPr>
            <a:r>
              <a:rPr lang="en-US" sz="7500" dirty="0">
                <a:solidFill>
                  <a:srgbClr val="FFFFFF"/>
                </a:solidFill>
                <a:latin typeface="RoxboroughCF"/>
              </a:rPr>
              <a:t>Facilitating Purposeful Student Engagement for Newcomers</a:t>
            </a:r>
          </a:p>
        </p:txBody>
      </p:sp>
      <p:sp>
        <p:nvSpPr>
          <p:cNvPr id="5" name="AutoShape 5"/>
          <p:cNvSpPr/>
          <p:nvPr/>
        </p:nvSpPr>
        <p:spPr>
          <a:xfrm>
            <a:off x="911716" y="8013547"/>
            <a:ext cx="16464569" cy="0"/>
          </a:xfrm>
          <a:prstGeom prst="line">
            <a:avLst/>
          </a:prstGeom>
          <a:ln w="28575" cap="flat">
            <a:solidFill>
              <a:srgbClr val="FFFFFF"/>
            </a:solidFill>
            <a:prstDash val="solid"/>
            <a:headEnd type="none" w="sm" len="sm"/>
            <a:tailEnd type="none" w="sm" len="sm"/>
          </a:ln>
        </p:spPr>
      </p:sp>
      <p:sp>
        <p:nvSpPr>
          <p:cNvPr id="11" name="TextBox 11"/>
          <p:cNvSpPr txBox="1"/>
          <p:nvPr/>
        </p:nvSpPr>
        <p:spPr>
          <a:xfrm>
            <a:off x="2834155" y="9024482"/>
            <a:ext cx="12394162" cy="711507"/>
          </a:xfrm>
          <a:prstGeom prst="rect">
            <a:avLst/>
          </a:prstGeom>
        </p:spPr>
        <p:txBody>
          <a:bodyPr lIns="50800" tIns="50800" rIns="50800" bIns="50800" rtlCol="0" anchor="ctr"/>
          <a:lstStyle/>
          <a:p>
            <a:pPr algn="ctr">
              <a:lnSpc>
                <a:spcPts val="3200"/>
              </a:lnSpc>
            </a:pPr>
            <a:r>
              <a:rPr lang="en-US" sz="3200" dirty="0">
                <a:solidFill>
                  <a:srgbClr val="FFFFFF"/>
                </a:solidFill>
                <a:latin typeface="Boriboon Medium Italics"/>
              </a:rPr>
              <a:t>Raven Cleveland</a:t>
            </a:r>
          </a:p>
          <a:p>
            <a:pPr algn="ctr">
              <a:lnSpc>
                <a:spcPts val="3200"/>
              </a:lnSpc>
            </a:pPr>
            <a:r>
              <a:rPr lang="en-US" sz="3200" dirty="0">
                <a:solidFill>
                  <a:srgbClr val="FFFFFF"/>
                </a:solidFill>
                <a:latin typeface="Boriboon Medium Italics"/>
              </a:rPr>
              <a:t>Coordinator of ENL K-12 Academics &amp; Instruction</a:t>
            </a:r>
          </a:p>
          <a:p>
            <a:pPr algn="ctr">
              <a:lnSpc>
                <a:spcPts val="3200"/>
              </a:lnSpc>
            </a:pPr>
            <a:r>
              <a:rPr lang="en-US" sz="3200" dirty="0">
                <a:solidFill>
                  <a:srgbClr val="FFFFFF"/>
                </a:solidFill>
                <a:latin typeface="Boriboon Medium Italics"/>
              </a:rPr>
              <a:t>Hamilton County Schools, Chattanooga, TN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FD7F-6E7F-57B9-984A-3128C034F259}"/>
              </a:ext>
            </a:extLst>
          </p:cNvPr>
          <p:cNvSpPr>
            <a:spLocks noGrp="1"/>
          </p:cNvSpPr>
          <p:nvPr>
            <p:ph type="title"/>
          </p:nvPr>
        </p:nvSpPr>
        <p:spPr>
          <a:xfrm>
            <a:off x="457200" y="274638"/>
            <a:ext cx="16535400" cy="1143000"/>
          </a:xfrm>
        </p:spPr>
        <p:txBody>
          <a:bodyPr>
            <a:noAutofit/>
          </a:bodyPr>
          <a:lstStyle/>
          <a:p>
            <a:pPr algn="l"/>
            <a:r>
              <a:rPr lang="en-US" sz="7200" dirty="0">
                <a:latin typeface="RoxboroughCF" panose="020B0604020202020204" charset="0"/>
              </a:rPr>
              <a:t>Academic Press &amp; Personalization</a:t>
            </a:r>
            <a:endParaRPr lang="en-US" sz="7200" dirty="0"/>
          </a:p>
        </p:txBody>
      </p:sp>
      <p:pic>
        <p:nvPicPr>
          <p:cNvPr id="4" name="Picture 3">
            <a:extLst>
              <a:ext uri="{FF2B5EF4-FFF2-40B4-BE49-F238E27FC236}">
                <a16:creationId xmlns:a16="http://schemas.microsoft.com/office/drawing/2014/main" id="{0A416EFB-CC7D-3FBD-7943-1C29E371AC77}"/>
              </a:ext>
            </a:extLst>
          </p:cNvPr>
          <p:cNvPicPr>
            <a:picLocks noChangeAspect="1"/>
          </p:cNvPicPr>
          <p:nvPr/>
        </p:nvPicPr>
        <p:blipFill>
          <a:blip r:embed="rId2"/>
          <a:stretch>
            <a:fillRect/>
          </a:stretch>
        </p:blipFill>
        <p:spPr>
          <a:xfrm>
            <a:off x="4371108" y="1490374"/>
            <a:ext cx="9497291" cy="8566184"/>
          </a:xfrm>
          <a:prstGeom prst="rect">
            <a:avLst/>
          </a:prstGeom>
        </p:spPr>
      </p:pic>
    </p:spTree>
    <p:extLst>
      <p:ext uri="{BB962C8B-B14F-4D97-AF65-F5344CB8AC3E}">
        <p14:creationId xmlns:p14="http://schemas.microsoft.com/office/powerpoint/2010/main" val="3111431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ck hour hand at 12 and minute hand at ten">
            <a:extLst>
              <a:ext uri="{FF2B5EF4-FFF2-40B4-BE49-F238E27FC236}">
                <a16:creationId xmlns:a16="http://schemas.microsoft.com/office/drawing/2014/main" id="{D6FFB131-D28B-A00C-10B9-602D8847B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1" y="1688410"/>
            <a:ext cx="9361280" cy="8598590"/>
          </a:xfrm>
          <a:prstGeom prst="rect">
            <a:avLst/>
          </a:prstGeom>
        </p:spPr>
      </p:pic>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274638"/>
            <a:ext cx="17373600" cy="1143000"/>
          </a:xfrm>
        </p:spPr>
        <p:txBody>
          <a:bodyPr>
            <a:noAutofit/>
          </a:bodyPr>
          <a:lstStyle/>
          <a:p>
            <a:r>
              <a:rPr lang="en-US" sz="9600" dirty="0">
                <a:latin typeface="RoxboroughCF" panose="020B0604020202020204" charset="0"/>
              </a:rPr>
              <a:t>Personalization of Learning</a:t>
            </a:r>
          </a:p>
        </p:txBody>
      </p:sp>
      <p:sp>
        <p:nvSpPr>
          <p:cNvPr id="6" name="TextBox 5">
            <a:extLst>
              <a:ext uri="{FF2B5EF4-FFF2-40B4-BE49-F238E27FC236}">
                <a16:creationId xmlns:a16="http://schemas.microsoft.com/office/drawing/2014/main" id="{69F9F81C-DFD6-8BD7-ED65-7600152239E2}"/>
              </a:ext>
            </a:extLst>
          </p:cNvPr>
          <p:cNvSpPr txBox="1"/>
          <p:nvPr/>
        </p:nvSpPr>
        <p:spPr>
          <a:xfrm>
            <a:off x="-990600" y="2247900"/>
            <a:ext cx="9677400" cy="9325630"/>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r>
              <a:rPr lang="en-US" sz="6000" dirty="0">
                <a:latin typeface="Boriboon Medium Italics"/>
              </a:rPr>
              <a:t>Building Connections</a:t>
            </a:r>
          </a:p>
          <a:p>
            <a:pPr marL="2374899" lvl="4" indent="-571500">
              <a:lnSpc>
                <a:spcPts val="3999"/>
              </a:lnSpc>
              <a:buFont typeface="Arial" panose="020B0604020202020204" pitchFamily="34" charset="0"/>
              <a:buChar char="•"/>
            </a:pPr>
            <a:r>
              <a:rPr lang="en-US" sz="4000" dirty="0">
                <a:latin typeface="Boriboon Medium Italics"/>
              </a:rPr>
              <a:t>Student to Student</a:t>
            </a:r>
          </a:p>
          <a:p>
            <a:pPr marL="2374899" lvl="4" indent="-571500">
              <a:lnSpc>
                <a:spcPts val="3999"/>
              </a:lnSpc>
              <a:buFont typeface="Arial" panose="020B0604020202020204" pitchFamily="34" charset="0"/>
              <a:buChar char="•"/>
            </a:pPr>
            <a:r>
              <a:rPr lang="en-US" sz="4000" dirty="0">
                <a:latin typeface="Boriboon Medium Italics"/>
              </a:rPr>
              <a:t>Student to Teachers</a:t>
            </a:r>
          </a:p>
          <a:p>
            <a:pPr marL="2374899" lvl="4" indent="-571500">
              <a:lnSpc>
                <a:spcPts val="3999"/>
              </a:lnSpc>
              <a:buFont typeface="Arial" panose="020B0604020202020204" pitchFamily="34" charset="0"/>
              <a:buChar char="•"/>
            </a:pPr>
            <a:r>
              <a:rPr lang="en-US" sz="4000" dirty="0">
                <a:latin typeface="Boriboon Medium Italics"/>
              </a:rPr>
              <a:t>Student to Community</a:t>
            </a:r>
          </a:p>
          <a:p>
            <a:pPr marL="2203449" lvl="3" indent="-857250">
              <a:lnSpc>
                <a:spcPts val="3999"/>
              </a:lnSpc>
              <a:buFont typeface="Arial" panose="020B0604020202020204" pitchFamily="34" charset="0"/>
              <a:buChar char="•"/>
            </a:pPr>
            <a:endParaRPr lang="en-US" sz="6000" dirty="0">
              <a:latin typeface="Boriboon Medium Italics"/>
            </a:endParaRPr>
          </a:p>
          <a:p>
            <a:pPr marL="2203449" lvl="3" indent="-857250">
              <a:lnSpc>
                <a:spcPts val="3999"/>
              </a:lnSpc>
              <a:buFont typeface="Arial" panose="020B0604020202020204" pitchFamily="34" charset="0"/>
              <a:buChar char="•"/>
            </a:pPr>
            <a:r>
              <a:rPr lang="en-US" sz="6000" dirty="0">
                <a:latin typeface="Boriboon Medium Italics"/>
              </a:rPr>
              <a:t>Welcoming Rituals</a:t>
            </a:r>
          </a:p>
          <a:p>
            <a:pPr lvl="4"/>
            <a:r>
              <a:rPr lang="en-US" sz="4000" b="0" i="0" u="none" strike="noStrike" dirty="0">
                <a:effectLst/>
                <a:latin typeface="Boriboon Medium Italics" panose="020B0604020202020204" charset="-34"/>
                <a:cs typeface="Boriboon Medium Italics" panose="020B0604020202020204" charset="-34"/>
              </a:rPr>
              <a:t>Activities for inclusion that establish safety and predictability; that support contribution by all voices; that set norms for respectful listening; and that encourage students to connect with one another.</a:t>
            </a:r>
            <a:endParaRPr lang="en-US" sz="4000" b="0" dirty="0">
              <a:effectLst/>
              <a:latin typeface="Boriboon Medium Italics" panose="020B0604020202020204" charset="-34"/>
              <a:cs typeface="Boriboon Medium Italics" panose="020B0604020202020204" charset="-34"/>
            </a:endParaRPr>
          </a:p>
          <a:p>
            <a:br>
              <a:rPr lang="en-US" sz="6000" dirty="0"/>
            </a:br>
            <a:endParaRPr lang="en-US" sz="6000" dirty="0">
              <a:latin typeface="Boriboon Medium Italics"/>
            </a:endParaRPr>
          </a:p>
          <a:p>
            <a:pPr marL="863599" lvl="1" indent="-431800">
              <a:lnSpc>
                <a:spcPts val="3999"/>
              </a:lnSpc>
              <a:buFont typeface="Arial"/>
              <a:buChar char="•"/>
            </a:pPr>
            <a:endParaRPr lang="en-US" sz="6000" dirty="0">
              <a:latin typeface="Boriboon Medium Italics"/>
            </a:endParaRPr>
          </a:p>
        </p:txBody>
      </p:sp>
      <p:sp>
        <p:nvSpPr>
          <p:cNvPr id="7" name="TextBox 6">
            <a:extLst>
              <a:ext uri="{FF2B5EF4-FFF2-40B4-BE49-F238E27FC236}">
                <a16:creationId xmlns:a16="http://schemas.microsoft.com/office/drawing/2014/main" id="{11CC938D-D3FA-4AFF-C6D4-D1356B036FB0}"/>
              </a:ext>
            </a:extLst>
          </p:cNvPr>
          <p:cNvSpPr txBox="1"/>
          <p:nvPr/>
        </p:nvSpPr>
        <p:spPr>
          <a:xfrm>
            <a:off x="11353800" y="7810500"/>
            <a:ext cx="6195163" cy="2598147"/>
          </a:xfrm>
          <a:prstGeom prst="rect">
            <a:avLst/>
          </a:prstGeom>
          <a:noFill/>
        </p:spPr>
        <p:txBody>
          <a:bodyPr wrap="square">
            <a:spAutoFit/>
          </a:bodyPr>
          <a:lstStyle/>
          <a:p>
            <a:pPr rtl="0" fontAlgn="base">
              <a:spcBef>
                <a:spcPts val="100"/>
              </a:spcBef>
              <a:spcAft>
                <a:spcPts val="100"/>
              </a:spcAft>
            </a:pPr>
            <a:br>
              <a:rPr lang="en-US" b="0" dirty="0">
                <a:effectLst/>
              </a:rPr>
            </a:br>
            <a:br>
              <a:rPr lang="en-US" b="0" dirty="0">
                <a:effectLst/>
              </a:rPr>
            </a:br>
            <a:br>
              <a:rPr lang="en-US" b="0" dirty="0">
                <a:effectLst/>
              </a:rPr>
            </a:br>
            <a:r>
              <a:rPr lang="en-US" sz="2400" b="1" i="0" u="none" strike="noStrike" dirty="0">
                <a:solidFill>
                  <a:srgbClr val="000000"/>
                </a:solidFill>
                <a:effectLst/>
                <a:latin typeface="Arial" panose="020B0604020202020204" pitchFamily="34" charset="0"/>
              </a:rPr>
              <a:t>“The reality is that we do have the time when we make time for things that produce more Academic Engaged Time.”</a:t>
            </a:r>
            <a:endParaRPr lang="en-US" b="0" dirty="0">
              <a:effectLst/>
            </a:endParaRPr>
          </a:p>
          <a:p>
            <a:br>
              <a:rPr lang="en-US" dirty="0"/>
            </a:br>
            <a:endParaRPr lang="en-US" dirty="0"/>
          </a:p>
        </p:txBody>
      </p:sp>
    </p:spTree>
    <p:extLst>
      <p:ext uri="{BB962C8B-B14F-4D97-AF65-F5344CB8AC3E}">
        <p14:creationId xmlns:p14="http://schemas.microsoft.com/office/powerpoint/2010/main" val="94669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533400" y="1028700"/>
            <a:ext cx="8991600" cy="1143000"/>
          </a:xfrm>
        </p:spPr>
        <p:txBody>
          <a:bodyPr>
            <a:noAutofit/>
          </a:bodyPr>
          <a:lstStyle/>
          <a:p>
            <a:pPr algn="l"/>
            <a:r>
              <a:rPr lang="en-US" sz="9600" dirty="0">
                <a:latin typeface="RoxboroughCF" panose="020B0604020202020204" charset="0"/>
              </a:rPr>
              <a:t>Academic Press</a:t>
            </a:r>
          </a:p>
        </p:txBody>
      </p:sp>
      <p:sp>
        <p:nvSpPr>
          <p:cNvPr id="6" name="TextBox 5">
            <a:extLst>
              <a:ext uri="{FF2B5EF4-FFF2-40B4-BE49-F238E27FC236}">
                <a16:creationId xmlns:a16="http://schemas.microsoft.com/office/drawing/2014/main" id="{69F9F81C-DFD6-8BD7-ED65-7600152239E2}"/>
              </a:ext>
            </a:extLst>
          </p:cNvPr>
          <p:cNvSpPr txBox="1"/>
          <p:nvPr/>
        </p:nvSpPr>
        <p:spPr>
          <a:xfrm>
            <a:off x="533400" y="3467100"/>
            <a:ext cx="16383000" cy="3580083"/>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r>
              <a:rPr lang="en-US" sz="6000" dirty="0">
                <a:latin typeface="Boriboon Medium Italics"/>
              </a:rPr>
              <a:t>Rigorous Content</a:t>
            </a:r>
          </a:p>
          <a:p>
            <a:pPr marL="2400300" lvl="4" indent="-571500">
              <a:buFont typeface="Arial" panose="020B0604020202020204" pitchFamily="34" charset="0"/>
              <a:buChar char="•"/>
            </a:pPr>
            <a:r>
              <a:rPr lang="en-US" sz="3999" dirty="0">
                <a:solidFill>
                  <a:srgbClr val="000000"/>
                </a:solidFill>
                <a:latin typeface="Boriboon Medium Italics" panose="020B0604020202020204" charset="-34"/>
                <a:cs typeface="Boriboon Medium Italics" panose="020B0604020202020204" charset="-34"/>
              </a:rPr>
              <a:t>High Quality Curriculum at the Center of Instruction (Grade Level)</a:t>
            </a:r>
          </a:p>
          <a:p>
            <a:pPr marL="2400300" lvl="4" indent="-571500">
              <a:buFont typeface="Arial" panose="020B0604020202020204" pitchFamily="34" charset="0"/>
              <a:buChar char="•"/>
            </a:pPr>
            <a:r>
              <a:rPr lang="en-US" sz="3999" dirty="0">
                <a:solidFill>
                  <a:srgbClr val="000000"/>
                </a:solidFill>
                <a:latin typeface="Boriboon Medium Italics" panose="020B0604020202020204" charset="-34"/>
                <a:cs typeface="Boriboon Medium Italics" panose="020B0604020202020204" charset="-34"/>
              </a:rPr>
              <a:t>Text based lessons</a:t>
            </a:r>
          </a:p>
          <a:p>
            <a:pPr marL="2400300" lvl="4" indent="-571500">
              <a:buFont typeface="Arial" panose="020B0604020202020204" pitchFamily="34" charset="0"/>
              <a:buChar char="•"/>
            </a:pPr>
            <a:r>
              <a:rPr lang="en-US" sz="3999" dirty="0">
                <a:solidFill>
                  <a:srgbClr val="000000"/>
                </a:solidFill>
                <a:latin typeface="Boriboon Medium Italics" panose="020B0604020202020204" charset="-34"/>
                <a:cs typeface="Boriboon Medium Italics" panose="020B0604020202020204" charset="-34"/>
              </a:rPr>
              <a:t>Building Core Knowledge</a:t>
            </a:r>
          </a:p>
          <a:p>
            <a:pPr marL="2203449" lvl="3" indent="-857250">
              <a:lnSpc>
                <a:spcPts val="3999"/>
              </a:lnSpc>
              <a:buFont typeface="Arial" panose="020B0604020202020204" pitchFamily="34" charset="0"/>
              <a:buChar char="•"/>
            </a:pPr>
            <a:endParaRPr lang="en-US" sz="4000" dirty="0">
              <a:latin typeface="Boriboon Medium Italics"/>
            </a:endParaRPr>
          </a:p>
          <a:p>
            <a:pPr marL="863599" lvl="1" indent="-431800">
              <a:lnSpc>
                <a:spcPts val="3999"/>
              </a:lnSpc>
              <a:buFont typeface="Arial"/>
              <a:buChar char="•"/>
            </a:pPr>
            <a:endParaRPr lang="en-US" sz="6000" dirty="0">
              <a:latin typeface="Boriboon Medium Italics"/>
            </a:endParaRPr>
          </a:p>
        </p:txBody>
      </p:sp>
      <p:pic>
        <p:nvPicPr>
          <p:cNvPr id="5" name="Picture 4" descr="Arrow in a bulls eye">
            <a:extLst>
              <a:ext uri="{FF2B5EF4-FFF2-40B4-BE49-F238E27FC236}">
                <a16:creationId xmlns:a16="http://schemas.microsoft.com/office/drawing/2014/main" id="{F20C20AA-0A7B-3FE8-29E3-22A66E5B9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01200" y="455472"/>
            <a:ext cx="4518546" cy="3011628"/>
          </a:xfrm>
          <a:prstGeom prst="rect">
            <a:avLst/>
          </a:prstGeom>
        </p:spPr>
      </p:pic>
    </p:spTree>
    <p:extLst>
      <p:ext uri="{BB962C8B-B14F-4D97-AF65-F5344CB8AC3E}">
        <p14:creationId xmlns:p14="http://schemas.microsoft.com/office/powerpoint/2010/main" val="384182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533400" y="1257300"/>
            <a:ext cx="8991600" cy="1143000"/>
          </a:xfrm>
        </p:spPr>
        <p:txBody>
          <a:bodyPr>
            <a:noAutofit/>
          </a:bodyPr>
          <a:lstStyle/>
          <a:p>
            <a:pPr algn="l"/>
            <a:r>
              <a:rPr lang="en-US" sz="9600" dirty="0">
                <a:latin typeface="RoxboroughCF" panose="020B0604020202020204" charset="0"/>
              </a:rPr>
              <a:t>Academic Press</a:t>
            </a:r>
          </a:p>
        </p:txBody>
      </p:sp>
      <p:sp>
        <p:nvSpPr>
          <p:cNvPr id="6" name="TextBox 5">
            <a:extLst>
              <a:ext uri="{FF2B5EF4-FFF2-40B4-BE49-F238E27FC236}">
                <a16:creationId xmlns:a16="http://schemas.microsoft.com/office/drawing/2014/main" id="{69F9F81C-DFD6-8BD7-ED65-7600152239E2}"/>
              </a:ext>
            </a:extLst>
          </p:cNvPr>
          <p:cNvSpPr txBox="1"/>
          <p:nvPr/>
        </p:nvSpPr>
        <p:spPr>
          <a:xfrm>
            <a:off x="533400" y="3467100"/>
            <a:ext cx="16383000" cy="3580083"/>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r>
              <a:rPr lang="en-US" sz="6000" dirty="0">
                <a:latin typeface="Boriboon Medium Italics"/>
              </a:rPr>
              <a:t>Rigorous Content</a:t>
            </a:r>
          </a:p>
          <a:p>
            <a:pPr marL="2400300" lvl="4" indent="-571500">
              <a:buFont typeface="Arial" panose="020B0604020202020204" pitchFamily="34" charset="0"/>
              <a:buChar char="•"/>
            </a:pPr>
            <a:r>
              <a:rPr lang="en-US" sz="3999" dirty="0">
                <a:solidFill>
                  <a:srgbClr val="000000"/>
                </a:solidFill>
                <a:latin typeface="Boriboon Medium Italics" panose="020B0604020202020204" charset="-34"/>
                <a:cs typeface="Boriboon Medium Italics" panose="020B0604020202020204" charset="-34"/>
              </a:rPr>
              <a:t>High Quality Curriculum at the Center of Instruction (Grade Level)</a:t>
            </a:r>
          </a:p>
          <a:p>
            <a:pPr marL="2400300" lvl="4" indent="-571500">
              <a:buFont typeface="Arial" panose="020B0604020202020204" pitchFamily="34" charset="0"/>
              <a:buChar char="•"/>
            </a:pPr>
            <a:r>
              <a:rPr lang="en-US" sz="3999" dirty="0">
                <a:solidFill>
                  <a:srgbClr val="000000"/>
                </a:solidFill>
                <a:latin typeface="Boriboon Medium Italics" panose="020B0604020202020204" charset="-34"/>
                <a:cs typeface="Boriboon Medium Italics" panose="020B0604020202020204" charset="-34"/>
              </a:rPr>
              <a:t>Text based lessons</a:t>
            </a:r>
          </a:p>
          <a:p>
            <a:pPr marL="2400300" lvl="4" indent="-571500">
              <a:buFont typeface="Arial" panose="020B0604020202020204" pitchFamily="34" charset="0"/>
              <a:buChar char="•"/>
            </a:pPr>
            <a:r>
              <a:rPr lang="en-US" sz="3999" dirty="0">
                <a:solidFill>
                  <a:srgbClr val="000000"/>
                </a:solidFill>
                <a:latin typeface="Boriboon Medium Italics" panose="020B0604020202020204" charset="-34"/>
                <a:cs typeface="Boriboon Medium Italics" panose="020B0604020202020204" charset="-34"/>
              </a:rPr>
              <a:t>Building Core Knowledge</a:t>
            </a:r>
          </a:p>
          <a:p>
            <a:pPr marL="2203449" lvl="3" indent="-857250">
              <a:lnSpc>
                <a:spcPts val="3999"/>
              </a:lnSpc>
              <a:buFont typeface="Arial" panose="020B0604020202020204" pitchFamily="34" charset="0"/>
              <a:buChar char="•"/>
            </a:pPr>
            <a:endParaRPr lang="en-US" sz="4000" dirty="0">
              <a:latin typeface="Boriboon Medium Italics"/>
            </a:endParaRPr>
          </a:p>
          <a:p>
            <a:pPr marL="863599" lvl="1" indent="-431800">
              <a:lnSpc>
                <a:spcPts val="3999"/>
              </a:lnSpc>
              <a:buFont typeface="Arial"/>
              <a:buChar char="•"/>
            </a:pPr>
            <a:endParaRPr lang="en-US" sz="6000" dirty="0">
              <a:latin typeface="Boriboon Medium Italics"/>
            </a:endParaRPr>
          </a:p>
        </p:txBody>
      </p:sp>
      <p:sp>
        <p:nvSpPr>
          <p:cNvPr id="3" name="TextBox 2">
            <a:extLst>
              <a:ext uri="{FF2B5EF4-FFF2-40B4-BE49-F238E27FC236}">
                <a16:creationId xmlns:a16="http://schemas.microsoft.com/office/drawing/2014/main" id="{058EC0C0-98D7-4EA7-62E2-76D56E361FCD}"/>
              </a:ext>
            </a:extLst>
          </p:cNvPr>
          <p:cNvSpPr txBox="1"/>
          <p:nvPr/>
        </p:nvSpPr>
        <p:spPr>
          <a:xfrm>
            <a:off x="8001000" y="6210300"/>
            <a:ext cx="9144000" cy="3606115"/>
          </a:xfrm>
          <a:prstGeom prst="rect">
            <a:avLst/>
          </a:prstGeom>
          <a:noFill/>
        </p:spPr>
        <p:txBody>
          <a:bodyPr wrap="square">
            <a:spAutoFit/>
          </a:bodyPr>
          <a:lstStyle/>
          <a:p>
            <a:pPr marL="2203449" lvl="3" indent="-857250">
              <a:lnSpc>
                <a:spcPts val="3999"/>
              </a:lnSpc>
              <a:buFont typeface="Arial" panose="020B0604020202020204" pitchFamily="34" charset="0"/>
              <a:buChar char="•"/>
            </a:pPr>
            <a:r>
              <a:rPr lang="en-US" sz="6000" dirty="0">
                <a:latin typeface="Boriboon Medium Italics"/>
              </a:rPr>
              <a:t>Worthwhile Tasks</a:t>
            </a: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Complex Tasks </a:t>
            </a: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Strategic Questioning</a:t>
            </a: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Citing Text Evidence</a:t>
            </a: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Vocabulary Acquisition</a:t>
            </a:r>
          </a:p>
          <a:p>
            <a:pPr marL="2660649" lvl="4" indent="-857250">
              <a:lnSpc>
                <a:spcPts val="3999"/>
              </a:lnSpc>
              <a:buFont typeface="Arial" panose="020B0604020202020204" pitchFamily="34" charset="0"/>
              <a:buChar char="•"/>
            </a:pPr>
            <a:endParaRPr lang="en-US" sz="4000" dirty="0">
              <a:latin typeface="Boriboon Medium Italics"/>
            </a:endParaRPr>
          </a:p>
        </p:txBody>
      </p:sp>
      <p:pic>
        <p:nvPicPr>
          <p:cNvPr id="4" name="Picture 3" descr="Arrow in a bulls eye">
            <a:extLst>
              <a:ext uri="{FF2B5EF4-FFF2-40B4-BE49-F238E27FC236}">
                <a16:creationId xmlns:a16="http://schemas.microsoft.com/office/drawing/2014/main" id="{AA67A158-023A-F756-8750-10E7B6999B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7982" y="342900"/>
            <a:ext cx="5105400" cy="3402769"/>
          </a:xfrm>
          <a:prstGeom prst="rect">
            <a:avLst/>
          </a:prstGeom>
        </p:spPr>
      </p:pic>
      <p:pic>
        <p:nvPicPr>
          <p:cNvPr id="5" name="Picture 4" descr="Arrow in a bulls eye">
            <a:extLst>
              <a:ext uri="{FF2B5EF4-FFF2-40B4-BE49-F238E27FC236}">
                <a16:creationId xmlns:a16="http://schemas.microsoft.com/office/drawing/2014/main" id="{1B023A4E-96C1-81CD-471B-59776AC345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9119" y="342900"/>
            <a:ext cx="5105400" cy="3402769"/>
          </a:xfrm>
          <a:prstGeom prst="rect">
            <a:avLst/>
          </a:prstGeom>
        </p:spPr>
      </p:pic>
      <p:pic>
        <p:nvPicPr>
          <p:cNvPr id="12" name="Picture 11" descr="Classroom of students raising their hands in front of a teacher">
            <a:extLst>
              <a:ext uri="{FF2B5EF4-FFF2-40B4-BE49-F238E27FC236}">
                <a16:creationId xmlns:a16="http://schemas.microsoft.com/office/drawing/2014/main" id="{D36F48A7-64F6-E593-FF8E-8EEBCE6D41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6012549"/>
            <a:ext cx="5874774" cy="4001616"/>
          </a:xfrm>
          <a:prstGeom prst="rect">
            <a:avLst/>
          </a:prstGeom>
        </p:spPr>
      </p:pic>
    </p:spTree>
    <p:extLst>
      <p:ext uri="{BB962C8B-B14F-4D97-AF65-F5344CB8AC3E}">
        <p14:creationId xmlns:p14="http://schemas.microsoft.com/office/powerpoint/2010/main" val="45000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tudents in chemistry class">
            <a:extLst>
              <a:ext uri="{FF2B5EF4-FFF2-40B4-BE49-F238E27FC236}">
                <a16:creationId xmlns:a16="http://schemas.microsoft.com/office/drawing/2014/main" id="{3C5B6714-1C1D-0C5F-F091-F2D628114AC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33529" y="10668"/>
            <a:ext cx="18287999" cy="10287000"/>
          </a:xfrm>
          <a:prstGeom prst="rect">
            <a:avLst/>
          </a:prstGeom>
        </p:spPr>
      </p:pic>
      <p:sp>
        <p:nvSpPr>
          <p:cNvPr id="3" name="Text Placeholder 2">
            <a:extLst>
              <a:ext uri="{FF2B5EF4-FFF2-40B4-BE49-F238E27FC236}">
                <a16:creationId xmlns:a16="http://schemas.microsoft.com/office/drawing/2014/main" id="{E93AB979-E3CA-F536-5BEB-6D5BBEF62EC7}"/>
              </a:ext>
            </a:extLst>
          </p:cNvPr>
          <p:cNvSpPr>
            <a:spLocks noGrp="1"/>
          </p:cNvSpPr>
          <p:nvPr>
            <p:ph type="body" idx="1"/>
          </p:nvPr>
        </p:nvSpPr>
        <p:spPr>
          <a:xfrm>
            <a:off x="304800" y="2898363"/>
            <a:ext cx="9829801" cy="1500187"/>
          </a:xfrm>
        </p:spPr>
        <p:txBody>
          <a:bodyPr>
            <a:noAutofit/>
          </a:bodyPr>
          <a:lstStyle/>
          <a:p>
            <a:r>
              <a:rPr lang="en-US" sz="8800" dirty="0">
                <a:solidFill>
                  <a:schemeClr val="tx1"/>
                </a:solidFill>
                <a:latin typeface="RoxboroughCF" panose="020B0604020202020204" charset="0"/>
              </a:rPr>
              <a:t>Purposeful Student Engagement</a:t>
            </a:r>
          </a:p>
        </p:txBody>
      </p:sp>
      <p:sp>
        <p:nvSpPr>
          <p:cNvPr id="5" name="TextBox 4">
            <a:extLst>
              <a:ext uri="{FF2B5EF4-FFF2-40B4-BE49-F238E27FC236}">
                <a16:creationId xmlns:a16="http://schemas.microsoft.com/office/drawing/2014/main" id="{D06AC4BB-54EF-CB02-046E-467BC1DACFB8}"/>
              </a:ext>
            </a:extLst>
          </p:cNvPr>
          <p:cNvSpPr txBox="1"/>
          <p:nvPr/>
        </p:nvSpPr>
        <p:spPr>
          <a:xfrm>
            <a:off x="505968" y="7277100"/>
            <a:ext cx="17449799" cy="1938992"/>
          </a:xfrm>
          <a:prstGeom prst="rect">
            <a:avLst/>
          </a:prstGeom>
          <a:noFill/>
        </p:spPr>
        <p:txBody>
          <a:bodyPr wrap="square">
            <a:spAutoFit/>
          </a:bodyPr>
          <a:lstStyle/>
          <a:p>
            <a:r>
              <a:rPr lang="en-US" sz="4000" b="0" i="1" u="none" strike="noStrike" dirty="0">
                <a:solidFill>
                  <a:srgbClr val="000000"/>
                </a:solidFill>
                <a:effectLst/>
                <a:latin typeface="Boriboon Medium Italics" panose="020B0604020202020204" charset="-34"/>
                <a:cs typeface="Boriboon Medium Italics" panose="020B0604020202020204" charset="-34"/>
              </a:rPr>
              <a:t>All HCS students will show measurable growth in their ability to read, write, and think through classrooms dedicated to rigorous content, worthwhile tasks and </a:t>
            </a:r>
          </a:p>
          <a:p>
            <a:r>
              <a:rPr lang="en-US" sz="4000" b="1" i="1" u="none" strike="noStrike" dirty="0">
                <a:solidFill>
                  <a:srgbClr val="FF0000"/>
                </a:solidFill>
                <a:effectLst/>
                <a:latin typeface="Boriboon Medium Italics" panose="020B0604020202020204" charset="-34"/>
                <a:cs typeface="Boriboon Medium Italics" panose="020B0604020202020204" charset="-34"/>
              </a:rPr>
              <a:t>purposeful student engagement</a:t>
            </a:r>
            <a:r>
              <a:rPr lang="en-US" sz="4000" b="0" i="1" u="none" strike="noStrike" dirty="0">
                <a:solidFill>
                  <a:srgbClr val="000000"/>
                </a:solidFill>
                <a:effectLst/>
                <a:latin typeface="Boriboon Medium Italics" panose="020B0604020202020204" charset="-34"/>
                <a:cs typeface="Boriboon Medium Italics" panose="020B0604020202020204" charset="-34"/>
              </a:rPr>
              <a:t>.</a:t>
            </a:r>
            <a:endParaRPr lang="en-US" sz="4000" dirty="0">
              <a:latin typeface="Boriboon Medium Italics" panose="020B0604020202020204" charset="-34"/>
              <a:cs typeface="Boriboon Medium Italics" panose="020B0604020202020204" charset="-34"/>
            </a:endParaRPr>
          </a:p>
        </p:txBody>
      </p:sp>
    </p:spTree>
    <p:extLst>
      <p:ext uri="{BB962C8B-B14F-4D97-AF65-F5344CB8AC3E}">
        <p14:creationId xmlns:p14="http://schemas.microsoft.com/office/powerpoint/2010/main" val="558830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idx="4294967295"/>
          </p:nvPr>
        </p:nvSpPr>
        <p:spPr>
          <a:xfrm>
            <a:off x="10001087" y="1028700"/>
            <a:ext cx="6292850" cy="3078163"/>
          </a:xfrm>
        </p:spPr>
        <p:txBody>
          <a:bodyPr vert="horz" lIns="91440" tIns="45720" rIns="91440" bIns="45720" rtlCol="0" anchor="b">
            <a:noAutofit/>
          </a:bodyPr>
          <a:lstStyle/>
          <a:p>
            <a:pPr algn="l">
              <a:lnSpc>
                <a:spcPct val="90000"/>
              </a:lnSpc>
            </a:pPr>
            <a:r>
              <a:rPr lang="en-US" sz="9600" dirty="0">
                <a:latin typeface="RoxboroughCF" panose="020B0604020202020204" charset="0"/>
              </a:rPr>
              <a:t>Cognitive Student Lift</a:t>
            </a:r>
          </a:p>
        </p:txBody>
      </p:sp>
      <p:pic>
        <p:nvPicPr>
          <p:cNvPr id="8" name="Picture 7" descr="Young girls crafting in a modern studio">
            <a:extLst>
              <a:ext uri="{FF2B5EF4-FFF2-40B4-BE49-F238E27FC236}">
                <a16:creationId xmlns:a16="http://schemas.microsoft.com/office/drawing/2014/main" id="{53F2026A-8FB4-9BDB-F456-F0CE6D94BB48}"/>
              </a:ext>
            </a:extLst>
          </p:cNvPr>
          <p:cNvPicPr>
            <a:picLocks noChangeAspect="1"/>
          </p:cNvPicPr>
          <p:nvPr/>
        </p:nvPicPr>
        <p:blipFill rotWithShape="1">
          <a:blip r:embed="rId2">
            <a:extLst>
              <a:ext uri="{28A0092B-C50C-407E-A947-70E740481C1C}">
                <a14:useLocalDpi xmlns:a14="http://schemas.microsoft.com/office/drawing/2010/main" val="0"/>
              </a:ext>
            </a:extLst>
          </a:blip>
          <a:srcRect l="25658" r="7591" b="-2"/>
          <a:stretch/>
        </p:blipFill>
        <p:spPr>
          <a:xfrm>
            <a:off x="914400" y="767267"/>
            <a:ext cx="8613283" cy="8613284"/>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9" name="TextBox 8">
            <a:extLst>
              <a:ext uri="{FF2B5EF4-FFF2-40B4-BE49-F238E27FC236}">
                <a16:creationId xmlns:a16="http://schemas.microsoft.com/office/drawing/2014/main" id="{5EB6CAAC-4CF8-7256-CC15-1B1BC6B6EE2F}"/>
              </a:ext>
            </a:extLst>
          </p:cNvPr>
          <p:cNvSpPr txBox="1"/>
          <p:nvPr/>
        </p:nvSpPr>
        <p:spPr>
          <a:xfrm>
            <a:off x="9986572" y="4486227"/>
            <a:ext cx="6293510" cy="4370808"/>
          </a:xfrm>
          <a:prstGeom prst="rect">
            <a:avLst/>
          </a:prstGeom>
        </p:spPr>
        <p:txBody>
          <a:bodyPr vert="horz" lIns="91440" tIns="45720" rIns="91440" bIns="45720" rtlCol="0" anchor="t">
            <a:normAutofit/>
          </a:bodyPr>
          <a:lstStyle/>
          <a:p>
            <a:pPr>
              <a:lnSpc>
                <a:spcPct val="90000"/>
              </a:lnSpc>
              <a:spcAft>
                <a:spcPts val="600"/>
              </a:spcAft>
            </a:pPr>
            <a:r>
              <a:rPr lang="en-US" sz="4000" dirty="0">
                <a:solidFill>
                  <a:schemeClr val="tx1">
                    <a:alpha val="80000"/>
                  </a:schemeClr>
                </a:solidFill>
                <a:latin typeface="Boriboon Medium Italics" panose="020B0604020202020204" charset="-34"/>
                <a:cs typeface="Boriboon Medium Italics" panose="020B0604020202020204" charset="-34"/>
              </a:rPr>
              <a:t>Students participate actively in the lesson through:</a:t>
            </a:r>
          </a:p>
          <a:p>
            <a:pPr indent="-228600">
              <a:lnSpc>
                <a:spcPct val="90000"/>
              </a:lnSpc>
              <a:spcAft>
                <a:spcPts val="600"/>
              </a:spcAft>
              <a:buFont typeface="Arial" panose="020B0604020202020204" pitchFamily="34" charset="0"/>
              <a:buChar char="•"/>
            </a:pPr>
            <a:r>
              <a:rPr lang="en-US" sz="4000" dirty="0">
                <a:solidFill>
                  <a:schemeClr val="tx1">
                    <a:alpha val="80000"/>
                  </a:schemeClr>
                </a:solidFill>
                <a:latin typeface="Boriboon Medium Italics" panose="020B0604020202020204" charset="-34"/>
                <a:cs typeface="Boriboon Medium Italics" panose="020B0604020202020204" charset="-34"/>
              </a:rPr>
              <a:t>SPEAKING</a:t>
            </a:r>
          </a:p>
          <a:p>
            <a:pPr indent="-228600">
              <a:lnSpc>
                <a:spcPct val="90000"/>
              </a:lnSpc>
              <a:spcAft>
                <a:spcPts val="600"/>
              </a:spcAft>
              <a:buFont typeface="Arial" panose="020B0604020202020204" pitchFamily="34" charset="0"/>
              <a:buChar char="•"/>
            </a:pPr>
            <a:r>
              <a:rPr lang="en-US" sz="4000" dirty="0">
                <a:solidFill>
                  <a:schemeClr val="tx1">
                    <a:alpha val="80000"/>
                  </a:schemeClr>
                </a:solidFill>
                <a:latin typeface="Boriboon Medium Italics" panose="020B0604020202020204" charset="-34"/>
                <a:cs typeface="Boriboon Medium Italics" panose="020B0604020202020204" charset="-34"/>
              </a:rPr>
              <a:t>WRITING</a:t>
            </a:r>
          </a:p>
          <a:p>
            <a:pPr indent="-228600">
              <a:lnSpc>
                <a:spcPct val="90000"/>
              </a:lnSpc>
              <a:spcAft>
                <a:spcPts val="600"/>
              </a:spcAft>
              <a:buFont typeface="Arial" panose="020B0604020202020204" pitchFamily="34" charset="0"/>
              <a:buChar char="•"/>
            </a:pPr>
            <a:r>
              <a:rPr lang="en-US" sz="4000" dirty="0">
                <a:solidFill>
                  <a:schemeClr val="tx1">
                    <a:alpha val="80000"/>
                  </a:schemeClr>
                </a:solidFill>
                <a:latin typeface="Boriboon Medium Italics" panose="020B0604020202020204" charset="-34"/>
                <a:cs typeface="Boriboon Medium Italics" panose="020B0604020202020204" charset="-34"/>
              </a:rPr>
              <a:t>READING</a:t>
            </a:r>
          </a:p>
          <a:p>
            <a:pPr indent="-228600">
              <a:lnSpc>
                <a:spcPct val="90000"/>
              </a:lnSpc>
              <a:spcAft>
                <a:spcPts val="600"/>
              </a:spcAft>
              <a:buFont typeface="Arial" panose="020B0604020202020204" pitchFamily="34" charset="0"/>
              <a:buChar char="•"/>
            </a:pPr>
            <a:r>
              <a:rPr lang="en-US" sz="4000" dirty="0">
                <a:solidFill>
                  <a:schemeClr val="tx1">
                    <a:alpha val="80000"/>
                  </a:schemeClr>
                </a:solidFill>
                <a:latin typeface="Boriboon Medium Italics" panose="020B0604020202020204" charset="-34"/>
                <a:cs typeface="Boriboon Medium Italics" panose="020B0604020202020204" charset="-34"/>
              </a:rPr>
              <a:t>LISTENING</a:t>
            </a:r>
          </a:p>
        </p:txBody>
      </p:sp>
      <p:sp>
        <p:nvSpPr>
          <p:cNvPr id="6" name="TextBox 5">
            <a:extLst>
              <a:ext uri="{FF2B5EF4-FFF2-40B4-BE49-F238E27FC236}">
                <a16:creationId xmlns:a16="http://schemas.microsoft.com/office/drawing/2014/main" id="{69F9F81C-DFD6-8BD7-ED65-7600152239E2}"/>
              </a:ext>
            </a:extLst>
          </p:cNvPr>
          <p:cNvSpPr txBox="1"/>
          <p:nvPr/>
        </p:nvSpPr>
        <p:spPr>
          <a:xfrm>
            <a:off x="9776580" y="4533900"/>
            <a:ext cx="7878839" cy="5614143"/>
          </a:xfrm>
          <a:prstGeom prst="rect">
            <a:avLst/>
          </a:prstGeom>
        </p:spPr>
        <p:txBody>
          <a:bodyPr vert="horz" lIns="91440" tIns="45720" rIns="91440" bIns="45720" rtlCol="0">
            <a:normAutofit/>
          </a:bodyPr>
          <a:lstStyle/>
          <a:p>
            <a:pPr marL="1974849" lvl="3">
              <a:lnSpc>
                <a:spcPct val="90000"/>
              </a:lnSpc>
              <a:spcAft>
                <a:spcPts val="600"/>
              </a:spcAft>
            </a:pPr>
            <a:endParaRPr lang="en-US" sz="3000" dirty="0"/>
          </a:p>
          <a:p>
            <a:pPr marL="863599" lvl="1" indent="-228600">
              <a:lnSpc>
                <a:spcPct val="90000"/>
              </a:lnSpc>
              <a:spcAft>
                <a:spcPts val="600"/>
              </a:spcAft>
              <a:buFont typeface="Arial" panose="020B0604020202020204" pitchFamily="34" charset="0"/>
              <a:buChar char="•"/>
            </a:pPr>
            <a:endParaRPr lang="en-US" sz="3000" dirty="0"/>
          </a:p>
        </p:txBody>
      </p:sp>
    </p:spTree>
    <p:extLst>
      <p:ext uri="{BB962C8B-B14F-4D97-AF65-F5344CB8AC3E}">
        <p14:creationId xmlns:p14="http://schemas.microsoft.com/office/powerpoint/2010/main" val="141087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oldfish in a fish bowl">
            <a:extLst>
              <a:ext uri="{FF2B5EF4-FFF2-40B4-BE49-F238E27FC236}">
                <a16:creationId xmlns:a16="http://schemas.microsoft.com/office/drawing/2014/main" id="{D39CF2DA-ACF5-BB5D-1399-3B82FA9115E3}"/>
              </a:ext>
            </a:extLst>
          </p:cNvPr>
          <p:cNvPicPr>
            <a:picLocks noChangeAspect="1"/>
          </p:cNvPicPr>
          <p:nvPr/>
        </p:nvPicPr>
        <p:blipFill rotWithShape="1">
          <a:blip r:embed="rId2">
            <a:extLst>
              <a:ext uri="{28A0092B-C50C-407E-A947-70E740481C1C}">
                <a14:useLocalDpi xmlns:a14="http://schemas.microsoft.com/office/drawing/2010/main" val="0"/>
              </a:ext>
            </a:extLst>
          </a:blip>
          <a:srcRect l="11489" t="-1111" r="12660" b="1111"/>
          <a:stretch/>
        </p:blipFill>
        <p:spPr>
          <a:xfrm>
            <a:off x="8915400" y="0"/>
            <a:ext cx="9753600" cy="10287000"/>
          </a:xfrm>
          <a:prstGeom prst="rect">
            <a:avLst/>
          </a:prstGeom>
        </p:spPr>
      </p:pic>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274638"/>
            <a:ext cx="17373600" cy="1143000"/>
          </a:xfrm>
        </p:spPr>
        <p:txBody>
          <a:bodyPr>
            <a:noAutofit/>
          </a:bodyPr>
          <a:lstStyle/>
          <a:p>
            <a:r>
              <a:rPr lang="en-US" sz="9600" dirty="0">
                <a:latin typeface="RoxboroughCF" panose="020B0604020202020204" charset="0"/>
              </a:rPr>
              <a:t>Productive Struggle</a:t>
            </a:r>
          </a:p>
        </p:txBody>
      </p:sp>
      <p:sp>
        <p:nvSpPr>
          <p:cNvPr id="6" name="TextBox 5">
            <a:extLst>
              <a:ext uri="{FF2B5EF4-FFF2-40B4-BE49-F238E27FC236}">
                <a16:creationId xmlns:a16="http://schemas.microsoft.com/office/drawing/2014/main" id="{69F9F81C-DFD6-8BD7-ED65-7600152239E2}"/>
              </a:ext>
            </a:extLst>
          </p:cNvPr>
          <p:cNvSpPr txBox="1"/>
          <p:nvPr/>
        </p:nvSpPr>
        <p:spPr>
          <a:xfrm>
            <a:off x="478536" y="1790700"/>
            <a:ext cx="9503664" cy="10033516"/>
          </a:xfrm>
          <a:prstGeom prst="rect">
            <a:avLst/>
          </a:prstGeom>
          <a:noFill/>
        </p:spPr>
        <p:txBody>
          <a:bodyPr wrap="square" rtlCol="0">
            <a:spAutoFit/>
          </a:bodyPr>
          <a:lstStyle/>
          <a:p>
            <a:pPr rtl="0">
              <a:spcBef>
                <a:spcPts val="1200"/>
              </a:spcBef>
              <a:spcAft>
                <a:spcPts val="1200"/>
              </a:spcAft>
            </a:pPr>
            <a:r>
              <a:rPr lang="en-US" sz="4000" i="0" u="none" strike="noStrike" dirty="0">
                <a:solidFill>
                  <a:srgbClr val="000000"/>
                </a:solidFill>
                <a:effectLst/>
                <a:latin typeface="Boriboon Medium Italics" panose="020B0604020202020204" charset="-34"/>
                <a:cs typeface="Boriboon Medium Italics" panose="020B0604020202020204" charset="-34"/>
              </a:rPr>
              <a:t>“Productive struggle is what I call the "sweet spot" in between scaffolding and support. Rather than immediately helping students at the first sign of trouble, we should allow them to work through struggles independently before we offer assistance. That may sound counterintuitive, since many of us assume that helping students learn means protecting them from negative feelings of frustration. But for students to become independent learners, they must learn to persist in the face of challenge.”</a:t>
            </a:r>
            <a:endParaRPr lang="en-US" sz="4000" dirty="0">
              <a:effectLst/>
              <a:latin typeface="Boriboon Medium Italics" panose="020B0604020202020204" charset="-34"/>
              <a:cs typeface="Boriboon Medium Italics" panose="020B0604020202020204" charset="-34"/>
            </a:endParaRPr>
          </a:p>
          <a:p>
            <a:pPr algn="r" rtl="0">
              <a:spcBef>
                <a:spcPts val="0"/>
              </a:spcBef>
              <a:spcAft>
                <a:spcPts val="0"/>
              </a:spcAft>
            </a:pPr>
            <a:r>
              <a:rPr lang="en-US" sz="1800" b="0" i="0" u="none" strike="noStrike" dirty="0">
                <a:solidFill>
                  <a:srgbClr val="000000"/>
                </a:solidFill>
                <a:effectLst/>
                <a:latin typeface="Boriboon Medium Italics" panose="020B0604020202020204" charset="-34"/>
                <a:cs typeface="Boriboon Medium Italics" panose="020B0604020202020204" charset="-34"/>
              </a:rPr>
              <a:t>Blackburn, B. (December 2018). </a:t>
            </a:r>
            <a:endParaRPr lang="en-US" sz="4000" b="0" dirty="0">
              <a:effectLst/>
              <a:latin typeface="Boriboon Medium Italics" panose="020B0604020202020204" charset="-34"/>
              <a:cs typeface="Boriboon Medium Italics" panose="020B0604020202020204" charset="-34"/>
            </a:endParaRPr>
          </a:p>
          <a:p>
            <a:br>
              <a:rPr lang="en-US" sz="4000" dirty="0"/>
            </a:br>
            <a:endParaRPr lang="en-US" sz="4000" dirty="0">
              <a:latin typeface="Boriboon Medium Italics"/>
            </a:endParaRPr>
          </a:p>
          <a:p>
            <a:pPr marL="863599" lvl="1" indent="-431800">
              <a:lnSpc>
                <a:spcPts val="3999"/>
              </a:lnSpc>
              <a:buFont typeface="Arial"/>
              <a:buChar char="•"/>
            </a:pPr>
            <a:endParaRPr lang="en-US" sz="6000" dirty="0">
              <a:latin typeface="Boriboon Medium Italics"/>
            </a:endParaRPr>
          </a:p>
        </p:txBody>
      </p:sp>
    </p:spTree>
    <p:extLst>
      <p:ext uri="{BB962C8B-B14F-4D97-AF65-F5344CB8AC3E}">
        <p14:creationId xmlns:p14="http://schemas.microsoft.com/office/powerpoint/2010/main" val="286031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idx="4294967295"/>
          </p:nvPr>
        </p:nvSpPr>
        <p:spPr>
          <a:xfrm>
            <a:off x="0" y="5556250"/>
            <a:ext cx="10515600" cy="3597275"/>
          </a:xfrm>
          <a:solidFill>
            <a:schemeClr val="bg1"/>
          </a:solidFill>
        </p:spPr>
        <p:txBody>
          <a:bodyPr vert="horz" lIns="91440" tIns="45720" rIns="91440" bIns="45720" rtlCol="0" anchor="ctr">
            <a:normAutofit/>
          </a:bodyPr>
          <a:lstStyle/>
          <a:p>
            <a:pPr>
              <a:lnSpc>
                <a:spcPct val="90000"/>
              </a:lnSpc>
            </a:pPr>
            <a:r>
              <a:rPr lang="en-US" sz="9600">
                <a:latin typeface="RoxboroughCF" panose="020B0604020202020204" charset="0"/>
              </a:rPr>
              <a:t>Academic Discourse</a:t>
            </a:r>
            <a:endParaRPr lang="en-US" sz="9600" dirty="0">
              <a:latin typeface="RoxboroughCF" panose="020B0604020202020204" charset="0"/>
            </a:endParaRPr>
          </a:p>
        </p:txBody>
      </p:sp>
      <p:pic>
        <p:nvPicPr>
          <p:cNvPr id="4" name="Picture 3" descr="Group of smiling school children">
            <a:extLst>
              <a:ext uri="{FF2B5EF4-FFF2-40B4-BE49-F238E27FC236}">
                <a16:creationId xmlns:a16="http://schemas.microsoft.com/office/drawing/2014/main" id="{1D6E1862-FB0E-277C-7BCD-D01C4AB89507}"/>
              </a:ext>
            </a:extLst>
          </p:cNvPr>
          <p:cNvPicPr>
            <a:picLocks noChangeAspect="1"/>
          </p:cNvPicPr>
          <p:nvPr/>
        </p:nvPicPr>
        <p:blipFill rotWithShape="1">
          <a:blip r:embed="rId3">
            <a:extLst>
              <a:ext uri="{28A0092B-C50C-407E-A947-70E740481C1C}">
                <a14:useLocalDpi xmlns:a14="http://schemas.microsoft.com/office/drawing/2010/main" val="0"/>
              </a:ext>
            </a:extLst>
          </a:blip>
          <a:srcRect t="15772" b="45472"/>
          <a:stretch/>
        </p:blipFill>
        <p:spPr>
          <a:xfrm>
            <a:off x="3" y="10"/>
            <a:ext cx="18287998" cy="4731026"/>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6" name="TextBox 5">
            <a:extLst>
              <a:ext uri="{FF2B5EF4-FFF2-40B4-BE49-F238E27FC236}">
                <a16:creationId xmlns:a16="http://schemas.microsoft.com/office/drawing/2014/main" id="{69F9F81C-DFD6-8BD7-ED65-7600152239E2}"/>
              </a:ext>
            </a:extLst>
          </p:cNvPr>
          <p:cNvSpPr txBox="1"/>
          <p:nvPr/>
        </p:nvSpPr>
        <p:spPr>
          <a:xfrm>
            <a:off x="9143999" y="6591300"/>
            <a:ext cx="7886700" cy="3598070"/>
          </a:xfrm>
          <a:prstGeom prst="rect">
            <a:avLst/>
          </a:prstGeom>
          <a:solidFill>
            <a:schemeClr val="bg1"/>
          </a:solidFill>
        </p:spPr>
        <p:txBody>
          <a:bodyPr vert="horz" lIns="91440" tIns="45720" rIns="91440" bIns="45720" rtlCol="0" anchor="ctr">
            <a:normAutofit/>
          </a:bodyPr>
          <a:lstStyle/>
          <a:p>
            <a:pPr marL="831849" indent="-228600">
              <a:lnSpc>
                <a:spcPct val="90000"/>
              </a:lnSpc>
              <a:spcAft>
                <a:spcPts val="600"/>
              </a:spcAft>
              <a:buFont typeface="Arial" panose="020B0604020202020204" pitchFamily="34" charset="0"/>
              <a:buChar char="•"/>
            </a:pPr>
            <a:r>
              <a:rPr lang="en-US" sz="4000">
                <a:latin typeface="Boriboon Medium Italics" panose="020B0604020202020204" charset="-34"/>
                <a:cs typeface="Boriboon Medium Italics" panose="020B0604020202020204" charset="-34"/>
              </a:rPr>
              <a:t>The teacher creates conditions for student conversations where they are encouraged to talk and ask questions about each other’s thinking, clarify ideas, or improve their understanding.</a:t>
            </a:r>
          </a:p>
          <a:p>
            <a:pPr marL="1346199" lvl="3" indent="-228600">
              <a:lnSpc>
                <a:spcPct val="90000"/>
              </a:lnSpc>
              <a:spcAft>
                <a:spcPts val="600"/>
              </a:spcAft>
              <a:buFont typeface="Arial" panose="020B0604020202020204" pitchFamily="34" charset="0"/>
              <a:buChar char="•"/>
            </a:pPr>
            <a:endParaRPr lang="en-US" sz="4000">
              <a:latin typeface="Boriboon Medium Italics" panose="020B0604020202020204" charset="-34"/>
              <a:cs typeface="Boriboon Medium Italics" panose="020B0604020202020204" charset="-34"/>
            </a:endParaRPr>
          </a:p>
          <a:p>
            <a:pPr marL="863599" lvl="1" indent="-228600">
              <a:lnSpc>
                <a:spcPct val="90000"/>
              </a:lnSpc>
              <a:spcAft>
                <a:spcPts val="600"/>
              </a:spcAft>
              <a:buFont typeface="Arial" panose="020B0604020202020204" pitchFamily="34" charset="0"/>
              <a:buChar char="•"/>
            </a:pPr>
            <a:endParaRPr lang="en-US" sz="3000" dirty="0"/>
          </a:p>
        </p:txBody>
      </p:sp>
      <p:sp>
        <p:nvSpPr>
          <p:cNvPr id="5" name="TextBox 4">
            <a:extLst>
              <a:ext uri="{FF2B5EF4-FFF2-40B4-BE49-F238E27FC236}">
                <a16:creationId xmlns:a16="http://schemas.microsoft.com/office/drawing/2014/main" id="{00542CB2-FB56-2BAD-B000-4E47BBAFBE6F}"/>
              </a:ext>
            </a:extLst>
          </p:cNvPr>
          <p:cNvSpPr txBox="1"/>
          <p:nvPr/>
        </p:nvSpPr>
        <p:spPr>
          <a:xfrm>
            <a:off x="4572000" y="4832342"/>
            <a:ext cx="9144000" cy="369332"/>
          </a:xfrm>
          <a:prstGeom prst="rect">
            <a:avLst/>
          </a:prstGeom>
          <a:noFill/>
        </p:spPr>
        <p:txBody>
          <a:bodyPr wrap="square">
            <a:spAutoFit/>
          </a:bodyPr>
          <a:lstStyle/>
          <a:p>
            <a:pPr>
              <a:spcAft>
                <a:spcPts val="600"/>
              </a:spcAft>
            </a:pPr>
            <a:r>
              <a:rPr lang="en-US" b="0" dirty="0">
                <a:effectLst/>
              </a:rPr>
              <a:t> </a:t>
            </a:r>
            <a:endParaRPr lang="en-US"/>
          </a:p>
        </p:txBody>
      </p:sp>
    </p:spTree>
    <p:extLst>
      <p:ext uri="{BB962C8B-B14F-4D97-AF65-F5344CB8AC3E}">
        <p14:creationId xmlns:p14="http://schemas.microsoft.com/office/powerpoint/2010/main" val="262364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tudy group at table in cafeteria">
            <a:extLst>
              <a:ext uri="{FF2B5EF4-FFF2-40B4-BE49-F238E27FC236}">
                <a16:creationId xmlns:a16="http://schemas.microsoft.com/office/drawing/2014/main" id="{FBCA4583-5A79-1700-3151-0790327DF9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84"/>
          <a:stretch/>
        </p:blipFill>
        <p:spPr>
          <a:xfrm>
            <a:off x="1" y="10"/>
            <a:ext cx="14504463" cy="10286990"/>
          </a:xfrm>
          <a:prstGeom prst="rect">
            <a:avLst/>
          </a:prstGeom>
        </p:spPr>
      </p:pic>
      <p:sp>
        <p:nvSpPr>
          <p:cNvPr id="18"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7252232" y="547144"/>
            <a:ext cx="9791698" cy="2849868"/>
          </a:xfrm>
        </p:spPr>
        <p:txBody>
          <a:bodyPr vert="horz" lIns="91440" tIns="45720" rIns="91440" bIns="45720" rtlCol="0" anchor="ctr">
            <a:noAutofit/>
          </a:bodyPr>
          <a:lstStyle/>
          <a:p>
            <a:pPr algn="r">
              <a:lnSpc>
                <a:spcPct val="90000"/>
              </a:lnSpc>
            </a:pPr>
            <a:r>
              <a:rPr lang="en-US" sz="9600" dirty="0">
                <a:latin typeface="RoxboroughCF" panose="020B0604020202020204" charset="0"/>
              </a:rPr>
              <a:t>Engagement Strategies</a:t>
            </a:r>
          </a:p>
        </p:txBody>
      </p:sp>
      <p:sp>
        <p:nvSpPr>
          <p:cNvPr id="6" name="TextBox 5">
            <a:extLst>
              <a:ext uri="{FF2B5EF4-FFF2-40B4-BE49-F238E27FC236}">
                <a16:creationId xmlns:a16="http://schemas.microsoft.com/office/drawing/2014/main" id="{69F9F81C-DFD6-8BD7-ED65-7600152239E2}"/>
              </a:ext>
            </a:extLst>
          </p:cNvPr>
          <p:cNvSpPr txBox="1"/>
          <p:nvPr/>
        </p:nvSpPr>
        <p:spPr>
          <a:xfrm>
            <a:off x="11297415" y="3651301"/>
            <a:ext cx="5733283" cy="5614143"/>
          </a:xfrm>
          <a:prstGeom prst="rect">
            <a:avLst/>
          </a:prstGeom>
        </p:spPr>
        <p:txBody>
          <a:bodyPr vert="horz" lIns="91440" tIns="45720" rIns="91440" bIns="45720" rtlCol="0">
            <a:normAutofit fontScale="92500" lnSpcReduction="20000"/>
          </a:bodyPr>
          <a:lstStyle/>
          <a:p>
            <a:pPr marL="1917699" lvl="3" indent="-228600">
              <a:lnSpc>
                <a:spcPct val="90000"/>
              </a:lnSpc>
              <a:spcAft>
                <a:spcPts val="600"/>
              </a:spcAft>
              <a:buFont typeface="Arial" panose="020B0604020202020204" pitchFamily="34" charset="0"/>
              <a:buChar char="•"/>
            </a:pPr>
            <a:r>
              <a:rPr lang="en-US" sz="4300" dirty="0">
                <a:latin typeface="Boriboon Medium Italics" panose="020B0604020202020204" charset="-34"/>
                <a:cs typeface="Boriboon Medium Italics" panose="020B0604020202020204" charset="-34"/>
              </a:rPr>
              <a:t>Technology</a:t>
            </a:r>
          </a:p>
          <a:p>
            <a:pPr marL="1346199" lvl="3" indent="-228600">
              <a:lnSpc>
                <a:spcPct val="90000"/>
              </a:lnSpc>
              <a:spcAft>
                <a:spcPts val="600"/>
              </a:spcAft>
              <a:buFont typeface="Arial" panose="020B0604020202020204" pitchFamily="34" charset="0"/>
              <a:buChar char="•"/>
            </a:pPr>
            <a:endParaRPr lang="en-US" sz="4300" dirty="0">
              <a:latin typeface="Boriboon Medium Italics" panose="020B0604020202020204" charset="-34"/>
              <a:cs typeface="Boriboon Medium Italics" panose="020B0604020202020204" charset="-34"/>
            </a:endParaRPr>
          </a:p>
          <a:p>
            <a:pPr marL="1917699" lvl="3" indent="-228600">
              <a:lnSpc>
                <a:spcPct val="90000"/>
              </a:lnSpc>
              <a:spcAft>
                <a:spcPts val="600"/>
              </a:spcAft>
              <a:buFont typeface="Arial" panose="020B0604020202020204" pitchFamily="34" charset="0"/>
              <a:buChar char="•"/>
            </a:pPr>
            <a:r>
              <a:rPr lang="en-US" sz="4300" dirty="0">
                <a:latin typeface="Boriboon Medium Italics" panose="020B0604020202020204" charset="-34"/>
                <a:cs typeface="Boriboon Medium Italics" panose="020B0604020202020204" charset="-34"/>
              </a:rPr>
              <a:t>Gamification</a:t>
            </a:r>
          </a:p>
          <a:p>
            <a:pPr marL="1917699" lvl="3" indent="-228600">
              <a:lnSpc>
                <a:spcPct val="90000"/>
              </a:lnSpc>
              <a:spcAft>
                <a:spcPts val="600"/>
              </a:spcAft>
              <a:buFont typeface="Arial" panose="020B0604020202020204" pitchFamily="34" charset="0"/>
              <a:buChar char="•"/>
            </a:pPr>
            <a:endParaRPr lang="en-US" sz="4300" dirty="0">
              <a:latin typeface="Boriboon Medium Italics" panose="020B0604020202020204" charset="-34"/>
              <a:cs typeface="Boriboon Medium Italics" panose="020B0604020202020204" charset="-34"/>
            </a:endParaRPr>
          </a:p>
          <a:p>
            <a:pPr marL="1917699" lvl="3" indent="-228600">
              <a:lnSpc>
                <a:spcPct val="90000"/>
              </a:lnSpc>
              <a:spcAft>
                <a:spcPts val="600"/>
              </a:spcAft>
              <a:buFont typeface="Arial" panose="020B0604020202020204" pitchFamily="34" charset="0"/>
              <a:buChar char="•"/>
            </a:pPr>
            <a:r>
              <a:rPr lang="en-US" sz="4300" dirty="0">
                <a:latin typeface="Boriboon Medium Italics" panose="020B0604020202020204" charset="-34"/>
                <a:cs typeface="Boriboon Medium Italics" panose="020B0604020202020204" charset="-34"/>
              </a:rPr>
              <a:t>Authentic or Novel </a:t>
            </a:r>
          </a:p>
          <a:p>
            <a:pPr marL="1346199" lvl="3" indent="-228600">
              <a:lnSpc>
                <a:spcPct val="90000"/>
              </a:lnSpc>
              <a:spcAft>
                <a:spcPts val="600"/>
              </a:spcAft>
              <a:buFont typeface="Arial" panose="020B0604020202020204" pitchFamily="34" charset="0"/>
              <a:buChar char="•"/>
            </a:pPr>
            <a:endParaRPr lang="en-US" sz="4300" dirty="0">
              <a:latin typeface="Boriboon Medium Italics" panose="020B0604020202020204" charset="-34"/>
              <a:cs typeface="Boriboon Medium Italics" panose="020B0604020202020204" charset="-34"/>
            </a:endParaRPr>
          </a:p>
          <a:p>
            <a:pPr marL="1917699" lvl="3" indent="-228600">
              <a:lnSpc>
                <a:spcPct val="90000"/>
              </a:lnSpc>
              <a:spcAft>
                <a:spcPts val="600"/>
              </a:spcAft>
              <a:buFont typeface="Arial" panose="020B0604020202020204" pitchFamily="34" charset="0"/>
              <a:buChar char="•"/>
            </a:pPr>
            <a:r>
              <a:rPr lang="en-US" sz="4300" dirty="0">
                <a:latin typeface="Boriboon Medium Italics" panose="020B0604020202020204" charset="-34"/>
                <a:cs typeface="Boriboon Medium Italics" panose="020B0604020202020204" charset="-34"/>
              </a:rPr>
              <a:t>Choice Boards</a:t>
            </a:r>
          </a:p>
          <a:p>
            <a:pPr marL="1346199" lvl="3" indent="-228600">
              <a:lnSpc>
                <a:spcPct val="90000"/>
              </a:lnSpc>
              <a:spcAft>
                <a:spcPts val="600"/>
              </a:spcAft>
              <a:buFont typeface="Arial" panose="020B0604020202020204" pitchFamily="34" charset="0"/>
              <a:buChar char="•"/>
            </a:pPr>
            <a:endParaRPr lang="en-US" sz="4300" dirty="0">
              <a:latin typeface="Boriboon Medium Italics" panose="020B0604020202020204" charset="-34"/>
              <a:cs typeface="Boriboon Medium Italics" panose="020B0604020202020204" charset="-34"/>
            </a:endParaRPr>
          </a:p>
          <a:p>
            <a:pPr marL="1917699" lvl="3" indent="-228600">
              <a:lnSpc>
                <a:spcPct val="90000"/>
              </a:lnSpc>
              <a:spcAft>
                <a:spcPts val="600"/>
              </a:spcAft>
              <a:buFont typeface="Arial" panose="020B0604020202020204" pitchFamily="34" charset="0"/>
              <a:buChar char="•"/>
            </a:pPr>
            <a:r>
              <a:rPr lang="en-US" sz="4300" dirty="0">
                <a:latin typeface="Boriboon Medium Italics" panose="020B0604020202020204" charset="-34"/>
                <a:cs typeface="Boriboon Medium Italics" panose="020B0604020202020204" charset="-34"/>
              </a:rPr>
              <a:t>Personal Experiences</a:t>
            </a:r>
          </a:p>
          <a:p>
            <a:pPr marL="1917699" lvl="3" indent="-228600">
              <a:lnSpc>
                <a:spcPct val="90000"/>
              </a:lnSpc>
              <a:spcAft>
                <a:spcPts val="600"/>
              </a:spcAft>
              <a:buFont typeface="Arial" panose="020B0604020202020204" pitchFamily="34" charset="0"/>
              <a:buChar char="•"/>
            </a:pPr>
            <a:endParaRPr lang="en-US" sz="4300" dirty="0">
              <a:latin typeface="Boriboon Medium Italics" panose="020B0604020202020204" charset="-34"/>
              <a:cs typeface="Boriboon Medium Italics" panose="020B0604020202020204" charset="-34"/>
            </a:endParaRPr>
          </a:p>
          <a:p>
            <a:pPr marL="2203449" lvl="3" indent="-228600">
              <a:lnSpc>
                <a:spcPct val="90000"/>
              </a:lnSpc>
              <a:spcAft>
                <a:spcPts val="600"/>
              </a:spcAft>
              <a:buFont typeface="Arial" panose="020B0604020202020204" pitchFamily="34" charset="0"/>
              <a:buChar char="•"/>
            </a:pPr>
            <a:endParaRPr lang="en-US" sz="4300" dirty="0">
              <a:latin typeface="Boriboon Medium Italics" panose="020B0604020202020204" charset="-34"/>
              <a:cs typeface="Boriboon Medium Italics" panose="020B0604020202020204" charset="-34"/>
            </a:endParaRPr>
          </a:p>
          <a:p>
            <a:pPr marL="863599" lvl="1" indent="-228600">
              <a:lnSpc>
                <a:spcPct val="90000"/>
              </a:lnSpc>
              <a:spcAft>
                <a:spcPts val="600"/>
              </a:spcAft>
              <a:buFont typeface="Arial" panose="020B0604020202020204" pitchFamily="34" charset="0"/>
              <a:buChar char="•"/>
            </a:pPr>
            <a:endParaRPr lang="en-US" sz="3000" dirty="0"/>
          </a:p>
        </p:txBody>
      </p:sp>
      <p:sp>
        <p:nvSpPr>
          <p:cNvPr id="5" name="TextBox 4">
            <a:extLst>
              <a:ext uri="{FF2B5EF4-FFF2-40B4-BE49-F238E27FC236}">
                <a16:creationId xmlns:a16="http://schemas.microsoft.com/office/drawing/2014/main" id="{00542CB2-FB56-2BAD-B000-4E47BBAFBE6F}"/>
              </a:ext>
            </a:extLst>
          </p:cNvPr>
          <p:cNvSpPr txBox="1"/>
          <p:nvPr/>
        </p:nvSpPr>
        <p:spPr>
          <a:xfrm>
            <a:off x="4572000" y="4832342"/>
            <a:ext cx="9144000" cy="369332"/>
          </a:xfrm>
          <a:prstGeom prst="rect">
            <a:avLst/>
          </a:prstGeom>
          <a:noFill/>
        </p:spPr>
        <p:txBody>
          <a:bodyPr wrap="square">
            <a:spAutoFit/>
          </a:bodyPr>
          <a:lstStyle/>
          <a:p>
            <a:pPr>
              <a:spcAft>
                <a:spcPts val="600"/>
              </a:spcAft>
            </a:pPr>
            <a:r>
              <a:rPr lang="en-US" b="0">
                <a:effectLst/>
              </a:rPr>
              <a:t> </a:t>
            </a:r>
            <a:endParaRPr lang="en-US"/>
          </a:p>
        </p:txBody>
      </p:sp>
    </p:spTree>
    <p:extLst>
      <p:ext uri="{BB962C8B-B14F-4D97-AF65-F5344CB8AC3E}">
        <p14:creationId xmlns:p14="http://schemas.microsoft.com/office/powerpoint/2010/main" val="1333005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082" y="272364"/>
            <a:ext cx="17735455" cy="975163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on ears">
            <a:extLst>
              <a:ext uri="{FF2B5EF4-FFF2-40B4-BE49-F238E27FC236}">
                <a16:creationId xmlns:a16="http://schemas.microsoft.com/office/drawing/2014/main" id="{7736F3F1-47B6-667D-B70F-02D8CDADF2DF}"/>
              </a:ext>
            </a:extLst>
          </p:cNvPr>
          <p:cNvPicPr>
            <a:picLocks noChangeAspect="1"/>
          </p:cNvPicPr>
          <p:nvPr/>
        </p:nvPicPr>
        <p:blipFill rotWithShape="1">
          <a:blip r:embed="rId2" cstate="print">
            <a:alphaModFix amt="60000"/>
            <a:extLst>
              <a:ext uri="{28A0092B-C50C-407E-A947-70E740481C1C}">
                <a14:useLocalDpi xmlns:a14="http://schemas.microsoft.com/office/drawing/2010/main" val="0"/>
              </a:ext>
            </a:extLst>
          </a:blip>
          <a:srcRect r="1" b="17023"/>
          <a:stretch/>
        </p:blipFill>
        <p:spPr>
          <a:xfrm>
            <a:off x="271462" y="274320"/>
            <a:ext cx="17735456" cy="9749676"/>
          </a:xfrm>
          <a:prstGeom prst="rect">
            <a:avLst/>
          </a:prstGeom>
        </p:spPr>
      </p:pic>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9829800" y="787792"/>
            <a:ext cx="6675327" cy="4209759"/>
          </a:xfrm>
        </p:spPr>
        <p:txBody>
          <a:bodyPr vert="horz" lIns="91440" tIns="45720" rIns="91440" bIns="45720" rtlCol="0" anchor="t">
            <a:normAutofit/>
          </a:bodyPr>
          <a:lstStyle/>
          <a:p>
            <a:pPr algn="l">
              <a:lnSpc>
                <a:spcPct val="90000"/>
              </a:lnSpc>
            </a:pPr>
            <a:r>
              <a:rPr lang="en-US" sz="9600" dirty="0">
                <a:solidFill>
                  <a:srgbClr val="FFFFFF"/>
                </a:solidFill>
                <a:latin typeface="RoxboroughCF" panose="020B0604020202020204" charset="0"/>
              </a:rPr>
              <a:t>Listen to the Sound of Silence</a:t>
            </a:r>
          </a:p>
        </p:txBody>
      </p:sp>
      <p:sp>
        <p:nvSpPr>
          <p:cNvPr id="3" name="TextBox 2">
            <a:extLst>
              <a:ext uri="{FF2B5EF4-FFF2-40B4-BE49-F238E27FC236}">
                <a16:creationId xmlns:a16="http://schemas.microsoft.com/office/drawing/2014/main" id="{FD83864D-9996-1D08-538C-AAD1D9CA55C7}"/>
              </a:ext>
            </a:extLst>
          </p:cNvPr>
          <p:cNvSpPr txBox="1"/>
          <p:nvPr/>
        </p:nvSpPr>
        <p:spPr>
          <a:xfrm>
            <a:off x="8534400" y="5289450"/>
            <a:ext cx="7970727" cy="3882687"/>
          </a:xfrm>
          <a:prstGeom prst="rect">
            <a:avLst/>
          </a:prstGeom>
        </p:spPr>
        <p:txBody>
          <a:bodyPr vert="horz" lIns="91440" tIns="45720" rIns="91440" bIns="45720" rtlCol="0">
            <a:normAutofit fontScale="92500" lnSpcReduction="20000"/>
          </a:bodyPr>
          <a:lstStyle/>
          <a:p>
            <a:pPr marL="2203449" lvl="3" indent="-228600">
              <a:lnSpc>
                <a:spcPct val="90000"/>
              </a:lnSpc>
              <a:spcAft>
                <a:spcPts val="600"/>
              </a:spcAft>
              <a:buFont typeface="Arial" panose="020B0604020202020204" pitchFamily="34" charset="0"/>
              <a:buChar char="•"/>
            </a:pPr>
            <a:r>
              <a:rPr lang="en-US" sz="4000" dirty="0">
                <a:solidFill>
                  <a:srgbClr val="FFFFFF"/>
                </a:solidFill>
                <a:latin typeface="Boriboon Medium Italics" panose="020B0604020202020204" charset="-34"/>
                <a:cs typeface="Boriboon Medium Italics" panose="020B0604020202020204" charset="-34"/>
              </a:rPr>
              <a:t>What are students “saying” with their faces?</a:t>
            </a:r>
          </a:p>
          <a:p>
            <a:pPr marL="1346199" lvl="3" indent="-228600">
              <a:lnSpc>
                <a:spcPct val="90000"/>
              </a:lnSpc>
              <a:spcAft>
                <a:spcPts val="600"/>
              </a:spcAft>
              <a:buFont typeface="Arial" panose="020B0604020202020204" pitchFamily="34" charset="0"/>
              <a:buChar char="•"/>
            </a:pPr>
            <a:endParaRPr lang="en-US" sz="4300" dirty="0">
              <a:solidFill>
                <a:srgbClr val="FFFFFF"/>
              </a:solidFill>
              <a:latin typeface="Boriboon Medium Italics" panose="020B0604020202020204" charset="-34"/>
              <a:cs typeface="Boriboon Medium Italics" panose="020B0604020202020204" charset="-34"/>
            </a:endParaRPr>
          </a:p>
          <a:p>
            <a:pPr marL="2203449" lvl="3" indent="-228600">
              <a:lnSpc>
                <a:spcPct val="90000"/>
              </a:lnSpc>
              <a:spcAft>
                <a:spcPts val="600"/>
              </a:spcAft>
              <a:buFont typeface="Arial" panose="020B0604020202020204" pitchFamily="34" charset="0"/>
              <a:buChar char="•"/>
            </a:pPr>
            <a:r>
              <a:rPr lang="en-US" sz="4000" dirty="0">
                <a:solidFill>
                  <a:srgbClr val="FFFFFF"/>
                </a:solidFill>
                <a:latin typeface="Boriboon Medium Italics" panose="020B0604020202020204" charset="-34"/>
                <a:cs typeface="Boriboon Medium Italics" panose="020B0604020202020204" charset="-34"/>
              </a:rPr>
              <a:t>What are students “saying” with their bodies?</a:t>
            </a:r>
          </a:p>
          <a:p>
            <a:pPr marL="1346199" lvl="3" indent="-228600">
              <a:lnSpc>
                <a:spcPct val="90000"/>
              </a:lnSpc>
              <a:spcAft>
                <a:spcPts val="600"/>
              </a:spcAft>
              <a:buFont typeface="Arial" panose="020B0604020202020204" pitchFamily="34" charset="0"/>
              <a:buChar char="•"/>
            </a:pPr>
            <a:endParaRPr lang="en-US" sz="4000" dirty="0">
              <a:solidFill>
                <a:srgbClr val="FFFFFF"/>
              </a:solidFill>
              <a:latin typeface="Boriboon Medium Italics" panose="020B0604020202020204" charset="-34"/>
              <a:cs typeface="Boriboon Medium Italics" panose="020B0604020202020204" charset="-34"/>
            </a:endParaRPr>
          </a:p>
          <a:p>
            <a:pPr marL="2203449" lvl="3" indent="-228600">
              <a:lnSpc>
                <a:spcPct val="90000"/>
              </a:lnSpc>
              <a:spcAft>
                <a:spcPts val="600"/>
              </a:spcAft>
              <a:buFont typeface="Arial" panose="020B0604020202020204" pitchFamily="34" charset="0"/>
              <a:buChar char="•"/>
            </a:pPr>
            <a:r>
              <a:rPr lang="en-US" sz="4000" dirty="0">
                <a:solidFill>
                  <a:srgbClr val="FFFFFF"/>
                </a:solidFill>
                <a:latin typeface="Boriboon Medium Italics" panose="020B0604020202020204" charset="-34"/>
                <a:cs typeface="Boriboon Medium Italics" panose="020B0604020202020204" charset="-34"/>
              </a:rPr>
              <a:t>How are students interacting with other students?</a:t>
            </a:r>
          </a:p>
          <a:p>
            <a:pPr marL="1346199" lvl="3" indent="-228600">
              <a:lnSpc>
                <a:spcPct val="90000"/>
              </a:lnSpc>
              <a:spcAft>
                <a:spcPts val="600"/>
              </a:spcAft>
              <a:buFont typeface="Arial" panose="020B0604020202020204" pitchFamily="34" charset="0"/>
              <a:buChar char="•"/>
            </a:pPr>
            <a:endParaRPr lang="en-US" sz="4000" dirty="0">
              <a:solidFill>
                <a:srgbClr val="FFFFFF"/>
              </a:solidFill>
              <a:latin typeface="Boriboon Medium Italics" panose="020B0604020202020204" charset="-34"/>
              <a:cs typeface="Boriboon Medium Italics" panose="020B0604020202020204" charset="-34"/>
            </a:endParaRPr>
          </a:p>
          <a:p>
            <a:pPr marL="863599" lvl="1" indent="-228600">
              <a:lnSpc>
                <a:spcPct val="90000"/>
              </a:lnSpc>
              <a:spcAft>
                <a:spcPts val="600"/>
              </a:spcAft>
              <a:buFont typeface="Arial" panose="020B0604020202020204" pitchFamily="34" charset="0"/>
              <a:buChar char="•"/>
            </a:pPr>
            <a:endParaRPr lang="en-US" sz="3000" dirty="0">
              <a:solidFill>
                <a:srgbClr val="FFFFFF"/>
              </a:solidFill>
            </a:endParaRPr>
          </a:p>
        </p:txBody>
      </p:sp>
    </p:spTree>
    <p:extLst>
      <p:ext uri="{BB962C8B-B14F-4D97-AF65-F5344CB8AC3E}">
        <p14:creationId xmlns:p14="http://schemas.microsoft.com/office/powerpoint/2010/main" val="33491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1181100"/>
            <a:ext cx="10820400" cy="1143000"/>
          </a:xfrm>
        </p:spPr>
        <p:txBody>
          <a:bodyPr>
            <a:noAutofit/>
          </a:bodyPr>
          <a:lstStyle/>
          <a:p>
            <a:pPr algn="l"/>
            <a:r>
              <a:rPr lang="en-US" sz="9600" dirty="0">
                <a:latin typeface="RoxboroughCF" panose="020B0604020202020204" charset="0"/>
              </a:rPr>
              <a:t>The “Silent Period”</a:t>
            </a:r>
          </a:p>
        </p:txBody>
      </p:sp>
      <p:sp>
        <p:nvSpPr>
          <p:cNvPr id="6" name="TextBox 5">
            <a:extLst>
              <a:ext uri="{FF2B5EF4-FFF2-40B4-BE49-F238E27FC236}">
                <a16:creationId xmlns:a16="http://schemas.microsoft.com/office/drawing/2014/main" id="{69F9F81C-DFD6-8BD7-ED65-7600152239E2}"/>
              </a:ext>
            </a:extLst>
          </p:cNvPr>
          <p:cNvSpPr txBox="1"/>
          <p:nvPr/>
        </p:nvSpPr>
        <p:spPr>
          <a:xfrm>
            <a:off x="2400300" y="4381500"/>
            <a:ext cx="13487400" cy="3960058"/>
          </a:xfrm>
          <a:prstGeom prst="rect">
            <a:avLst/>
          </a:prstGeom>
          <a:noFill/>
        </p:spPr>
        <p:txBody>
          <a:bodyPr wrap="square" rtlCol="0">
            <a:spAutoFit/>
          </a:bodyPr>
          <a:lstStyle/>
          <a:p>
            <a:pPr marL="863599" lvl="1" indent="-431800">
              <a:lnSpc>
                <a:spcPts val="3999"/>
              </a:lnSpc>
              <a:buFont typeface="Arial"/>
              <a:buChar char="•"/>
            </a:pPr>
            <a:r>
              <a:rPr lang="en-US" sz="6000" dirty="0">
                <a:latin typeface="Boriboon Medium Italics"/>
              </a:rPr>
              <a:t>Hypothesis coined by Stephen Krashen</a:t>
            </a:r>
          </a:p>
          <a:p>
            <a:pPr>
              <a:lnSpc>
                <a:spcPts val="3999"/>
              </a:lnSpc>
            </a:pPr>
            <a:endParaRPr lang="en-US" sz="6000" dirty="0">
              <a:latin typeface="Boriboon Medium Italics"/>
            </a:endParaRPr>
          </a:p>
          <a:p>
            <a:pPr marL="863599" lvl="1" indent="-431800">
              <a:lnSpc>
                <a:spcPts val="3999"/>
              </a:lnSpc>
              <a:buFont typeface="Arial"/>
              <a:buChar char="•"/>
            </a:pPr>
            <a:r>
              <a:rPr lang="en-US" sz="6000" dirty="0">
                <a:latin typeface="Boriboon Medium Italics"/>
              </a:rPr>
              <a:t>Pre-production Stage</a:t>
            </a:r>
          </a:p>
          <a:p>
            <a:pPr>
              <a:lnSpc>
                <a:spcPts val="3999"/>
              </a:lnSpc>
            </a:pPr>
            <a:endParaRPr lang="en-US" sz="6000" dirty="0">
              <a:latin typeface="Boriboon Medium Italics"/>
            </a:endParaRPr>
          </a:p>
          <a:p>
            <a:pPr marL="863599" lvl="1" indent="-431800">
              <a:lnSpc>
                <a:spcPts val="3999"/>
              </a:lnSpc>
              <a:buFont typeface="Arial"/>
              <a:buChar char="•"/>
            </a:pPr>
            <a:r>
              <a:rPr lang="en-US" sz="6000" dirty="0">
                <a:latin typeface="Boriboon Medium Italics"/>
              </a:rPr>
              <a:t>Can last months/years</a:t>
            </a:r>
          </a:p>
          <a:p>
            <a:pPr>
              <a:lnSpc>
                <a:spcPts val="3999"/>
              </a:lnSpc>
            </a:pPr>
            <a:endParaRPr lang="en-US" sz="6000" dirty="0">
              <a:latin typeface="Boriboon Medium Italics"/>
            </a:endParaRPr>
          </a:p>
          <a:p>
            <a:pPr marL="863599" lvl="1" indent="-431800">
              <a:lnSpc>
                <a:spcPts val="3999"/>
              </a:lnSpc>
              <a:buFont typeface="Arial"/>
              <a:buChar char="•"/>
            </a:pPr>
            <a:r>
              <a:rPr lang="en-US" sz="6000" dirty="0">
                <a:latin typeface="Boriboon Medium Italics"/>
              </a:rPr>
              <a:t>It's real!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64870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nn Diagram: Definition, Types and What It's Used For ...">
            <a:extLst>
              <a:ext uri="{FF2B5EF4-FFF2-40B4-BE49-F238E27FC236}">
                <a16:creationId xmlns:a16="http://schemas.microsoft.com/office/drawing/2014/main" id="{4EFAF4D5-F269-FB7D-10D7-E6017B395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1022982"/>
            <a:ext cx="14268450" cy="92640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274638"/>
            <a:ext cx="17373600" cy="1143000"/>
          </a:xfrm>
        </p:spPr>
        <p:txBody>
          <a:bodyPr>
            <a:noAutofit/>
          </a:bodyPr>
          <a:lstStyle/>
          <a:p>
            <a:r>
              <a:rPr lang="en-US" sz="9600" dirty="0">
                <a:latin typeface="RoxboroughCF" panose="020B0604020202020204" charset="0"/>
              </a:rPr>
              <a:t>Optimistic Closure</a:t>
            </a:r>
          </a:p>
        </p:txBody>
      </p:sp>
      <p:sp>
        <p:nvSpPr>
          <p:cNvPr id="3" name="TextBox 2">
            <a:extLst>
              <a:ext uri="{FF2B5EF4-FFF2-40B4-BE49-F238E27FC236}">
                <a16:creationId xmlns:a16="http://schemas.microsoft.com/office/drawing/2014/main" id="{FD83864D-9996-1D08-538C-AAD1D9CA55C7}"/>
              </a:ext>
            </a:extLst>
          </p:cNvPr>
          <p:cNvSpPr txBox="1"/>
          <p:nvPr/>
        </p:nvSpPr>
        <p:spPr>
          <a:xfrm>
            <a:off x="228600" y="2628900"/>
            <a:ext cx="16383000" cy="1733808"/>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endParaRPr lang="en-US" sz="6000" dirty="0">
              <a:latin typeface="Boriboon Medium Italics"/>
            </a:endParaRPr>
          </a:p>
          <a:p>
            <a:pPr marL="1346199" lvl="3">
              <a:lnSpc>
                <a:spcPts val="3999"/>
              </a:lnSpc>
            </a:pPr>
            <a:endParaRPr lang="en-US" sz="6000" dirty="0">
              <a:latin typeface="Boriboon Medium Italics"/>
            </a:endParaRPr>
          </a:p>
          <a:p>
            <a:pPr marL="863599" lvl="1" indent="-431800">
              <a:lnSpc>
                <a:spcPts val="3999"/>
              </a:lnSpc>
              <a:buFont typeface="Arial"/>
              <a:buChar char="•"/>
            </a:pPr>
            <a:endParaRPr lang="en-US" sz="6000" dirty="0">
              <a:latin typeface="Boriboon Medium Italics"/>
            </a:endParaRPr>
          </a:p>
        </p:txBody>
      </p:sp>
      <p:sp>
        <p:nvSpPr>
          <p:cNvPr id="4" name="TextBox 3">
            <a:extLst>
              <a:ext uri="{FF2B5EF4-FFF2-40B4-BE49-F238E27FC236}">
                <a16:creationId xmlns:a16="http://schemas.microsoft.com/office/drawing/2014/main" id="{266DB5A4-B312-917E-5513-2E9490B34230}"/>
              </a:ext>
            </a:extLst>
          </p:cNvPr>
          <p:cNvSpPr txBox="1"/>
          <p:nvPr/>
        </p:nvSpPr>
        <p:spPr>
          <a:xfrm>
            <a:off x="3962400" y="5448300"/>
            <a:ext cx="3962400" cy="707886"/>
          </a:xfrm>
          <a:prstGeom prst="rect">
            <a:avLst/>
          </a:prstGeom>
          <a:noFill/>
        </p:spPr>
        <p:txBody>
          <a:bodyPr wrap="square" rtlCol="0">
            <a:spAutoFit/>
          </a:bodyPr>
          <a:lstStyle/>
          <a:p>
            <a:pPr algn="ctr"/>
            <a:r>
              <a:rPr lang="en-US" sz="4000" dirty="0">
                <a:latin typeface="Boriboon Medium Italics" panose="020B0604020202020204" charset="-34"/>
                <a:cs typeface="Boriboon Medium Italics" panose="020B0604020202020204" charset="-34"/>
              </a:rPr>
              <a:t>Academic Press</a:t>
            </a:r>
          </a:p>
        </p:txBody>
      </p:sp>
      <p:sp>
        <p:nvSpPr>
          <p:cNvPr id="5" name="TextBox 4">
            <a:extLst>
              <a:ext uri="{FF2B5EF4-FFF2-40B4-BE49-F238E27FC236}">
                <a16:creationId xmlns:a16="http://schemas.microsoft.com/office/drawing/2014/main" id="{1D6220DC-E848-AA3A-40DA-D1582357D0D6}"/>
              </a:ext>
            </a:extLst>
          </p:cNvPr>
          <p:cNvSpPr txBox="1"/>
          <p:nvPr/>
        </p:nvSpPr>
        <p:spPr>
          <a:xfrm>
            <a:off x="10715625" y="5448869"/>
            <a:ext cx="3962400" cy="707886"/>
          </a:xfrm>
          <a:prstGeom prst="rect">
            <a:avLst/>
          </a:prstGeom>
          <a:noFill/>
        </p:spPr>
        <p:txBody>
          <a:bodyPr wrap="square" rtlCol="0">
            <a:spAutoFit/>
          </a:bodyPr>
          <a:lstStyle/>
          <a:p>
            <a:pPr algn="ctr"/>
            <a:r>
              <a:rPr lang="en-US" sz="4000" dirty="0">
                <a:latin typeface="Boriboon Medium Italics" panose="020B0604020202020204" charset="-34"/>
                <a:cs typeface="Boriboon Medium Italics" panose="020B0604020202020204" charset="-34"/>
              </a:rPr>
              <a:t>Personalization</a:t>
            </a:r>
          </a:p>
        </p:txBody>
      </p:sp>
      <p:sp>
        <p:nvSpPr>
          <p:cNvPr id="7" name="TextBox 6">
            <a:extLst>
              <a:ext uri="{FF2B5EF4-FFF2-40B4-BE49-F238E27FC236}">
                <a16:creationId xmlns:a16="http://schemas.microsoft.com/office/drawing/2014/main" id="{67E0F428-C10B-FFE8-490B-5C319EC95644}"/>
              </a:ext>
            </a:extLst>
          </p:cNvPr>
          <p:cNvSpPr txBox="1"/>
          <p:nvPr/>
        </p:nvSpPr>
        <p:spPr>
          <a:xfrm>
            <a:off x="7924800" y="4757109"/>
            <a:ext cx="2362200" cy="707886"/>
          </a:xfrm>
          <a:prstGeom prst="rect">
            <a:avLst/>
          </a:prstGeom>
          <a:noFill/>
        </p:spPr>
        <p:txBody>
          <a:bodyPr wrap="square" rtlCol="0">
            <a:spAutoFit/>
          </a:bodyPr>
          <a:lstStyle/>
          <a:p>
            <a:pPr algn="ctr"/>
            <a:r>
              <a:rPr lang="en-US" sz="4000" dirty="0">
                <a:solidFill>
                  <a:srgbClr val="FF0000"/>
                </a:solidFill>
                <a:latin typeface="Boriboon Medium Italics" panose="020B0604020202020204" charset="-34"/>
                <a:cs typeface="Boriboon Medium Italics" panose="020B0604020202020204" charset="-34"/>
              </a:rPr>
              <a:t>Function</a:t>
            </a:r>
          </a:p>
        </p:txBody>
      </p:sp>
    </p:spTree>
    <p:extLst>
      <p:ext uri="{BB962C8B-B14F-4D97-AF65-F5344CB8AC3E}">
        <p14:creationId xmlns:p14="http://schemas.microsoft.com/office/powerpoint/2010/main" val="29871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274638"/>
            <a:ext cx="17373600" cy="1143000"/>
          </a:xfrm>
        </p:spPr>
        <p:txBody>
          <a:bodyPr>
            <a:noAutofit/>
          </a:bodyPr>
          <a:lstStyle/>
          <a:p>
            <a:r>
              <a:rPr lang="en-US" sz="9600" dirty="0">
                <a:latin typeface="RoxboroughCF" panose="020B0604020202020204" charset="0"/>
              </a:rPr>
              <a:t>Questions &amp; Comments</a:t>
            </a:r>
          </a:p>
        </p:txBody>
      </p:sp>
      <p:sp>
        <p:nvSpPr>
          <p:cNvPr id="3" name="TextBox 2">
            <a:extLst>
              <a:ext uri="{FF2B5EF4-FFF2-40B4-BE49-F238E27FC236}">
                <a16:creationId xmlns:a16="http://schemas.microsoft.com/office/drawing/2014/main" id="{FD83864D-9996-1D08-538C-AAD1D9CA55C7}"/>
              </a:ext>
            </a:extLst>
          </p:cNvPr>
          <p:cNvSpPr txBox="1"/>
          <p:nvPr/>
        </p:nvSpPr>
        <p:spPr>
          <a:xfrm>
            <a:off x="457200" y="2705100"/>
            <a:ext cx="16383000" cy="1733808"/>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endParaRPr lang="en-US" sz="6000" dirty="0">
              <a:latin typeface="Boriboon Medium Italics"/>
            </a:endParaRPr>
          </a:p>
          <a:p>
            <a:pPr marL="1346199" lvl="3">
              <a:lnSpc>
                <a:spcPts val="3999"/>
              </a:lnSpc>
            </a:pPr>
            <a:endParaRPr lang="en-US" sz="6000" dirty="0">
              <a:latin typeface="Boriboon Medium Italics"/>
            </a:endParaRPr>
          </a:p>
          <a:p>
            <a:pPr marL="863599" lvl="1" indent="-431800">
              <a:lnSpc>
                <a:spcPts val="3999"/>
              </a:lnSpc>
              <a:buFont typeface="Arial"/>
              <a:buChar char="•"/>
            </a:pPr>
            <a:endParaRPr lang="en-US" sz="6000" dirty="0">
              <a:latin typeface="Boriboon Medium Italics"/>
            </a:endParaRPr>
          </a:p>
        </p:txBody>
      </p:sp>
      <p:sp>
        <p:nvSpPr>
          <p:cNvPr id="4" name="TextBox 3">
            <a:extLst>
              <a:ext uri="{FF2B5EF4-FFF2-40B4-BE49-F238E27FC236}">
                <a16:creationId xmlns:a16="http://schemas.microsoft.com/office/drawing/2014/main" id="{CEFBCE0F-A2E3-F652-A8EF-A0C9FE61B6CF}"/>
              </a:ext>
            </a:extLst>
          </p:cNvPr>
          <p:cNvSpPr txBox="1"/>
          <p:nvPr/>
        </p:nvSpPr>
        <p:spPr>
          <a:xfrm>
            <a:off x="5715000" y="2400300"/>
            <a:ext cx="10439400" cy="5816977"/>
          </a:xfrm>
          <a:prstGeom prst="rect">
            <a:avLst/>
          </a:prstGeom>
          <a:noFill/>
        </p:spPr>
        <p:txBody>
          <a:bodyPr wrap="square" lIns="91440" tIns="45720" rIns="91440" bIns="45720" rtlCol="0" anchor="t">
            <a:spAutoFit/>
          </a:bodyPr>
          <a:lstStyle/>
          <a:p>
            <a:r>
              <a:rPr lang="en-US" sz="6000" dirty="0">
                <a:latin typeface="Boriboon Medium Italics" panose="020B0604020202020204" charset="-34"/>
                <a:cs typeface="Boriboon Medium Italics" panose="020B0604020202020204" charset="-34"/>
              </a:rPr>
              <a:t>Raven Cleveland</a:t>
            </a:r>
          </a:p>
          <a:p>
            <a:r>
              <a:rPr lang="en-US" sz="5400" dirty="0">
                <a:latin typeface="Boriboon Medium Italics"/>
                <a:cs typeface="Boriboon Medium Italics"/>
              </a:rPr>
              <a:t>ENL </a:t>
            </a:r>
            <a:r>
              <a:rPr lang="en-US" sz="5400">
                <a:latin typeface="Boriboon Medium Italics"/>
                <a:cs typeface="Boriboon Medium Italics"/>
              </a:rPr>
              <a:t>Coordinator</a:t>
            </a:r>
            <a:r>
              <a:rPr lang="en-US" sz="5400" dirty="0">
                <a:latin typeface="Boriboon Medium Italics"/>
                <a:cs typeface="Boriboon Medium Italics"/>
              </a:rPr>
              <a:t> of K-12 Academics &amp; Instruction</a:t>
            </a:r>
          </a:p>
          <a:p>
            <a:r>
              <a:rPr lang="en-US" sz="4800" dirty="0">
                <a:latin typeface="Boriboon Medium Italics" panose="020B0604020202020204" charset="-34"/>
                <a:cs typeface="Boriboon Medium Italics" panose="020B0604020202020204" charset="-34"/>
              </a:rPr>
              <a:t>Hamilton County Schools</a:t>
            </a:r>
          </a:p>
          <a:p>
            <a:r>
              <a:rPr lang="en-US" sz="4800" dirty="0">
                <a:latin typeface="Boriboon Medium Italics" panose="020B0604020202020204" charset="-34"/>
                <a:cs typeface="Boriboon Medium Italics" panose="020B0604020202020204" charset="-34"/>
              </a:rPr>
              <a:t>Cleveland_C@hcde.org</a:t>
            </a:r>
          </a:p>
          <a:p>
            <a:r>
              <a:rPr lang="en-US" sz="4800" dirty="0">
                <a:latin typeface="Boriboon Medium Italics" panose="020B0604020202020204" charset="-34"/>
                <a:cs typeface="Boriboon Medium Italics" panose="020B0604020202020204" charset="-34"/>
              </a:rPr>
              <a:t>423.498.7342</a:t>
            </a:r>
          </a:p>
          <a:p>
            <a:endParaRPr lang="en-US" sz="6000" dirty="0">
              <a:latin typeface="Boriboon Medium Italics" panose="020B0604020202020204" charset="-34"/>
              <a:cs typeface="Boriboon Medium Italics" panose="020B0604020202020204" charset="-34"/>
            </a:endParaRPr>
          </a:p>
        </p:txBody>
      </p:sp>
      <p:pic>
        <p:nvPicPr>
          <p:cNvPr id="6" name="Picture 5" descr="A person taking a selfie&#10;&#10;Description automatically generated">
            <a:extLst>
              <a:ext uri="{FF2B5EF4-FFF2-40B4-BE49-F238E27FC236}">
                <a16:creationId xmlns:a16="http://schemas.microsoft.com/office/drawing/2014/main" id="{814F4455-7020-EBAF-9500-B78AFE219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2400300"/>
            <a:ext cx="3124200" cy="4740453"/>
          </a:xfrm>
          <a:prstGeom prst="rect">
            <a:avLst/>
          </a:prstGeom>
        </p:spPr>
      </p:pic>
    </p:spTree>
    <p:extLst>
      <p:ext uri="{BB962C8B-B14F-4D97-AF65-F5344CB8AC3E}">
        <p14:creationId xmlns:p14="http://schemas.microsoft.com/office/powerpoint/2010/main" val="3800104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274638"/>
            <a:ext cx="17373600" cy="1143000"/>
          </a:xfrm>
        </p:spPr>
        <p:txBody>
          <a:bodyPr>
            <a:noAutofit/>
          </a:bodyPr>
          <a:lstStyle/>
          <a:p>
            <a:r>
              <a:rPr lang="en-US" sz="9600" dirty="0">
                <a:latin typeface="RoxboroughCF" panose="020B0604020202020204" charset="0"/>
              </a:rPr>
              <a:t>References &amp; Attributions</a:t>
            </a:r>
          </a:p>
        </p:txBody>
      </p:sp>
      <p:sp>
        <p:nvSpPr>
          <p:cNvPr id="3" name="TextBox 2">
            <a:extLst>
              <a:ext uri="{FF2B5EF4-FFF2-40B4-BE49-F238E27FC236}">
                <a16:creationId xmlns:a16="http://schemas.microsoft.com/office/drawing/2014/main" id="{FD83864D-9996-1D08-538C-AAD1D9CA55C7}"/>
              </a:ext>
            </a:extLst>
          </p:cNvPr>
          <p:cNvSpPr txBox="1"/>
          <p:nvPr/>
        </p:nvSpPr>
        <p:spPr>
          <a:xfrm>
            <a:off x="457200" y="2705100"/>
            <a:ext cx="16383000" cy="1220847"/>
          </a:xfrm>
          <a:prstGeom prst="rect">
            <a:avLst/>
          </a:prstGeom>
          <a:noFill/>
        </p:spPr>
        <p:txBody>
          <a:bodyPr wrap="square" rtlCol="0">
            <a:spAutoFit/>
          </a:bodyPr>
          <a:lstStyle/>
          <a:p>
            <a:pPr marL="1346199" lvl="3">
              <a:lnSpc>
                <a:spcPts val="3999"/>
              </a:lnSpc>
            </a:pPr>
            <a:endParaRPr lang="en-US" sz="6000" dirty="0">
              <a:latin typeface="Boriboon Medium Italics"/>
            </a:endParaRPr>
          </a:p>
          <a:p>
            <a:pPr marL="863599" lvl="1" indent="-431800">
              <a:lnSpc>
                <a:spcPts val="3999"/>
              </a:lnSpc>
              <a:buFont typeface="Arial"/>
              <a:buChar char="•"/>
            </a:pPr>
            <a:endParaRPr lang="en-US" sz="6000" dirty="0">
              <a:latin typeface="Boriboon Medium Italics"/>
            </a:endParaRPr>
          </a:p>
        </p:txBody>
      </p:sp>
      <p:pic>
        <p:nvPicPr>
          <p:cNvPr id="12" name="Picture 11">
            <a:extLst>
              <a:ext uri="{FF2B5EF4-FFF2-40B4-BE49-F238E27FC236}">
                <a16:creationId xmlns:a16="http://schemas.microsoft.com/office/drawing/2014/main" id="{4D6C11D5-88B8-2E34-93B6-395FF4BAD8A4}"/>
              </a:ext>
            </a:extLst>
          </p:cNvPr>
          <p:cNvPicPr>
            <a:picLocks noChangeAspect="1"/>
          </p:cNvPicPr>
          <p:nvPr/>
        </p:nvPicPr>
        <p:blipFill>
          <a:blip r:embed="rId2"/>
          <a:stretch>
            <a:fillRect/>
          </a:stretch>
        </p:blipFill>
        <p:spPr>
          <a:xfrm>
            <a:off x="1382973" y="2869932"/>
            <a:ext cx="7401958" cy="4686954"/>
          </a:xfrm>
          <a:prstGeom prst="rect">
            <a:avLst/>
          </a:prstGeom>
        </p:spPr>
      </p:pic>
      <p:pic>
        <p:nvPicPr>
          <p:cNvPr id="14" name="Picture 13">
            <a:extLst>
              <a:ext uri="{FF2B5EF4-FFF2-40B4-BE49-F238E27FC236}">
                <a16:creationId xmlns:a16="http://schemas.microsoft.com/office/drawing/2014/main" id="{2611C232-9004-DDF3-C3E3-292B09E5937E}"/>
              </a:ext>
            </a:extLst>
          </p:cNvPr>
          <p:cNvPicPr>
            <a:picLocks noChangeAspect="1"/>
          </p:cNvPicPr>
          <p:nvPr/>
        </p:nvPicPr>
        <p:blipFill>
          <a:blip r:embed="rId3"/>
          <a:stretch>
            <a:fillRect/>
          </a:stretch>
        </p:blipFill>
        <p:spPr>
          <a:xfrm>
            <a:off x="9468952" y="2869932"/>
            <a:ext cx="7430537" cy="6382641"/>
          </a:xfrm>
          <a:prstGeom prst="rect">
            <a:avLst/>
          </a:prstGeom>
        </p:spPr>
      </p:pic>
    </p:spTree>
    <p:extLst>
      <p:ext uri="{BB962C8B-B14F-4D97-AF65-F5344CB8AC3E}">
        <p14:creationId xmlns:p14="http://schemas.microsoft.com/office/powerpoint/2010/main" val="222985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oup of smiling young people standing on lawn outside brick building, wearing backpacks and tote bag, holding cellphones">
            <a:extLst>
              <a:ext uri="{FF2B5EF4-FFF2-40B4-BE49-F238E27FC236}">
                <a16:creationId xmlns:a16="http://schemas.microsoft.com/office/drawing/2014/main" id="{30C25744-F5AE-157E-7835-B096675B1B01}"/>
              </a:ext>
            </a:extLst>
          </p:cNvPr>
          <p:cNvPicPr>
            <a:picLocks noChangeAspect="1"/>
          </p:cNvPicPr>
          <p:nvPr/>
        </p:nvPicPr>
        <p:blipFill rotWithShape="1">
          <a:blip r:embed="rId2">
            <a:extLst>
              <a:ext uri="{28A0092B-C50C-407E-A947-70E740481C1C}">
                <a14:useLocalDpi xmlns:a14="http://schemas.microsoft.com/office/drawing/2010/main" val="0"/>
              </a:ext>
            </a:extLst>
          </a:blip>
          <a:srcRect l="5507" r="15181"/>
          <a:stretch/>
        </p:blipFill>
        <p:spPr>
          <a:xfrm>
            <a:off x="3783534" y="10"/>
            <a:ext cx="14504463" cy="10286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304800" y="357459"/>
            <a:ext cx="6248400" cy="2849868"/>
          </a:xfrm>
        </p:spPr>
        <p:txBody>
          <a:bodyPr vert="horz" lIns="91440" tIns="45720" rIns="91440" bIns="45720" rtlCol="0" anchor="ctr">
            <a:normAutofit/>
          </a:bodyPr>
          <a:lstStyle/>
          <a:p>
            <a:pPr algn="l">
              <a:lnSpc>
                <a:spcPct val="90000"/>
              </a:lnSpc>
            </a:pPr>
            <a:r>
              <a:rPr lang="en-US" sz="8000" dirty="0">
                <a:latin typeface="RoxboroughCF" panose="020B0604020202020204" charset="0"/>
              </a:rPr>
              <a:t>Defining Newcomers</a:t>
            </a:r>
          </a:p>
        </p:txBody>
      </p:sp>
      <p:sp>
        <p:nvSpPr>
          <p:cNvPr id="6" name="TextBox 5">
            <a:extLst>
              <a:ext uri="{FF2B5EF4-FFF2-40B4-BE49-F238E27FC236}">
                <a16:creationId xmlns:a16="http://schemas.microsoft.com/office/drawing/2014/main" id="{69F9F81C-DFD6-8BD7-ED65-7600152239E2}"/>
              </a:ext>
            </a:extLst>
          </p:cNvPr>
          <p:cNvSpPr txBox="1"/>
          <p:nvPr/>
        </p:nvSpPr>
        <p:spPr>
          <a:xfrm>
            <a:off x="304800" y="3238500"/>
            <a:ext cx="16916400" cy="5614143"/>
          </a:xfrm>
          <a:prstGeom prst="rect">
            <a:avLst/>
          </a:prstGeom>
        </p:spPr>
        <p:txBody>
          <a:bodyPr vert="horz" lIns="91440" tIns="45720" rIns="91440" bIns="45720" rtlCol="0">
            <a:noAutofit/>
          </a:bodyPr>
          <a:lstStyle/>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Multiple definitions </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Recently arrived English learners (RAELs)</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WIDA proficiency level</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Educational Background</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Literacy Level</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SIFE/SLIFE</a:t>
            </a:r>
          </a:p>
          <a:p>
            <a:pPr marL="863599" lvl="1" indent="-228600">
              <a:lnSpc>
                <a:spcPct val="90000"/>
              </a:lnSpc>
              <a:spcAft>
                <a:spcPts val="600"/>
              </a:spcAft>
              <a:buFont typeface="Arial" panose="020B0604020202020204" pitchFamily="34" charset="0"/>
              <a:buChar char="•"/>
            </a:pPr>
            <a:endParaRPr lang="en-US" sz="4000" dirty="0"/>
          </a:p>
          <a:p>
            <a:pPr marL="863599" lvl="1" indent="-228600">
              <a:lnSpc>
                <a:spcPct val="90000"/>
              </a:lnSpc>
              <a:spcAft>
                <a:spcPts val="600"/>
              </a:spcAft>
              <a:buFont typeface="Arial" panose="020B0604020202020204" pitchFamily="34" charset="0"/>
              <a:buChar char="•"/>
            </a:pPr>
            <a:endParaRPr lang="en-US" sz="4000" dirty="0"/>
          </a:p>
        </p:txBody>
      </p:sp>
    </p:spTree>
    <p:extLst>
      <p:ext uri="{BB962C8B-B14F-4D97-AF65-F5344CB8AC3E}">
        <p14:creationId xmlns:p14="http://schemas.microsoft.com/office/powerpoint/2010/main" val="376928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228600" y="266700"/>
            <a:ext cx="10667999" cy="2710958"/>
          </a:xfrm>
        </p:spPr>
        <p:txBody>
          <a:bodyPr vert="horz" lIns="91440" tIns="45720" rIns="91440" bIns="45720" rtlCol="0" anchor="ctr">
            <a:normAutofit/>
          </a:bodyPr>
          <a:lstStyle/>
          <a:p>
            <a:pPr algn="l">
              <a:lnSpc>
                <a:spcPct val="90000"/>
              </a:lnSpc>
            </a:pPr>
            <a:r>
              <a:rPr lang="en-US" sz="8000" dirty="0">
                <a:latin typeface="RoxboroughCF" panose="020B0604020202020204" charset="0"/>
              </a:rPr>
              <a:t>Defining Programming</a:t>
            </a:r>
          </a:p>
        </p:txBody>
      </p:sp>
      <p:sp>
        <p:nvSpPr>
          <p:cNvPr id="6" name="TextBox 5">
            <a:extLst>
              <a:ext uri="{FF2B5EF4-FFF2-40B4-BE49-F238E27FC236}">
                <a16:creationId xmlns:a16="http://schemas.microsoft.com/office/drawing/2014/main" id="{69F9F81C-DFD6-8BD7-ED65-7600152239E2}"/>
              </a:ext>
            </a:extLst>
          </p:cNvPr>
          <p:cNvSpPr txBox="1"/>
          <p:nvPr/>
        </p:nvSpPr>
        <p:spPr>
          <a:xfrm>
            <a:off x="380999" y="2857500"/>
            <a:ext cx="10363200" cy="5765499"/>
          </a:xfrm>
          <a:prstGeom prst="rect">
            <a:avLst/>
          </a:prstGeom>
        </p:spPr>
        <p:txBody>
          <a:bodyPr vert="horz" lIns="91440" tIns="45720" rIns="91440" bIns="45720" rtlCol="0">
            <a:noAutofit/>
          </a:bodyPr>
          <a:lstStyle/>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Integrated student body</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High Quality Instructional Material</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SIOP® components</a:t>
            </a:r>
          </a:p>
          <a:p>
            <a:pPr marL="86359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Functional Language Approach</a:t>
            </a:r>
          </a:p>
          <a:p>
            <a:pPr marL="1917699" lvl="3" indent="-228600">
              <a:lnSpc>
                <a:spcPct val="90000"/>
              </a:lnSpc>
              <a:spcAft>
                <a:spcPts val="600"/>
              </a:spcAft>
              <a:buFont typeface="Arial" panose="020B0604020202020204" pitchFamily="34" charset="0"/>
              <a:buChar char="•"/>
            </a:pPr>
            <a:r>
              <a:rPr lang="en-US" sz="3600" dirty="0">
                <a:latin typeface="Boriboon Medium Italics" panose="020B0604020202020204" charset="-34"/>
                <a:cs typeface="Boriboon Medium Italics" panose="020B0604020202020204" charset="-34"/>
              </a:rPr>
              <a:t>Clear Learning &amp; Language Targets built around WIDA &amp; TN State Standards</a:t>
            </a:r>
          </a:p>
          <a:p>
            <a:pPr marL="1917699" lvl="3" indent="-228600">
              <a:lnSpc>
                <a:spcPct val="90000"/>
              </a:lnSpc>
              <a:spcAft>
                <a:spcPts val="600"/>
              </a:spcAft>
              <a:buFont typeface="Arial" panose="020B0604020202020204" pitchFamily="34" charset="0"/>
              <a:buChar char="•"/>
            </a:pPr>
            <a:r>
              <a:rPr lang="en-US" sz="3600" dirty="0">
                <a:latin typeface="Boriboon Medium Italics" panose="020B0604020202020204" charset="-34"/>
                <a:cs typeface="Boriboon Medium Italics" panose="020B0604020202020204" charset="-34"/>
              </a:rPr>
              <a:t> Academic Language in Context</a:t>
            </a:r>
          </a:p>
          <a:p>
            <a:pPr marL="1917699" lvl="3" indent="-228600">
              <a:lnSpc>
                <a:spcPct val="90000"/>
              </a:lnSpc>
              <a:spcAft>
                <a:spcPts val="600"/>
              </a:spcAft>
              <a:buFont typeface="Arial" panose="020B0604020202020204" pitchFamily="34" charset="0"/>
              <a:buChar char="•"/>
            </a:pPr>
            <a:r>
              <a:rPr lang="en-US" sz="3600" dirty="0">
                <a:latin typeface="Boriboon Medium Italics" panose="020B0604020202020204" charset="-34"/>
                <a:cs typeface="Boriboon Medium Italics" panose="020B0604020202020204" charset="-34"/>
              </a:rPr>
              <a:t>Language Forms in Context</a:t>
            </a:r>
          </a:p>
          <a:p>
            <a:pPr marL="1289049" lvl="1" indent="-228600">
              <a:lnSpc>
                <a:spcPct val="90000"/>
              </a:lnSpc>
              <a:spcAft>
                <a:spcPts val="600"/>
              </a:spcAft>
              <a:buFont typeface="Arial" panose="020B0604020202020204" pitchFamily="34" charset="0"/>
              <a:buChar char="•"/>
            </a:pPr>
            <a:r>
              <a:rPr lang="en-US" sz="4000" dirty="0">
                <a:latin typeface="Boriboon Medium Italics" panose="020B0604020202020204" charset="-34"/>
                <a:cs typeface="Boriboon Medium Italics" panose="020B0604020202020204" charset="-34"/>
              </a:rPr>
              <a:t>Stop siloing ELD Instruction</a:t>
            </a:r>
          </a:p>
          <a:p>
            <a:pPr marL="1346199" lvl="3" indent="-228600">
              <a:lnSpc>
                <a:spcPct val="90000"/>
              </a:lnSpc>
              <a:spcAft>
                <a:spcPts val="600"/>
              </a:spcAft>
              <a:buFont typeface="Arial" panose="020B0604020202020204" pitchFamily="34" charset="0"/>
              <a:buChar char="•"/>
            </a:pPr>
            <a:endParaRPr lang="en-US" sz="4000" dirty="0">
              <a:latin typeface="Boriboon Medium Italics" panose="020B0604020202020204" charset="-34"/>
              <a:cs typeface="Boriboon Medium Italics" panose="020B0604020202020204" charset="-34"/>
            </a:endParaRPr>
          </a:p>
          <a:p>
            <a:pPr marL="863599" lvl="1" indent="-228600">
              <a:lnSpc>
                <a:spcPct val="90000"/>
              </a:lnSpc>
              <a:spcAft>
                <a:spcPts val="600"/>
              </a:spcAft>
              <a:buFont typeface="Arial" panose="020B0604020202020204" pitchFamily="34" charset="0"/>
              <a:buChar char="•"/>
            </a:pPr>
            <a:endParaRPr lang="en-US" sz="4000" dirty="0">
              <a:latin typeface="Boriboon Medium Italics" panose="020B0604020202020204" charset="-34"/>
              <a:cs typeface="Boriboon Medium Italics" panose="020B0604020202020204" charset="-34"/>
            </a:endParaRPr>
          </a:p>
        </p:txBody>
      </p:sp>
      <p:pic>
        <p:nvPicPr>
          <p:cNvPr id="4" name="Picture 3" descr="Woman arranging books">
            <a:extLst>
              <a:ext uri="{FF2B5EF4-FFF2-40B4-BE49-F238E27FC236}">
                <a16:creationId xmlns:a16="http://schemas.microsoft.com/office/drawing/2014/main" id="{DD80A4F2-CF25-B092-47D5-C72C9E72E84B}"/>
              </a:ext>
            </a:extLst>
          </p:cNvPr>
          <p:cNvPicPr>
            <a:picLocks noChangeAspect="1"/>
          </p:cNvPicPr>
          <p:nvPr/>
        </p:nvPicPr>
        <p:blipFill rotWithShape="1">
          <a:blip r:embed="rId2">
            <a:extLst>
              <a:ext uri="{28A0092B-C50C-407E-A947-70E740481C1C}">
                <a14:useLocalDpi xmlns:a14="http://schemas.microsoft.com/office/drawing/2010/main" val="0"/>
              </a:ext>
            </a:extLst>
          </a:blip>
          <a:srcRect l="17482" r="24482"/>
          <a:stretch/>
        </p:blipFill>
        <p:spPr>
          <a:xfrm>
            <a:off x="9677400" y="10"/>
            <a:ext cx="8610600" cy="10286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14085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2FD7F-6E7F-57B9-984A-3128C034F259}"/>
              </a:ext>
            </a:extLst>
          </p:cNvPr>
          <p:cNvSpPr>
            <a:spLocks noGrp="1"/>
          </p:cNvSpPr>
          <p:nvPr>
            <p:ph type="title"/>
          </p:nvPr>
        </p:nvSpPr>
        <p:spPr>
          <a:xfrm>
            <a:off x="457200" y="274638"/>
            <a:ext cx="16535400" cy="1143000"/>
          </a:xfrm>
        </p:spPr>
        <p:txBody>
          <a:bodyPr>
            <a:noAutofit/>
          </a:bodyPr>
          <a:lstStyle/>
          <a:p>
            <a:pPr algn="l"/>
            <a:r>
              <a:rPr lang="en-US" sz="7200" dirty="0">
                <a:latin typeface="RoxboroughCF" panose="020B0604020202020204" charset="0"/>
              </a:rPr>
              <a:t>Academic Press &amp; Personalization</a:t>
            </a:r>
            <a:endParaRPr lang="en-US" sz="7200" dirty="0"/>
          </a:p>
        </p:txBody>
      </p:sp>
      <p:pic>
        <p:nvPicPr>
          <p:cNvPr id="6" name="Picture 5">
            <a:extLst>
              <a:ext uri="{FF2B5EF4-FFF2-40B4-BE49-F238E27FC236}">
                <a16:creationId xmlns:a16="http://schemas.microsoft.com/office/drawing/2014/main" id="{13A3E8AE-A1F3-6536-1C1D-3CD6C5E597D9}"/>
              </a:ext>
            </a:extLst>
          </p:cNvPr>
          <p:cNvPicPr>
            <a:picLocks noChangeAspect="1"/>
          </p:cNvPicPr>
          <p:nvPr/>
        </p:nvPicPr>
        <p:blipFill>
          <a:blip r:embed="rId2"/>
          <a:stretch>
            <a:fillRect/>
          </a:stretch>
        </p:blipFill>
        <p:spPr>
          <a:xfrm>
            <a:off x="5029200" y="1417637"/>
            <a:ext cx="7848600" cy="8588037"/>
          </a:xfrm>
          <a:prstGeom prst="rect">
            <a:avLst/>
          </a:prstGeom>
        </p:spPr>
      </p:pic>
      <p:sp>
        <p:nvSpPr>
          <p:cNvPr id="3" name="Slide Number Placeholder 2">
            <a:extLst>
              <a:ext uri="{FF2B5EF4-FFF2-40B4-BE49-F238E27FC236}">
                <a16:creationId xmlns:a16="http://schemas.microsoft.com/office/drawing/2014/main" id="{C01E6906-3745-7C44-2487-D747BCF8A5DC}"/>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896720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609600" y="971491"/>
            <a:ext cx="9525000" cy="1143000"/>
          </a:xfrm>
        </p:spPr>
        <p:txBody>
          <a:bodyPr>
            <a:noAutofit/>
          </a:bodyPr>
          <a:lstStyle/>
          <a:p>
            <a:pPr algn="l"/>
            <a:r>
              <a:rPr lang="en-US" sz="9600" dirty="0">
                <a:latin typeface="RoxboroughCF" panose="020B0604020202020204" charset="0"/>
              </a:rPr>
              <a:t>What is Engagement?</a:t>
            </a:r>
          </a:p>
        </p:txBody>
      </p:sp>
      <p:sp>
        <p:nvSpPr>
          <p:cNvPr id="4" name="TextBox 3">
            <a:extLst>
              <a:ext uri="{FF2B5EF4-FFF2-40B4-BE49-F238E27FC236}">
                <a16:creationId xmlns:a16="http://schemas.microsoft.com/office/drawing/2014/main" id="{6C13AD49-CFD6-79D0-3C7D-0584E7C5F31B}"/>
              </a:ext>
            </a:extLst>
          </p:cNvPr>
          <p:cNvSpPr txBox="1"/>
          <p:nvPr/>
        </p:nvSpPr>
        <p:spPr>
          <a:xfrm>
            <a:off x="9525000" y="2324100"/>
            <a:ext cx="9144000" cy="3914918"/>
          </a:xfrm>
          <a:prstGeom prst="rect">
            <a:avLst/>
          </a:prstGeom>
          <a:noFill/>
        </p:spPr>
        <p:txBody>
          <a:bodyPr wrap="square">
            <a:spAutoFit/>
          </a:bodyPr>
          <a:lstStyle/>
          <a:p>
            <a:pPr indent="-800100">
              <a:lnSpc>
                <a:spcPct val="115000"/>
              </a:lnSpc>
              <a:spcBef>
                <a:spcPts val="0"/>
              </a:spcBef>
              <a:buSzPts val="2700"/>
            </a:pPr>
            <a:r>
              <a:rPr lang="en-US" sz="5400" dirty="0">
                <a:latin typeface="Boriboon Medium Italics" panose="020B0604020202020204" charset="-34"/>
                <a:cs typeface="Boriboon Medium Italics" panose="020B0604020202020204" charset="-34"/>
              </a:rPr>
              <a:t>Three types of engagement:  </a:t>
            </a:r>
          </a:p>
          <a:p>
            <a:pPr lvl="1" indent="-800100">
              <a:lnSpc>
                <a:spcPct val="115000"/>
              </a:lnSpc>
              <a:spcBef>
                <a:spcPts val="0"/>
              </a:spcBef>
              <a:buSzPts val="2700"/>
              <a:buFont typeface="Arial" panose="020B0604020202020204" pitchFamily="34" charset="0"/>
              <a:buChar char="•"/>
            </a:pPr>
            <a:r>
              <a:rPr lang="en-US" sz="5400" dirty="0">
                <a:latin typeface="Boriboon Medium Italics" panose="020B0604020202020204" charset="-34"/>
                <a:cs typeface="Boriboon Medium Italics" panose="020B0604020202020204" charset="-34"/>
              </a:rPr>
              <a:t>Emotional</a:t>
            </a:r>
          </a:p>
          <a:p>
            <a:pPr lvl="1" indent="-800100">
              <a:lnSpc>
                <a:spcPct val="115000"/>
              </a:lnSpc>
              <a:spcBef>
                <a:spcPts val="0"/>
              </a:spcBef>
              <a:buSzPts val="2700"/>
              <a:buFont typeface="Arial" panose="020B0604020202020204" pitchFamily="34" charset="0"/>
              <a:buChar char="•"/>
            </a:pPr>
            <a:r>
              <a:rPr lang="en-US" sz="5400" dirty="0">
                <a:latin typeface="Boriboon Medium Italics" panose="020B0604020202020204" charset="-34"/>
                <a:cs typeface="Boriboon Medium Italics" panose="020B0604020202020204" charset="-34"/>
              </a:rPr>
              <a:t>Cognitive</a:t>
            </a:r>
          </a:p>
          <a:p>
            <a:pPr lvl="1" indent="-800100">
              <a:lnSpc>
                <a:spcPct val="115000"/>
              </a:lnSpc>
              <a:spcBef>
                <a:spcPts val="0"/>
              </a:spcBef>
              <a:buSzPts val="2700"/>
              <a:buFont typeface="Arial" panose="020B0604020202020204" pitchFamily="34" charset="0"/>
              <a:buChar char="•"/>
            </a:pPr>
            <a:r>
              <a:rPr lang="en-US" sz="5400" dirty="0">
                <a:latin typeface="Boriboon Medium Italics" panose="020B0604020202020204" charset="-34"/>
                <a:cs typeface="Boriboon Medium Italics" panose="020B0604020202020204" charset="-34"/>
              </a:rPr>
              <a:t>Behavioral</a:t>
            </a:r>
          </a:p>
        </p:txBody>
      </p:sp>
      <p:sp>
        <p:nvSpPr>
          <p:cNvPr id="6" name="TextBox 5">
            <a:extLst>
              <a:ext uri="{FF2B5EF4-FFF2-40B4-BE49-F238E27FC236}">
                <a16:creationId xmlns:a16="http://schemas.microsoft.com/office/drawing/2014/main" id="{68B78737-4BBC-0E7F-C427-F94024D62E4C}"/>
              </a:ext>
            </a:extLst>
          </p:cNvPr>
          <p:cNvSpPr txBox="1"/>
          <p:nvPr/>
        </p:nvSpPr>
        <p:spPr>
          <a:xfrm>
            <a:off x="914400" y="8744009"/>
            <a:ext cx="16916400" cy="800219"/>
          </a:xfrm>
          <a:prstGeom prst="rect">
            <a:avLst/>
          </a:prstGeom>
          <a:noFill/>
        </p:spPr>
        <p:txBody>
          <a:bodyPr wrap="square">
            <a:spAutoFit/>
          </a:bodyPr>
          <a:lstStyle/>
          <a:p>
            <a:pPr indent="-800100">
              <a:lnSpc>
                <a:spcPct val="115000"/>
              </a:lnSpc>
              <a:spcBef>
                <a:spcPts val="0"/>
              </a:spcBef>
              <a:buSzPts val="2700"/>
            </a:pPr>
            <a:r>
              <a:rPr lang="en-US" sz="4000" dirty="0">
                <a:latin typeface="Boriboon Medium Italics" panose="020B0604020202020204" charset="-34"/>
                <a:cs typeface="Boriboon Medium Italics" panose="020B0604020202020204" charset="-34"/>
              </a:rPr>
              <a:t>Engagement can fluctuate from day to day, class to class, even minute to minute.</a:t>
            </a:r>
          </a:p>
        </p:txBody>
      </p:sp>
      <p:pic>
        <p:nvPicPr>
          <p:cNvPr id="1026" name="Picture 2" descr="Ideally, students will land in the upper-right quadrant of the engagement grid, loving a course and feeling challenged by it. [The Wellington School]">
            <a:extLst>
              <a:ext uri="{FF2B5EF4-FFF2-40B4-BE49-F238E27FC236}">
                <a16:creationId xmlns:a16="http://schemas.microsoft.com/office/drawing/2014/main" id="{5E78E3AB-AC1F-C00D-F199-C11E0311D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120450"/>
            <a:ext cx="7543800" cy="562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66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533400" y="1001268"/>
            <a:ext cx="7772400" cy="1143000"/>
          </a:xfrm>
        </p:spPr>
        <p:txBody>
          <a:bodyPr>
            <a:noAutofit/>
          </a:bodyPr>
          <a:lstStyle/>
          <a:p>
            <a:pPr algn="l"/>
            <a:r>
              <a:rPr lang="en-US" sz="9600" dirty="0">
                <a:latin typeface="RoxboroughCF" panose="020B0604020202020204" charset="0"/>
              </a:rPr>
              <a:t>Engagement Types</a:t>
            </a:r>
          </a:p>
        </p:txBody>
      </p:sp>
      <p:sp>
        <p:nvSpPr>
          <p:cNvPr id="6" name="TextBox 5">
            <a:extLst>
              <a:ext uri="{FF2B5EF4-FFF2-40B4-BE49-F238E27FC236}">
                <a16:creationId xmlns:a16="http://schemas.microsoft.com/office/drawing/2014/main" id="{69F9F81C-DFD6-8BD7-ED65-7600152239E2}"/>
              </a:ext>
            </a:extLst>
          </p:cNvPr>
          <p:cNvSpPr txBox="1"/>
          <p:nvPr/>
        </p:nvSpPr>
        <p:spPr>
          <a:xfrm>
            <a:off x="-443638" y="3495722"/>
            <a:ext cx="11186616" cy="3785652"/>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r>
              <a:rPr lang="en-US" sz="6000" dirty="0">
                <a:latin typeface="Boriboon Medium Italics"/>
              </a:rPr>
              <a:t>Emotional Engagement</a:t>
            </a:r>
          </a:p>
          <a:p>
            <a:pPr marL="2660649" lvl="4" indent="-857250">
              <a:lnSpc>
                <a:spcPts val="3999"/>
              </a:lnSpc>
              <a:buFont typeface="Arial" panose="020B0604020202020204" pitchFamily="34" charset="0"/>
              <a:buChar char="•"/>
            </a:pPr>
            <a:r>
              <a:rPr lang="en-US" sz="4000" dirty="0">
                <a:latin typeface="Boriboon Medium Italics"/>
              </a:rPr>
              <a:t>How a student feels in general and about learning</a:t>
            </a:r>
          </a:p>
          <a:p>
            <a:pPr marL="2660649" lvl="4" indent="-857250">
              <a:lnSpc>
                <a:spcPts val="3999"/>
              </a:lnSpc>
              <a:buFont typeface="Arial" panose="020B0604020202020204" pitchFamily="34" charset="0"/>
              <a:buChar char="•"/>
            </a:pPr>
            <a:r>
              <a:rPr lang="en-US" sz="4000" dirty="0">
                <a:latin typeface="Boriboon Medium Italics"/>
              </a:rPr>
              <a:t>Feels a connection to the learning</a:t>
            </a:r>
          </a:p>
          <a:p>
            <a:pPr marL="2660649" lvl="4" indent="-857250">
              <a:lnSpc>
                <a:spcPts val="3999"/>
              </a:lnSpc>
              <a:buFont typeface="Arial" panose="020B0604020202020204" pitchFamily="34" charset="0"/>
              <a:buChar char="•"/>
            </a:pPr>
            <a:r>
              <a:rPr lang="en-US" sz="4000" dirty="0">
                <a:latin typeface="Boriboon Medium Italics"/>
              </a:rPr>
              <a:t>How a student FEELS is linked to what they THINK</a:t>
            </a:r>
          </a:p>
          <a:p>
            <a:pPr marL="863599" lvl="1" indent="-431800">
              <a:lnSpc>
                <a:spcPts val="3999"/>
              </a:lnSpc>
              <a:buFont typeface="Arial"/>
              <a:buChar char="•"/>
            </a:pPr>
            <a:endParaRPr lang="en-US" sz="6000" dirty="0">
              <a:latin typeface="Boriboon Medium Italics"/>
            </a:endParaRPr>
          </a:p>
        </p:txBody>
      </p:sp>
      <p:pic>
        <p:nvPicPr>
          <p:cNvPr id="5" name="Picture 4">
            <a:extLst>
              <a:ext uri="{FF2B5EF4-FFF2-40B4-BE49-F238E27FC236}">
                <a16:creationId xmlns:a16="http://schemas.microsoft.com/office/drawing/2014/main" id="{964D748E-8F17-2DD7-DD5E-48A18F39A699}"/>
              </a:ext>
            </a:extLst>
          </p:cNvPr>
          <p:cNvPicPr>
            <a:picLocks noChangeAspect="1"/>
          </p:cNvPicPr>
          <p:nvPr/>
        </p:nvPicPr>
        <p:blipFill>
          <a:blip r:embed="rId2"/>
          <a:stretch>
            <a:fillRect/>
          </a:stretch>
        </p:blipFill>
        <p:spPr>
          <a:xfrm>
            <a:off x="5486400" y="7243274"/>
            <a:ext cx="12341957" cy="1400222"/>
          </a:xfrm>
          <a:prstGeom prst="rect">
            <a:avLst/>
          </a:prstGeom>
        </p:spPr>
      </p:pic>
    </p:spTree>
    <p:extLst>
      <p:ext uri="{BB962C8B-B14F-4D97-AF65-F5344CB8AC3E}">
        <p14:creationId xmlns:p14="http://schemas.microsoft.com/office/powerpoint/2010/main" val="184863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57200" y="274638"/>
            <a:ext cx="12573000" cy="1143000"/>
          </a:xfrm>
        </p:spPr>
        <p:txBody>
          <a:bodyPr>
            <a:noAutofit/>
          </a:bodyPr>
          <a:lstStyle/>
          <a:p>
            <a:pPr algn="l"/>
            <a:r>
              <a:rPr lang="en-US" sz="9600" dirty="0">
                <a:latin typeface="RoxboroughCF" panose="020B0604020202020204" charset="0"/>
              </a:rPr>
              <a:t>Engagement Types</a:t>
            </a:r>
          </a:p>
        </p:txBody>
      </p:sp>
      <p:sp>
        <p:nvSpPr>
          <p:cNvPr id="6" name="TextBox 5">
            <a:extLst>
              <a:ext uri="{FF2B5EF4-FFF2-40B4-BE49-F238E27FC236}">
                <a16:creationId xmlns:a16="http://schemas.microsoft.com/office/drawing/2014/main" id="{69F9F81C-DFD6-8BD7-ED65-7600152239E2}"/>
              </a:ext>
            </a:extLst>
          </p:cNvPr>
          <p:cNvSpPr txBox="1"/>
          <p:nvPr/>
        </p:nvSpPr>
        <p:spPr>
          <a:xfrm>
            <a:off x="-762000" y="2095500"/>
            <a:ext cx="11186616" cy="3785652"/>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r>
              <a:rPr lang="en-US" sz="6000" dirty="0">
                <a:latin typeface="Boriboon Medium Italics"/>
              </a:rPr>
              <a:t>Emotional Engagement</a:t>
            </a:r>
          </a:p>
          <a:p>
            <a:pPr marL="2660649" lvl="4" indent="-857250">
              <a:lnSpc>
                <a:spcPts val="3999"/>
              </a:lnSpc>
              <a:buFont typeface="Arial" panose="020B0604020202020204" pitchFamily="34" charset="0"/>
              <a:buChar char="•"/>
            </a:pPr>
            <a:r>
              <a:rPr lang="en-US" sz="4000" dirty="0">
                <a:latin typeface="Boriboon Medium Italics"/>
              </a:rPr>
              <a:t>How a student feels in general and about learning</a:t>
            </a:r>
          </a:p>
          <a:p>
            <a:pPr marL="2660649" lvl="4" indent="-857250">
              <a:lnSpc>
                <a:spcPts val="3999"/>
              </a:lnSpc>
              <a:buFont typeface="Arial" panose="020B0604020202020204" pitchFamily="34" charset="0"/>
              <a:buChar char="•"/>
            </a:pPr>
            <a:r>
              <a:rPr lang="en-US" sz="4000" dirty="0">
                <a:latin typeface="Boriboon Medium Italics"/>
              </a:rPr>
              <a:t>Feels a connection to the learning</a:t>
            </a:r>
          </a:p>
          <a:p>
            <a:pPr marL="2660649" lvl="4" indent="-857250">
              <a:lnSpc>
                <a:spcPts val="3999"/>
              </a:lnSpc>
              <a:buFont typeface="Arial" panose="020B0604020202020204" pitchFamily="34" charset="0"/>
              <a:buChar char="•"/>
            </a:pPr>
            <a:r>
              <a:rPr lang="en-US" sz="4000" dirty="0">
                <a:latin typeface="Boriboon Medium Italics"/>
              </a:rPr>
              <a:t>How a student FEELS is linked to what they THINK</a:t>
            </a:r>
          </a:p>
          <a:p>
            <a:pPr marL="863599" lvl="1" indent="-431800">
              <a:lnSpc>
                <a:spcPts val="3999"/>
              </a:lnSpc>
              <a:buFont typeface="Arial"/>
              <a:buChar char="•"/>
            </a:pPr>
            <a:endParaRPr lang="en-US" sz="6000" dirty="0">
              <a:latin typeface="Boriboon Medium Italics"/>
            </a:endParaRPr>
          </a:p>
        </p:txBody>
      </p:sp>
      <p:sp>
        <p:nvSpPr>
          <p:cNvPr id="4" name="TextBox 3">
            <a:extLst>
              <a:ext uri="{FF2B5EF4-FFF2-40B4-BE49-F238E27FC236}">
                <a16:creationId xmlns:a16="http://schemas.microsoft.com/office/drawing/2014/main" id="{DD19E2C7-83A6-B302-13B9-E1D7F658024A}"/>
              </a:ext>
            </a:extLst>
          </p:cNvPr>
          <p:cNvSpPr txBox="1"/>
          <p:nvPr/>
        </p:nvSpPr>
        <p:spPr>
          <a:xfrm>
            <a:off x="6644184" y="5143500"/>
            <a:ext cx="11186616" cy="5452775"/>
          </a:xfrm>
          <a:prstGeom prst="rect">
            <a:avLst/>
          </a:prstGeom>
          <a:noFill/>
        </p:spPr>
        <p:txBody>
          <a:bodyPr wrap="square" lIns="91440" tIns="45720" rIns="91440" bIns="45720" anchor="t">
            <a:spAutoFit/>
          </a:bodyPr>
          <a:lstStyle/>
          <a:p>
            <a:pPr marL="2202815" lvl="3" indent="-857250">
              <a:lnSpc>
                <a:spcPts val="3999"/>
              </a:lnSpc>
              <a:buFont typeface="Arial" panose="020B0604020202020204" pitchFamily="34" charset="0"/>
              <a:buChar char="•"/>
            </a:pPr>
            <a:r>
              <a:rPr lang="en-US" sz="6000" dirty="0">
                <a:latin typeface="Boriboon Medium Italics"/>
              </a:rPr>
              <a:t>Cognitive </a:t>
            </a:r>
            <a:r>
              <a:rPr lang="en-US" sz="6000">
                <a:latin typeface="Boriboon Medium Italics"/>
              </a:rPr>
              <a:t>Engagement</a:t>
            </a:r>
            <a:endParaRPr lang="en-US" sz="6000" dirty="0">
              <a:latin typeface="Boriboon Medium Italics"/>
              <a:cs typeface="Boriboon Medium Italics"/>
            </a:endParaRP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What the student is thinking about in the classroom</a:t>
            </a: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Specific Teaching Strategies prompt thinking</a:t>
            </a:r>
          </a:p>
          <a:p>
            <a:pPr marL="2400300" lvl="4" indent="-571500">
              <a:buFont typeface="Arial" panose="020B0604020202020204" pitchFamily="34" charset="0"/>
              <a:buChar char="•"/>
            </a:pPr>
            <a:r>
              <a:rPr lang="en-US" sz="4000" dirty="0">
                <a:solidFill>
                  <a:srgbClr val="000000"/>
                </a:solidFill>
                <a:latin typeface="Boriboon Medium Italics" panose="020B0604020202020204" charset="-34"/>
                <a:cs typeface="Boriboon Medium Italics" panose="020B0604020202020204" charset="-34"/>
              </a:rPr>
              <a:t>If a student is THINKING it, they are more likely to REMEMBER it</a:t>
            </a:r>
          </a:p>
          <a:p>
            <a:pPr lvl="4"/>
            <a:r>
              <a:rPr lang="en-US" sz="4000" dirty="0">
                <a:solidFill>
                  <a:srgbClr val="000000"/>
                </a:solidFill>
                <a:latin typeface="Boriboon Medium Italics" panose="020B0604020202020204" charset="-34"/>
                <a:cs typeface="Boriboon Medium Italics" panose="020B0604020202020204" charset="-34"/>
              </a:rPr>
              <a:t>	</a:t>
            </a:r>
            <a:r>
              <a:rPr lang="en" sz="2800" dirty="0"/>
              <a:t>(Almarode &amp; Miller, 2017)</a:t>
            </a:r>
            <a:endParaRPr lang="en-US" sz="4000" dirty="0">
              <a:solidFill>
                <a:srgbClr val="000000"/>
              </a:solidFill>
              <a:latin typeface="Boriboon Medium Italics" panose="020B0604020202020204" charset="-34"/>
              <a:cs typeface="Boriboon Medium Italics" panose="020B0604020202020204" charset="-34"/>
            </a:endParaRPr>
          </a:p>
          <a:p>
            <a:pPr marL="2660015" lvl="4" indent="-857250">
              <a:lnSpc>
                <a:spcPts val="3999"/>
              </a:lnSpc>
              <a:buFont typeface="Arial" panose="020B0604020202020204" pitchFamily="34" charset="0"/>
              <a:buChar char="•"/>
            </a:pPr>
            <a:endParaRPr lang="en-US" sz="4000" dirty="0">
              <a:latin typeface="Boriboon Medium Italics"/>
              <a:cs typeface="Boriboon Medium Italics"/>
            </a:endParaRPr>
          </a:p>
        </p:txBody>
      </p:sp>
      <p:pic>
        <p:nvPicPr>
          <p:cNvPr id="5" name="Picture 4">
            <a:extLst>
              <a:ext uri="{FF2B5EF4-FFF2-40B4-BE49-F238E27FC236}">
                <a16:creationId xmlns:a16="http://schemas.microsoft.com/office/drawing/2014/main" id="{720E13EB-F3EB-E5BC-42E7-3AEFE81F88CC}"/>
              </a:ext>
            </a:extLst>
          </p:cNvPr>
          <p:cNvPicPr>
            <a:picLocks noChangeAspect="1"/>
          </p:cNvPicPr>
          <p:nvPr/>
        </p:nvPicPr>
        <p:blipFill>
          <a:blip r:embed="rId3"/>
          <a:stretch>
            <a:fillRect/>
          </a:stretch>
        </p:blipFill>
        <p:spPr>
          <a:xfrm>
            <a:off x="2735956" y="5266441"/>
            <a:ext cx="3375208" cy="4554717"/>
          </a:xfrm>
          <a:prstGeom prst="rect">
            <a:avLst/>
          </a:prstGeom>
        </p:spPr>
      </p:pic>
      <p:sp>
        <p:nvSpPr>
          <p:cNvPr id="7" name="Rectangle 6">
            <a:extLst>
              <a:ext uri="{FF2B5EF4-FFF2-40B4-BE49-F238E27FC236}">
                <a16:creationId xmlns:a16="http://schemas.microsoft.com/office/drawing/2014/main" id="{04B22AEA-79D8-B41E-2CEF-D2E737A75EF2}"/>
              </a:ext>
            </a:extLst>
          </p:cNvPr>
          <p:cNvSpPr/>
          <p:nvPr/>
        </p:nvSpPr>
        <p:spPr>
          <a:xfrm>
            <a:off x="2667000" y="6210300"/>
            <a:ext cx="1447800" cy="266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99A0B3-6360-8C0E-035A-FE128482E81C}"/>
              </a:ext>
            </a:extLst>
          </p:cNvPr>
          <p:cNvSpPr/>
          <p:nvPr/>
        </p:nvSpPr>
        <p:spPr>
          <a:xfrm>
            <a:off x="4809972" y="6210300"/>
            <a:ext cx="1447800" cy="2667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AF51348-5E27-BACA-0A62-5BE80B16AF6B}"/>
              </a:ext>
            </a:extLst>
          </p:cNvPr>
          <p:cNvPicPr>
            <a:picLocks noChangeAspect="1"/>
          </p:cNvPicPr>
          <p:nvPr/>
        </p:nvPicPr>
        <p:blipFill>
          <a:blip r:embed="rId4"/>
          <a:stretch>
            <a:fillRect/>
          </a:stretch>
        </p:blipFill>
        <p:spPr>
          <a:xfrm>
            <a:off x="10134600" y="2450643"/>
            <a:ext cx="7315200" cy="829925"/>
          </a:xfrm>
          <a:prstGeom prst="rect">
            <a:avLst/>
          </a:prstGeom>
        </p:spPr>
      </p:pic>
    </p:spTree>
    <p:extLst>
      <p:ext uri="{BB962C8B-B14F-4D97-AF65-F5344CB8AC3E}">
        <p14:creationId xmlns:p14="http://schemas.microsoft.com/office/powerpoint/2010/main" val="1969386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785C-8F7F-B2B5-3B47-CF0A85367AAF}"/>
              </a:ext>
            </a:extLst>
          </p:cNvPr>
          <p:cNvSpPr>
            <a:spLocks noGrp="1"/>
          </p:cNvSpPr>
          <p:nvPr>
            <p:ph type="title"/>
          </p:nvPr>
        </p:nvSpPr>
        <p:spPr>
          <a:xfrm>
            <a:off x="481584" y="1181100"/>
            <a:ext cx="10668000" cy="1143000"/>
          </a:xfrm>
        </p:spPr>
        <p:txBody>
          <a:bodyPr>
            <a:noAutofit/>
          </a:bodyPr>
          <a:lstStyle/>
          <a:p>
            <a:pPr algn="l"/>
            <a:r>
              <a:rPr lang="en-US" sz="9600" dirty="0">
                <a:latin typeface="RoxboroughCF" panose="020B0604020202020204" charset="0"/>
              </a:rPr>
              <a:t>Behavioral Engagement</a:t>
            </a:r>
          </a:p>
        </p:txBody>
      </p:sp>
      <p:sp>
        <p:nvSpPr>
          <p:cNvPr id="6" name="TextBox 5">
            <a:extLst>
              <a:ext uri="{FF2B5EF4-FFF2-40B4-BE49-F238E27FC236}">
                <a16:creationId xmlns:a16="http://schemas.microsoft.com/office/drawing/2014/main" id="{69F9F81C-DFD6-8BD7-ED65-7600152239E2}"/>
              </a:ext>
            </a:extLst>
          </p:cNvPr>
          <p:cNvSpPr txBox="1"/>
          <p:nvPr/>
        </p:nvSpPr>
        <p:spPr>
          <a:xfrm>
            <a:off x="457200" y="4152900"/>
            <a:ext cx="9906000" cy="5324535"/>
          </a:xfrm>
          <a:prstGeom prst="rect">
            <a:avLst/>
          </a:prstGeom>
          <a:noFill/>
        </p:spPr>
        <p:txBody>
          <a:bodyPr wrap="square" rtlCol="0">
            <a:spAutoFit/>
          </a:bodyPr>
          <a:lstStyle/>
          <a:p>
            <a:pPr marL="2203449" lvl="3" indent="-857250">
              <a:lnSpc>
                <a:spcPts val="3999"/>
              </a:lnSpc>
              <a:buFont typeface="Arial" panose="020B0604020202020204" pitchFamily="34" charset="0"/>
              <a:buChar char="•"/>
            </a:pPr>
            <a:r>
              <a:rPr lang="en-US" sz="6000" dirty="0">
                <a:latin typeface="Boriboon Medium Italics"/>
              </a:rPr>
              <a:t>What students do</a:t>
            </a:r>
          </a:p>
          <a:p>
            <a:pPr marL="1346199" lvl="3">
              <a:lnSpc>
                <a:spcPts val="3999"/>
              </a:lnSpc>
            </a:pPr>
            <a:endParaRPr lang="en-US" sz="6000" dirty="0">
              <a:latin typeface="Boriboon Medium Italics"/>
            </a:endParaRPr>
          </a:p>
          <a:p>
            <a:pPr marL="2203449" lvl="3" indent="-857250">
              <a:lnSpc>
                <a:spcPts val="3999"/>
              </a:lnSpc>
              <a:buFont typeface="Arial" panose="020B0604020202020204" pitchFamily="34" charset="0"/>
              <a:buChar char="•"/>
            </a:pPr>
            <a:r>
              <a:rPr lang="en-US" sz="6000" dirty="0">
                <a:latin typeface="Boriboon Medium Italics"/>
              </a:rPr>
              <a:t>Observable type of student engagement</a:t>
            </a:r>
          </a:p>
          <a:p>
            <a:pPr marL="2203449" lvl="3" indent="-857250">
              <a:lnSpc>
                <a:spcPts val="3999"/>
              </a:lnSpc>
              <a:buFont typeface="Arial" panose="020B0604020202020204" pitchFamily="34" charset="0"/>
              <a:buChar char="•"/>
            </a:pPr>
            <a:endParaRPr lang="en-US" sz="6000" dirty="0">
              <a:latin typeface="Boriboon Medium Italics"/>
            </a:endParaRPr>
          </a:p>
          <a:p>
            <a:pPr marL="2203449" lvl="3" indent="-857250">
              <a:lnSpc>
                <a:spcPts val="3999"/>
              </a:lnSpc>
              <a:buFont typeface="Arial" panose="020B0604020202020204" pitchFamily="34" charset="0"/>
              <a:buChar char="•"/>
            </a:pPr>
            <a:r>
              <a:rPr lang="en-US" sz="6000" dirty="0">
                <a:latin typeface="Boriboon Medium Italics"/>
              </a:rPr>
              <a:t>Goal is to complete a task in the way it was designed to be completed</a:t>
            </a:r>
          </a:p>
          <a:p>
            <a:pPr marL="863599" lvl="1" indent="-431800">
              <a:lnSpc>
                <a:spcPts val="3999"/>
              </a:lnSpc>
              <a:buFont typeface="Arial"/>
              <a:buChar char="•"/>
            </a:pPr>
            <a:endParaRPr lang="en-US" sz="6000" dirty="0">
              <a:latin typeface="Boriboon Medium Italics"/>
            </a:endParaRPr>
          </a:p>
        </p:txBody>
      </p:sp>
      <p:pic>
        <p:nvPicPr>
          <p:cNvPr id="3" name="Picture 2" descr="Ideally, students will land in the upper-right quadrant of the engagement grid, loving a course and feeling challenged by it. [The Wellington School]">
            <a:extLst>
              <a:ext uri="{FF2B5EF4-FFF2-40B4-BE49-F238E27FC236}">
                <a16:creationId xmlns:a16="http://schemas.microsoft.com/office/drawing/2014/main" id="{E48884A4-8D88-4716-08AB-C466CBE58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3662565"/>
            <a:ext cx="8458200" cy="630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561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6" ma:contentTypeDescription="Create a new document." ma:contentTypeScope="" ma:versionID="c787e8558b9fd2652e6232487cbd29b0">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86cfa9c665311902b97101fcda0674ef"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B95A564D-7E69-45CE-BCB9-B764BF3A63A1}">
  <ds:schemaRefs>
    <ds:schemaRef ds:uri="http://schemas.microsoft.com/sharepoint/v3/contenttype/forms"/>
  </ds:schemaRefs>
</ds:datastoreItem>
</file>

<file path=customXml/itemProps2.xml><?xml version="1.0" encoding="utf-8"?>
<ds:datastoreItem xmlns:ds="http://schemas.openxmlformats.org/officeDocument/2006/customXml" ds:itemID="{6B816A37-3919-419C-B42F-0DFA5DB035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fb3132-2a12-489d-b27d-81c9ba699cc1"/>
    <ds:schemaRef ds:uri="8851f2c7-eccf-41dd-8b49-7404b349b0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5548AF-D456-4E4D-A5C3-001B78C6A13C}">
  <ds:schemaRefs>
    <ds:schemaRef ds:uri="http://schemas.microsoft.com/office/2006/metadata/properties"/>
    <ds:schemaRef ds:uri="http://schemas.microsoft.com/office/infopath/2007/PartnerControls"/>
    <ds:schemaRef ds:uri="a6fb3132-2a12-489d-b27d-81c9ba699cc1"/>
    <ds:schemaRef ds:uri="8851f2c7-eccf-41dd-8b49-7404b349b09c"/>
  </ds:schemaRefs>
</ds:datastoreItem>
</file>

<file path=docProps/app.xml><?xml version="1.0" encoding="utf-8"?>
<Properties xmlns="http://schemas.openxmlformats.org/officeDocument/2006/extended-properties" xmlns:vt="http://schemas.openxmlformats.org/officeDocument/2006/docPropsVTypes">
  <TotalTime>2092</TotalTime>
  <Words>943</Words>
  <Application>Microsoft Office PowerPoint</Application>
  <PresentationFormat>Custom</PresentationFormat>
  <Paragraphs>145</Paragraphs>
  <Slides>22</Slides>
  <Notes>3</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The “Silent Period”</vt:lpstr>
      <vt:lpstr>Defining Newcomers</vt:lpstr>
      <vt:lpstr>Defining Programming</vt:lpstr>
      <vt:lpstr>Academic Press &amp; Personalization</vt:lpstr>
      <vt:lpstr>What is Engagement?</vt:lpstr>
      <vt:lpstr>Engagement Types</vt:lpstr>
      <vt:lpstr>Engagement Types</vt:lpstr>
      <vt:lpstr>Behavioral Engagement</vt:lpstr>
      <vt:lpstr>Academic Press &amp; Personalization</vt:lpstr>
      <vt:lpstr>Personalization of Learning</vt:lpstr>
      <vt:lpstr>Academic Press</vt:lpstr>
      <vt:lpstr>Academic Press</vt:lpstr>
      <vt:lpstr>PowerPoint Presentation</vt:lpstr>
      <vt:lpstr>Cognitive Student Lift</vt:lpstr>
      <vt:lpstr>Productive Struggle</vt:lpstr>
      <vt:lpstr>Academic Discourse</vt:lpstr>
      <vt:lpstr>Engagement Strategies</vt:lpstr>
      <vt:lpstr>Listen to the Sound of Silence</vt:lpstr>
      <vt:lpstr>Optimistic Closure</vt:lpstr>
      <vt:lpstr>Questions &amp; Comments</vt:lpstr>
      <vt:lpstr>References &amp; Attributions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Management Hacks</dc:title>
  <dc:creator>RAVEN CLEVELAND</dc:creator>
  <cp:lastModifiedBy>Jenny Marsh</cp:lastModifiedBy>
  <cp:revision>9</cp:revision>
  <dcterms:created xsi:type="dcterms:W3CDTF">2006-08-16T00:00:00Z</dcterms:created>
  <dcterms:modified xsi:type="dcterms:W3CDTF">2023-07-05T17:45:43Z</dcterms:modified>
  <dc:identifier>DAFl0K3ws-I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y fmtid="{D5CDD505-2E9C-101B-9397-08002B2CF9AE}" pid="3" name="MediaServiceImageTags">
    <vt:lpwstr/>
  </property>
</Properties>
</file>