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7.xml" ContentType="application/vnd.openxmlformats-officedocument.presentationml.notesSlide+xml"/>
  <Override PartName="/ppt/charts/chart21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2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3.xml" ContentType="application/vnd.openxmlformats-officedocument.drawingml.chart+xml"/>
  <Override PartName="/ppt/notesSlides/notesSlide8.xml" ContentType="application/vnd.openxmlformats-officedocument.presentationml.notesSlide+xml"/>
  <Override PartName="/ppt/charts/chart24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5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6.xml" ContentType="application/vnd.openxmlformats-officedocument.drawingml.chart+xml"/>
  <Override PartName="/ppt/notesSlides/notesSlide9.xml" ContentType="application/vnd.openxmlformats-officedocument.presentationml.notesSlide+xml"/>
  <Override PartName="/ppt/charts/chart27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8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9.xml" ContentType="application/vnd.openxmlformats-officedocument.drawingml.chart+xml"/>
  <Override PartName="/ppt/notesSlides/notesSlide10.xml" ContentType="application/vnd.openxmlformats-officedocument.presentationml.notesSlide+xml"/>
  <Override PartName="/ppt/charts/chart30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1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2.xml" ContentType="application/vnd.openxmlformats-officedocument.drawingml.chart+xml"/>
  <Override PartName="/ppt/notesSlides/notesSlide11.xml" ContentType="application/vnd.openxmlformats-officedocument.presentationml.notesSlide+xml"/>
  <Override PartName="/ppt/charts/chart33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4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5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379" r:id="rId3"/>
    <p:sldId id="283" r:id="rId4"/>
    <p:sldId id="284" r:id="rId5"/>
    <p:sldId id="285" r:id="rId6"/>
    <p:sldId id="286" r:id="rId7"/>
    <p:sldId id="288" r:id="rId8"/>
    <p:sldId id="321" r:id="rId9"/>
    <p:sldId id="399" r:id="rId10"/>
    <p:sldId id="369" r:id="rId11"/>
    <p:sldId id="368" r:id="rId12"/>
    <p:sldId id="405" r:id="rId13"/>
    <p:sldId id="406" r:id="rId14"/>
    <p:sldId id="289" r:id="rId15"/>
    <p:sldId id="322" r:id="rId16"/>
    <p:sldId id="323" r:id="rId17"/>
    <p:sldId id="333" r:id="rId18"/>
    <p:sldId id="340" r:id="rId19"/>
    <p:sldId id="341" r:id="rId20"/>
    <p:sldId id="407" r:id="rId21"/>
    <p:sldId id="342" r:id="rId22"/>
    <p:sldId id="345" r:id="rId23"/>
    <p:sldId id="343" r:id="rId24"/>
    <p:sldId id="347" r:id="rId25"/>
    <p:sldId id="349" r:id="rId26"/>
    <p:sldId id="357" r:id="rId27"/>
    <p:sldId id="401" r:id="rId28"/>
    <p:sldId id="360" r:id="rId29"/>
    <p:sldId id="402" r:id="rId30"/>
    <p:sldId id="364" r:id="rId31"/>
    <p:sldId id="403" r:id="rId32"/>
    <p:sldId id="308" r:id="rId33"/>
    <p:sldId id="404" r:id="rId34"/>
    <p:sldId id="310" r:id="rId35"/>
    <p:sldId id="381" r:id="rId36"/>
    <p:sldId id="408" r:id="rId37"/>
    <p:sldId id="409" r:id="rId38"/>
    <p:sldId id="448" r:id="rId39"/>
    <p:sldId id="449" r:id="rId40"/>
    <p:sldId id="450" r:id="rId41"/>
    <p:sldId id="451" r:id="rId42"/>
    <p:sldId id="452" r:id="rId43"/>
    <p:sldId id="455" r:id="rId44"/>
    <p:sldId id="453" r:id="rId45"/>
    <p:sldId id="380" r:id="rId4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ca LeCounte" initials="EL" lastIdx="1" clrIdx="0"/>
  <p:cmAuthor id="1" name="Morgan McDonald" initials="MM" lastIdx="4" clrIdx="1"/>
  <p:cmAuthor id="2" name="Ibitola Asaolu" initials="IA" lastIdx="17" clrIdx="2">
    <p:extLst>
      <p:ext uri="{19B8F6BF-5375-455C-9EA6-DF929625EA0E}">
        <p15:presenceInfo xmlns:p15="http://schemas.microsoft.com/office/powerpoint/2012/main" userId="S::DC47611@tn.gov::978c8746-f4ad-4fbc-a0d6-d6252c606da4" providerId="AD"/>
      </p:ext>
    </p:extLst>
  </p:cmAuthor>
  <p:cmAuthor id="3" name="Erin Hodson" initials="EH" lastIdx="2" clrIdx="3">
    <p:extLst>
      <p:ext uri="{19B8F6BF-5375-455C-9EA6-DF929625EA0E}">
        <p15:presenceInfo xmlns:p15="http://schemas.microsoft.com/office/powerpoint/2012/main" userId="S::DC47460@tn.gov::6e688d2a-d30c-445a-ad0a-069b7a7cbc8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87E"/>
    <a:srgbClr val="C0403E"/>
    <a:srgbClr val="365E8F"/>
    <a:srgbClr val="4F81BD"/>
    <a:srgbClr val="385D8A"/>
    <a:srgbClr val="747400"/>
    <a:srgbClr val="0000FF"/>
    <a:srgbClr val="7F7FFF"/>
    <a:srgbClr val="FFFF7F"/>
    <a:srgbClr val="FF0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16" autoAdjust="0"/>
    <p:restoredTop sz="98577" autoAdjust="0"/>
  </p:normalViewPr>
  <p:slideViewPr>
    <p:cSldViewPr>
      <p:cViewPr varScale="1">
        <p:scale>
          <a:sx n="72" d="100"/>
          <a:sy n="72" d="100"/>
        </p:scale>
        <p:origin x="7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c47460\Desktop\DC47460%20(AG03SDCWF00533DC_Users)\CFR\Pie%20charts%202019_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c47460\Desktop\DC47460%20(AG03SDCWF00533DC_Users)\CFR\Pie%20charts%202019_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c47460\Desktop\DC47460%20(AG03SDCWF00533DC_Users)\CFR\Pie%20charts%202019_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c47460\Desktop\DC47460%20(AG03SDCWF00533DC_Users)\CFR\Pie%20charts%202019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c47460\Desktop\DC47460%20(AG03SDCWF00533DC_Users)\CFR\Pie%20charts%202019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c47460\Desktop\DC47460%20(AG03SDCWF00533DC_Users)\CFR\Report%20data%202018_version%20with%20corrected%20SR%20figure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c47460\Desktop\DC47460%20(AG03SDCWF00533DC_Users)\CFR\Report%20data%202019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c47460\Desktop\DC47460%20(AG03SDCWF00533DC_Users)\CFR\Report%20data%202019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c47460\Desktop\DC47460%20(AG03SDCWF00533DC_Users)\CFR\Report%20data%202019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c47460\Desktop\DC47460%20(AG03SDCWF00533DC_Users)\CFR\Pie%20charts%202019_2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c47460\Desktop\DC47460%20(AG03SDCWF00533DC_Users)\CFR\Pie%20charts%202019_2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c47460\Desktop\DC47460%20(AG03SDCWF00533DC_Users)\CFR\Report%20data%202019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c47460\Desktop\DC47460%20(AG03SDCWF00533DC_Users)\CFR\Pie%20charts%202019_2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c47460\Desktop\DC47460%20(AG03SDCWF00533DC_Users)\CFR\Pie%20charts%202019_2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c47460\Desktop\DC47460%20(AG03SDCWF00533DC_Users)\CFR\Report%20data%202019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c47460\Desktop\DC47460%20(AG03SDCWF00533DC_Users)\CFR\Pie%20charts%202019_2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c47460\Desktop\DC47460%20(AG03SDCWF00533DC_Users)\CFR\Pie%20charts%202019_2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c47460\Desktop\DC47460%20(AG03SDCWF00533DC_Users)\CFR\Report%20data%202019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c47460\Desktop\DC47460%20(AG03SDCWF00533DC_Users)\CFR\Report%20data%2020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c47460\Desktop\DC47460%20(AG03SDCWF00533DC_Users)\CFR\Pie%20charts%202019_2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c47460\Desktop\DC47460%20(AG03SDCWF00533DC_Users)\CFR\Pie%20charts%202019_2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c47460\Desktop\DC47460%20(AG03SDCWF00533DC_Users)\CFR\Report%20data%202019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c47460\Desktop\DC47460%20(AG03SDCWF00533DC_Users)\CFR\Pie%20charts%202019_2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c47460\Desktop\DC47460%20(AG03SDCWF00533DC_Users)\CFR\Pie%20charts%202019_2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c47460\Desktop\DC47460%20(AG03SDCWF00533DC_Users)\CFR\Report%20data%202019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c47460\Desktop\DC47460%20(AG03SDCWF00533DC_Users)\CFR\Report%20data%2020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c47460\Desktop\DC47460%20(AG03SDCWF00533DC_Users)\CFR\Pie%20charts%202019_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c47460\Desktop\DC47460%20(AG03SDCWF00533DC_Users)\CFR\Pie%20charts%202019_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c47460\Desktop\DC47460%20(AG03SDCWF00533DC_Users)\CFR\Pie%20charts%202019_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2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141014499923481"/>
          <c:y val="0.14560380393160227"/>
          <c:w val="0.73978413170582336"/>
          <c:h val="0.753183152294238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CFR_Data!$A$533</c:f>
              <c:strCache>
                <c:ptCount val="1"/>
                <c:pt idx="0">
                  <c:v>TN Deaths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CFR_Data!$C$532:$G$532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CFR_Data!$C$533:$G$533</c:f>
              <c:numCache>
                <c:formatCode>General</c:formatCode>
                <c:ptCount val="5"/>
                <c:pt idx="0">
                  <c:v>888</c:v>
                </c:pt>
                <c:pt idx="1">
                  <c:v>966</c:v>
                </c:pt>
                <c:pt idx="2">
                  <c:v>980</c:v>
                </c:pt>
                <c:pt idx="3">
                  <c:v>929</c:v>
                </c:pt>
                <c:pt idx="4">
                  <c:v>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8D-4B8C-8D55-2D1555A2A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7810176"/>
        <c:axId val="159147136"/>
      </c:barChart>
      <c:lineChart>
        <c:grouping val="standard"/>
        <c:varyColors val="0"/>
        <c:ser>
          <c:idx val="1"/>
          <c:order val="1"/>
          <c:tx>
            <c:strRef>
              <c:f>CFR_Data!$A$534</c:f>
              <c:strCache>
                <c:ptCount val="1"/>
                <c:pt idx="0">
                  <c:v>TN Rate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CFR_Data!$C$532:$G$532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CFR_Data!$C$534:$G$534</c:f>
              <c:numCache>
                <c:formatCode>General</c:formatCode>
                <c:ptCount val="5"/>
                <c:pt idx="0">
                  <c:v>59.6</c:v>
                </c:pt>
                <c:pt idx="1">
                  <c:v>64.7</c:v>
                </c:pt>
                <c:pt idx="2">
                  <c:v>65.3</c:v>
                </c:pt>
                <c:pt idx="3">
                  <c:v>61.8</c:v>
                </c:pt>
                <c:pt idx="4" formatCode="0.0">
                  <c:v>60.529393259202521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8D-4B8C-8D55-2D1555A2A0CD}"/>
            </c:ext>
          </c:extLst>
        </c:ser>
        <c:ser>
          <c:idx val="2"/>
          <c:order val="2"/>
          <c:tx>
            <c:strRef>
              <c:f>CFR_Data!$A$535</c:f>
              <c:strCache>
                <c:ptCount val="1"/>
                <c:pt idx="0">
                  <c:v>US Rate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C04B48"/>
              </a:solidFill>
              <a:ln w="9525">
                <a:solidFill>
                  <a:srgbClr val="C0403E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CFR_Data!$C$532:$G$532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CFR_Data!$C$535:$G$535</c:f>
              <c:numCache>
                <c:formatCode>General</c:formatCode>
                <c:ptCount val="5"/>
                <c:pt idx="0">
                  <c:v>50.7</c:v>
                </c:pt>
                <c:pt idx="1">
                  <c:v>50.9</c:v>
                </c:pt>
                <c:pt idx="2">
                  <c:v>49.8</c:v>
                </c:pt>
                <c:pt idx="3">
                  <c:v>48.3</c:v>
                </c:pt>
                <c:pt idx="4">
                  <c:v>47.4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8D-4B8C-8D55-2D1555A2A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206016"/>
        <c:axId val="159147712"/>
      </c:lineChart>
      <c:catAx>
        <c:axId val="15781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59147136"/>
        <c:crosses val="autoZero"/>
        <c:auto val="1"/>
        <c:lblAlgn val="ctr"/>
        <c:lblOffset val="100"/>
        <c:noMultiLvlLbl val="0"/>
      </c:catAx>
      <c:valAx>
        <c:axId val="159147136"/>
        <c:scaling>
          <c:orientation val="minMax"/>
          <c:max val="16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en-US" sz="1400" b="1">
                    <a:solidFill>
                      <a:sysClr val="windowText" lastClr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Number of deaths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>
                <a:lumMod val="50000"/>
                <a:lumOff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57810176"/>
        <c:crosses val="autoZero"/>
        <c:crossBetween val="between"/>
        <c:majorUnit val="200"/>
      </c:valAx>
      <c:valAx>
        <c:axId val="159147712"/>
        <c:scaling>
          <c:orientation val="minMax"/>
          <c:max val="70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en-US" sz="140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Rate per 100,000 population</a:t>
                </a:r>
              </a:p>
            </c:rich>
          </c:tx>
          <c:layout>
            <c:manualLayout>
              <c:xMode val="edge"/>
              <c:yMode val="edge"/>
              <c:x val="0.93666954141334757"/>
              <c:y val="0.201590143593741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>
                <a:lumMod val="50000"/>
                <a:lumOff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57206016"/>
        <c:crosses val="max"/>
        <c:crossBetween val="between"/>
        <c:majorUnit val="10"/>
      </c:valAx>
      <c:catAx>
        <c:axId val="157206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91477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626009317048194"/>
          <c:y val="2.4850894632206761E-2"/>
          <c:w val="0.5022137836453936"/>
          <c:h val="5.23236347444641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2030994994253"/>
          <c:y val="0.11899114012296859"/>
          <c:w val="0.86480610104089251"/>
          <c:h val="0.79396802023890412"/>
        </c:manualLayout>
      </c:layout>
      <c:lineChart>
        <c:grouping val="standard"/>
        <c:varyColors val="0"/>
        <c:ser>
          <c:idx val="1"/>
          <c:order val="0"/>
          <c:tx>
            <c:strRef>
              <c:f>'[Chart in Microsoft PowerPoint]CFR_Data'!$A$615</c:f>
              <c:strCache>
                <c:ptCount val="1"/>
                <c:pt idx="0">
                  <c:v>Medical Condition</c:v>
                </c:pt>
              </c:strCache>
            </c:strRef>
          </c:tx>
          <c:spPr>
            <a:ln w="28575" cap="rnd">
              <a:solidFill>
                <a:srgbClr val="C0403E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C0403E"/>
              </a:solidFill>
              <a:ln w="9525">
                <a:solidFill>
                  <a:srgbClr val="C0403E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PowerPoint]CFR_Data'!$B$613:$F$613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'[Chart in Microsoft PowerPoint]CFR_Data'!$B$615:$F$615</c:f>
              <c:numCache>
                <c:formatCode>General</c:formatCode>
                <c:ptCount val="5"/>
                <c:pt idx="0">
                  <c:v>32.700000000000003</c:v>
                </c:pt>
                <c:pt idx="1">
                  <c:v>31.7</c:v>
                </c:pt>
                <c:pt idx="2">
                  <c:v>34.799999999999997</c:v>
                </c:pt>
                <c:pt idx="3">
                  <c:v>32.9</c:v>
                </c:pt>
                <c:pt idx="4" formatCode="0.0">
                  <c:v>33.052234477064538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2D-4A54-9AC5-3C861E3BADE5}"/>
            </c:ext>
          </c:extLst>
        </c:ser>
        <c:ser>
          <c:idx val="0"/>
          <c:order val="1"/>
          <c:tx>
            <c:strRef>
              <c:f>'[Chart in Microsoft PowerPoint]CFR_Data'!$A$614</c:f>
              <c:strCache>
                <c:ptCount val="1"/>
                <c:pt idx="0">
                  <c:v>External Injury</c:v>
                </c:pt>
              </c:strCache>
            </c:strRef>
          </c:tx>
          <c:spPr>
            <a:ln w="28575" cap="rnd">
              <a:solidFill>
                <a:srgbClr val="1F487E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rgbClr val="1F487E"/>
              </a:solidFill>
              <a:ln w="9525">
                <a:solidFill>
                  <a:srgbClr val="1F487E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PowerPoint]CFR_Data'!$B$613:$F$613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'[Chart in Microsoft PowerPoint]CFR_Data'!$B$614:$F$614</c:f>
              <c:numCache>
                <c:formatCode>General</c:formatCode>
                <c:ptCount val="5"/>
                <c:pt idx="0">
                  <c:v>16.2</c:v>
                </c:pt>
                <c:pt idx="1">
                  <c:v>18.3</c:v>
                </c:pt>
                <c:pt idx="2">
                  <c:v>18.2</c:v>
                </c:pt>
                <c:pt idx="3">
                  <c:v>18.100000000000001</c:v>
                </c:pt>
                <c:pt idx="4" formatCode="0.0">
                  <c:v>15.198718263549756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2D-4A54-9AC5-3C861E3BADE5}"/>
            </c:ext>
          </c:extLst>
        </c:ser>
        <c:ser>
          <c:idx val="2"/>
          <c:order val="2"/>
          <c:tx>
            <c:strRef>
              <c:f>'[Chart in Microsoft PowerPoint]CFR_Data'!$A$616</c:f>
              <c:strCache>
                <c:ptCount val="1"/>
                <c:pt idx="0">
                  <c:v>Undetermined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PowerPoint]CFR_Data'!$B$613:$F$613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'[Chart in Microsoft PowerPoint]CFR_Data'!$B$616:$F$616</c:f>
              <c:numCache>
                <c:formatCode>General</c:formatCode>
                <c:ptCount val="5"/>
                <c:pt idx="0">
                  <c:v>5.7</c:v>
                </c:pt>
                <c:pt idx="1">
                  <c:v>7.1</c:v>
                </c:pt>
                <c:pt idx="2">
                  <c:v>6.2</c:v>
                </c:pt>
                <c:pt idx="3">
                  <c:v>5.0999999999999996</c:v>
                </c:pt>
                <c:pt idx="4" formatCode="0.0">
                  <c:v>4.5131565149405395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2D-4A54-9AC5-3C861E3BA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9907200"/>
        <c:axId val="1790190160"/>
      </c:lineChart>
      <c:catAx>
        <c:axId val="2009907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790190160"/>
        <c:crosses val="autoZero"/>
        <c:auto val="1"/>
        <c:lblAlgn val="ctr"/>
        <c:lblOffset val="100"/>
        <c:noMultiLvlLbl val="0"/>
      </c:catAx>
      <c:valAx>
        <c:axId val="179019016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pPr>
                <a:r>
                  <a:rPr lang="en-US" sz="1400" b="1">
                    <a:solidFill>
                      <a:schemeClr val="tx1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Rate per 100,000  population</a:t>
                </a:r>
              </a:p>
            </c:rich>
          </c:tx>
          <c:layout>
            <c:manualLayout>
              <c:xMode val="edge"/>
              <c:yMode val="edge"/>
              <c:x val="1.185137074633774E-2"/>
              <c:y val="0.24816318501546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0099072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1992971638564458E-2"/>
          <c:y val="3.5519125683060107E-2"/>
          <c:w val="0.86410894800265525"/>
          <c:h val="5.69759292872172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24656275650297"/>
          <c:y val="0.14351485192588878"/>
          <c:w val="0.54485593467483229"/>
          <c:h val="0.94301988693720973"/>
        </c:manualLayout>
      </c:layout>
      <c:pieChart>
        <c:varyColors val="1"/>
        <c:ser>
          <c:idx val="0"/>
          <c:order val="0"/>
          <c:spPr>
            <a:ln w="12700">
              <a:solidFill>
                <a:srgbClr val="355984"/>
              </a:solidFill>
            </a:ln>
          </c:spPr>
          <c:dPt>
            <c:idx val="0"/>
            <c:bubble3D val="0"/>
            <c:spPr>
              <a:solidFill>
                <a:srgbClr val="355984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34-4B6C-B99F-62907CED6B89}"/>
              </c:ext>
            </c:extLst>
          </c:dPt>
          <c:dPt>
            <c:idx val="1"/>
            <c:bubble3D val="0"/>
            <c:spPr>
              <a:solidFill>
                <a:srgbClr val="4572A7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34-4B6C-B99F-62907CED6B89}"/>
              </c:ext>
            </c:extLst>
          </c:dPt>
          <c:dPt>
            <c:idx val="2"/>
            <c:bubble3D val="0"/>
            <c:spPr>
              <a:solidFill>
                <a:srgbClr val="6A8FC3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634-4B6C-B99F-62907CED6B89}"/>
              </c:ext>
            </c:extLst>
          </c:dPt>
          <c:dPt>
            <c:idx val="3"/>
            <c:bubble3D val="0"/>
            <c:spPr>
              <a:solidFill>
                <a:srgbClr val="BCC8DF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634-4B6C-B99F-62907CED6B89}"/>
              </c:ext>
            </c:extLst>
          </c:dPt>
          <c:dLbls>
            <c:dLbl>
              <c:idx val="0"/>
              <c:layout>
                <c:manualLayout>
                  <c:x val="-0.23348363057927674"/>
                  <c:y val="3.874733790508421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Yes, probably</a:t>
                    </a:r>
                  </a:p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38%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634-4B6C-B99F-62907CED6B89}"/>
                </c:ext>
              </c:extLst>
            </c:dLbl>
            <c:dLbl>
              <c:idx val="1"/>
              <c:layout>
                <c:manualLayout>
                  <c:x val="0.19482401578965139"/>
                  <c:y val="-0.15883317188827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a:t>No, probably</a:t>
                    </a:r>
                    <a:r>
                      <a:rPr lang="en-US" sz="16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a:t> not</a:t>
                    </a:r>
                  </a:p>
                  <a:p>
                    <a:pPr>
                      <a:defRPr sz="160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6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a:t>56% </a:t>
                    </a:r>
                    <a:endParaRPr lang="en-US" sz="16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Open Sans" panose="020B0606030504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Open Sans" panose="020B0606030504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48622047244095"/>
                      <c:h val="0.1173381452318460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0634-4B6C-B99F-62907CED6B89}"/>
                </c:ext>
              </c:extLst>
            </c:dLbl>
            <c:dLbl>
              <c:idx val="2"/>
              <c:layout>
                <c:manualLayout>
                  <c:x val="-5.5330958354573107E-2"/>
                  <c:y val="5.20671669714889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a:t>Team could</a:t>
                    </a:r>
                    <a:r>
                      <a:rPr lang="en-US" sz="16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a:t> not determine</a:t>
                    </a:r>
                    <a:endParaRPr lang="en-US" sz="16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Open Sans" panose="020B0606030504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60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a:t>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Open Sans" panose="020B0606030504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54799410876857"/>
                      <c:h val="0.1645765651719302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0634-4B6C-B99F-62907CED6B89}"/>
                </c:ext>
              </c:extLst>
            </c:dLbl>
            <c:dLbl>
              <c:idx val="3"/>
              <c:layout>
                <c:manualLayout>
                  <c:x val="1.0887625480627338E-2"/>
                  <c:y val="-5.901545326427924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a:t>Unknown</a:t>
                    </a:r>
                  </a:p>
                  <a:p>
                    <a:pPr>
                      <a:defRPr sz="160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a:t>0.2%</a:t>
                    </a:r>
                  </a:p>
                  <a:p>
                    <a:pPr>
                      <a:defRPr sz="160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defRPr>
                    </a:pPr>
                    <a:endParaRPr lang="en-US" sz="16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Open Sans" panose="020B0606030504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Open Sans" panose="020B0606030504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03197946813979"/>
                      <c:h val="0.1116960823055053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0634-4B6C-B99F-62907CED6B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Sheet7!$A$3:$A$6</c:f>
              <c:strCache>
                <c:ptCount val="4"/>
                <c:pt idx="0">
                  <c:v>Yes, probably</c:v>
                </c:pt>
                <c:pt idx="1">
                  <c:v>No, probably not</c:v>
                </c:pt>
                <c:pt idx="2">
                  <c:v>Team could not determine</c:v>
                </c:pt>
                <c:pt idx="3">
                  <c:v>Unknown</c:v>
                </c:pt>
              </c:strCache>
            </c:strRef>
          </c:cat>
          <c:val>
            <c:numRef>
              <c:f>Sheet7!$B$3:$B$6</c:f>
              <c:numCache>
                <c:formatCode>General</c:formatCode>
                <c:ptCount val="4"/>
                <c:pt idx="0">
                  <c:v>306</c:v>
                </c:pt>
                <c:pt idx="1">
                  <c:v>454</c:v>
                </c:pt>
                <c:pt idx="2">
                  <c:v>46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634-4B6C-B99F-62907CED6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05555555555555"/>
          <c:y val="0.18287037037037041"/>
          <c:w val="0.46388888888888891"/>
          <c:h val="0.77314814814814814"/>
        </c:manualLayout>
      </c:layout>
      <c:pieChart>
        <c:varyColors val="1"/>
        <c:ser>
          <c:idx val="0"/>
          <c:order val="0"/>
          <c:spPr>
            <a:ln w="12700">
              <a:solidFill>
                <a:srgbClr val="355984"/>
              </a:solidFill>
            </a:ln>
          </c:spPr>
          <c:dPt>
            <c:idx val="0"/>
            <c:bubble3D val="0"/>
            <c:spPr>
              <a:solidFill>
                <a:srgbClr val="355984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A7-4C79-990E-D8FD55A8BF56}"/>
              </c:ext>
            </c:extLst>
          </c:dPt>
          <c:dPt>
            <c:idx val="1"/>
            <c:bubble3D val="0"/>
            <c:spPr>
              <a:solidFill>
                <a:srgbClr val="6A8FC3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A7-4C79-990E-D8FD55A8BF56}"/>
              </c:ext>
            </c:extLst>
          </c:dPt>
          <c:dPt>
            <c:idx val="2"/>
            <c:bubble3D val="0"/>
            <c:spPr>
              <a:solidFill>
                <a:srgbClr val="BCC8DF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A7-4C79-990E-D8FD55A8BF56}"/>
              </c:ext>
            </c:extLst>
          </c:dPt>
          <c:dLbls>
            <c:dLbl>
              <c:idx val="0"/>
              <c:layout>
                <c:manualLayout>
                  <c:x val="-4.2007589119646624E-2"/>
                  <c:y val="-0.514150918635170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Yes, probably</a:t>
                    </a:r>
                  </a:p>
                  <a:p>
                    <a:r>
                      <a:rPr lang="en-US" dirty="0"/>
                      <a:t>92%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5A7-4C79-990E-D8FD55A8BF56}"/>
                </c:ext>
              </c:extLst>
            </c:dLbl>
            <c:dLbl>
              <c:idx val="1"/>
              <c:layout>
                <c:manualLayout>
                  <c:x val="-2.4819571801958769E-2"/>
                  <c:y val="4.07533902012248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a:t>No,</a:t>
                    </a:r>
                    <a:r>
                      <a:rPr lang="en-US" sz="14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a:t> probably not</a:t>
                    </a:r>
                    <a:endParaRPr 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Open Sans" panose="020B0606030504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4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a:t>4%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Open Sans" panose="020B0606030504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01377952755904"/>
                      <c:h val="0.1358566637503645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75A7-4C79-990E-D8FD55A8BF56}"/>
                </c:ext>
              </c:extLst>
            </c:dLbl>
            <c:dLbl>
              <c:idx val="2"/>
              <c:layout>
                <c:manualLayout>
                  <c:x val="3.1265748031496066E-2"/>
                  <c:y val="-2.375400991542723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Team could not determine</a:t>
                    </a:r>
                  </a:p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4%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5A7-4C79-990E-D8FD55A8BF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Sheet7!$A$9:$A$11</c:f>
              <c:strCache>
                <c:ptCount val="3"/>
                <c:pt idx="0">
                  <c:v>Yes, probably</c:v>
                </c:pt>
                <c:pt idx="1">
                  <c:v>No, probably not</c:v>
                </c:pt>
                <c:pt idx="2">
                  <c:v>Team could not determine</c:v>
                </c:pt>
              </c:strCache>
            </c:strRef>
          </c:cat>
          <c:val>
            <c:numRef>
              <c:f>Sheet7!$B$9:$B$11</c:f>
              <c:numCache>
                <c:formatCode>General</c:formatCode>
                <c:ptCount val="3"/>
                <c:pt idx="0">
                  <c:v>210</c:v>
                </c:pt>
                <c:pt idx="1">
                  <c:v>9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5A7-4C79-990E-D8FD55A8B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6111111111111"/>
          <c:y val="0.11342592592592593"/>
          <c:w val="0.46388888888888891"/>
          <c:h val="0.77314814814814814"/>
        </c:manualLayout>
      </c:layout>
      <c:pieChart>
        <c:varyColors val="1"/>
        <c:ser>
          <c:idx val="0"/>
          <c:order val="0"/>
          <c:spPr>
            <a:ln w="12700">
              <a:solidFill>
                <a:srgbClr val="355984"/>
              </a:solidFill>
            </a:ln>
          </c:spPr>
          <c:dPt>
            <c:idx val="0"/>
            <c:bubble3D val="0"/>
            <c:spPr>
              <a:solidFill>
                <a:srgbClr val="355984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50-4519-A29E-58B6D0B97144}"/>
              </c:ext>
            </c:extLst>
          </c:dPt>
          <c:dPt>
            <c:idx val="1"/>
            <c:bubble3D val="0"/>
            <c:spPr>
              <a:solidFill>
                <a:srgbClr val="6A8FC3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50-4519-A29E-58B6D0B97144}"/>
              </c:ext>
            </c:extLst>
          </c:dPt>
          <c:dPt>
            <c:idx val="2"/>
            <c:bubble3D val="0"/>
            <c:spPr>
              <a:solidFill>
                <a:srgbClr val="BCC8DF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50-4519-A29E-58B6D0B97144}"/>
              </c:ext>
            </c:extLst>
          </c:dPt>
          <c:dLbls>
            <c:dLbl>
              <c:idx val="0"/>
              <c:layout>
                <c:manualLayout>
                  <c:x val="7.5682768559090507E-2"/>
                  <c:y val="2.4282589676290463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Yes, probably</a:t>
                    </a:r>
                  </a:p>
                  <a:p>
                    <a: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6%</a:t>
                    </a:r>
                    <a:r>
                      <a:rPr lang="en-US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650-4519-A29E-58B6D0B97144}"/>
                </c:ext>
              </c:extLst>
            </c:dLbl>
            <c:dLbl>
              <c:idx val="1"/>
              <c:layout>
                <c:manualLayout>
                  <c:x val="4.6638232720909887E-3"/>
                  <c:y val="-0.2731483304170312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a:t>No,</a:t>
                    </a:r>
                    <a:r>
                      <a:rPr lang="en-US" sz="14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a:t> probably not</a:t>
                    </a:r>
                    <a:endPara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Open Sans" panose="020B0606030504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40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a:t>89%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Open Sans" panose="020B0606030504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19750656167978"/>
                      <c:h val="0.1451159230096237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6650-4519-A29E-58B6D0B97144}"/>
                </c:ext>
              </c:extLst>
            </c:dLbl>
            <c:dLbl>
              <c:idx val="2"/>
              <c:layout>
                <c:manualLayout>
                  <c:x val="-0.11237273208701073"/>
                  <c:y val="2.08334426946631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a:t>Team could not determine</a:t>
                    </a:r>
                  </a:p>
                  <a:p>
                    <a:pPr>
                      <a:defRPr sz="140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a:t>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Open Sans" panose="020B0606030504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60261661852935"/>
                      <c:h val="0.1775234033245844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6650-4519-A29E-58B6D0B971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Sheet7!$A$14:$A$16</c:f>
              <c:strCache>
                <c:ptCount val="3"/>
                <c:pt idx="0">
                  <c:v>Yes, probably</c:v>
                </c:pt>
                <c:pt idx="1">
                  <c:v>No, probably not</c:v>
                </c:pt>
                <c:pt idx="2">
                  <c:v>Team could not determine</c:v>
                </c:pt>
              </c:strCache>
            </c:strRef>
          </c:cat>
          <c:val>
            <c:numRef>
              <c:f>Sheet7!$B$14:$B$16</c:f>
              <c:numCache>
                <c:formatCode>General</c:formatCode>
                <c:ptCount val="3"/>
                <c:pt idx="0">
                  <c:v>30</c:v>
                </c:pt>
                <c:pt idx="1">
                  <c:v>444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50-4519-A29E-58B6D0B97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Sheet6!$A$3</c:f>
              <c:strCache>
                <c:ptCount val="1"/>
                <c:pt idx="0">
                  <c:v>TN Sleep-Related Infant Deaths</c:v>
                </c:pt>
              </c:strCache>
            </c:strRef>
          </c:tx>
          <c:spPr>
            <a:solidFill>
              <a:srgbClr val="C040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Sheet6!$B$2:$F$2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Sheet6!$B$3:$F$3</c:f>
              <c:numCache>
                <c:formatCode>General</c:formatCode>
                <c:ptCount val="5"/>
                <c:pt idx="0">
                  <c:v>142</c:v>
                </c:pt>
                <c:pt idx="1">
                  <c:v>139</c:v>
                </c:pt>
                <c:pt idx="2">
                  <c:v>144</c:v>
                </c:pt>
                <c:pt idx="3">
                  <c:v>128</c:v>
                </c:pt>
                <c:pt idx="4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E3-4516-9168-3CEBB4753BB9}"/>
            </c:ext>
          </c:extLst>
        </c:ser>
        <c:ser>
          <c:idx val="1"/>
          <c:order val="1"/>
          <c:tx>
            <c:strRef>
              <c:f>Sheet6!$A$4</c:f>
              <c:strCache>
                <c:ptCount val="1"/>
                <c:pt idx="0">
                  <c:v>All TN Infant Deaths</c:v>
                </c:pt>
              </c:strCache>
            </c:strRef>
          </c:tx>
          <c:spPr>
            <a:solidFill>
              <a:srgbClr val="1F487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Sheet6!$B$2:$F$2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Sheet6!$B$4:$F$4</c:f>
              <c:numCache>
                <c:formatCode>General</c:formatCode>
                <c:ptCount val="5"/>
                <c:pt idx="0">
                  <c:v>569</c:v>
                </c:pt>
                <c:pt idx="1">
                  <c:v>597</c:v>
                </c:pt>
                <c:pt idx="2">
                  <c:v>597</c:v>
                </c:pt>
                <c:pt idx="3">
                  <c:v>559</c:v>
                </c:pt>
                <c:pt idx="4">
                  <c:v>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E3-4516-9168-3CEBB4753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9"/>
        <c:axId val="624074920"/>
        <c:axId val="624075904"/>
      </c:barChart>
      <c:catAx>
        <c:axId val="624074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624075904"/>
        <c:crosses val="autoZero"/>
        <c:auto val="1"/>
        <c:lblAlgn val="ctr"/>
        <c:lblOffset val="100"/>
        <c:noMultiLvlLbl val="0"/>
      </c:catAx>
      <c:valAx>
        <c:axId val="624075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pPr>
                <a:r>
                  <a:rPr lang="en-US" sz="14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Number of Deaths</a:t>
                </a:r>
              </a:p>
            </c:rich>
          </c:tx>
          <c:layout>
            <c:manualLayout>
              <c:xMode val="edge"/>
              <c:yMode val="edge"/>
              <c:x val="4.8458846490342551E-3"/>
              <c:y val="0.269612927750843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624074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Sheet6!$A$28</c:f>
              <c:strCache>
                <c:ptCount val="1"/>
                <c:pt idx="0">
                  <c:v>TN Overall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Sheet6!$B$27:$F$27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Sheet6!$B$28:$F$28</c:f>
              <c:numCache>
                <c:formatCode>0.0</c:formatCode>
                <c:ptCount val="5"/>
                <c:pt idx="0">
                  <c:v>1.7450291247818714</c:v>
                </c:pt>
                <c:pt idx="1">
                  <c:v>1.7212556498049656</c:v>
                </c:pt>
                <c:pt idx="2">
                  <c:v>1.777251184834123</c:v>
                </c:pt>
                <c:pt idx="3">
                  <c:v>1.5853945526834041</c:v>
                </c:pt>
                <c:pt idx="4">
                  <c:v>1.2806007633872512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D9-47CC-B029-3BADFF789E77}"/>
            </c:ext>
          </c:extLst>
        </c:ser>
        <c:ser>
          <c:idx val="1"/>
          <c:order val="1"/>
          <c:tx>
            <c:strRef>
              <c:f>Sheet6!$A$29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rgbClr val="C0403E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C0403E"/>
              </a:solidFill>
              <a:ln w="9525">
                <a:solidFill>
                  <a:srgbClr val="BE4B48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Sheet6!$B$27:$F$27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Sheet6!$B$29:$F$29</c:f>
              <c:numCache>
                <c:formatCode>0.0</c:formatCode>
                <c:ptCount val="5"/>
                <c:pt idx="0">
                  <c:v>1.4112379963664676</c:v>
                </c:pt>
                <c:pt idx="1">
                  <c:v>1.4087737116272976</c:v>
                </c:pt>
                <c:pt idx="2">
                  <c:v>1.4151719598486094</c:v>
                </c:pt>
                <c:pt idx="3">
                  <c:v>1.3596304426170429</c:v>
                </c:pt>
                <c:pt idx="4">
                  <c:v>0.77281023398063042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D9-47CC-B029-3BADFF789E77}"/>
            </c:ext>
          </c:extLst>
        </c:ser>
        <c:ser>
          <c:idx val="2"/>
          <c:order val="2"/>
          <c:tx>
            <c:strRef>
              <c:f>Sheet6!$A$30</c:f>
              <c:strCache>
                <c:ptCount val="1"/>
                <c:pt idx="0">
                  <c:v>Black</c:v>
                </c:pt>
              </c:strCache>
            </c:strRef>
          </c:tx>
          <c:spPr>
            <a:ln w="28575" cap="rnd">
              <a:solidFill>
                <a:srgbClr val="1F487E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rgbClr val="1F487E"/>
              </a:solidFill>
              <a:ln w="9525">
                <a:solidFill>
                  <a:srgbClr val="1F487E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Sheet6!$B$27:$F$27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Sheet6!$B$30:$F$30</c:f>
              <c:numCache>
                <c:formatCode>0.0</c:formatCode>
                <c:ptCount val="5"/>
                <c:pt idx="0">
                  <c:v>2.8120138805791552</c:v>
                </c:pt>
                <c:pt idx="1">
                  <c:v>3.1175499724922058</c:v>
                </c:pt>
                <c:pt idx="2">
                  <c:v>3.0209655005739835</c:v>
                </c:pt>
                <c:pt idx="3">
                  <c:v>2.5152712899748475</c:v>
                </c:pt>
                <c:pt idx="4">
                  <c:v>2.9737123825383609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D9-47CC-B029-3BADFF789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6036080"/>
        <c:axId val="806036408"/>
      </c:lineChart>
      <c:catAx>
        <c:axId val="80603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06036408"/>
        <c:crosses val="autoZero"/>
        <c:auto val="1"/>
        <c:lblAlgn val="ctr"/>
        <c:lblOffset val="100"/>
        <c:noMultiLvlLbl val="0"/>
      </c:catAx>
      <c:valAx>
        <c:axId val="806036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pPr>
                <a:r>
                  <a:rPr lang="en-US" sz="14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Rate per 1,000 Live Births</a:t>
                </a:r>
              </a:p>
            </c:rich>
          </c:tx>
          <c:layout>
            <c:manualLayout>
              <c:xMode val="edge"/>
              <c:yMode val="edge"/>
              <c:x val="8.443093549476529E-3"/>
              <c:y val="0.227020771464599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0603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1F487E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Sheet6!$B$2:$B$10</c:f>
              <c:strCache>
                <c:ptCount val="9"/>
                <c:pt idx="0">
                  <c:v>Adult fell asleep while breastfeeding infant</c:v>
                </c:pt>
                <c:pt idx="1">
                  <c:v>Adult fell asleep while bottle feeding infant</c:v>
                </c:pt>
                <c:pt idx="2">
                  <c:v>Alcohol-impaired adult sleeping with infant</c:v>
                </c:pt>
                <c:pt idx="3">
                  <c:v>Drug-impaired adult sleeping with infant</c:v>
                </c:pt>
                <c:pt idx="4">
                  <c:v>Infant sleeping with obese adult</c:v>
                </c:pt>
                <c:pt idx="5">
                  <c:v>Infant found not sleeping on back</c:v>
                </c:pt>
                <c:pt idx="6">
                  <c:v>Infant sleeping with other people</c:v>
                </c:pt>
                <c:pt idx="7">
                  <c:v>Infant found not sleeping in crib or bassinet</c:v>
                </c:pt>
                <c:pt idx="8">
                  <c:v>Unsafe bedding or toys in sleeping area*</c:v>
                </c:pt>
              </c:strCache>
            </c:strRef>
          </c:cat>
          <c:val>
            <c:numRef>
              <c:f>Sheet6!$C$2:$C$10</c:f>
              <c:numCache>
                <c:formatCode>0%</c:formatCode>
                <c:ptCount val="9"/>
                <c:pt idx="0">
                  <c:v>0</c:v>
                </c:pt>
                <c:pt idx="1">
                  <c:v>0.02</c:v>
                </c:pt>
                <c:pt idx="2">
                  <c:v>0.02</c:v>
                </c:pt>
                <c:pt idx="3">
                  <c:v>7.0000000000000007E-2</c:v>
                </c:pt>
                <c:pt idx="4">
                  <c:v>0.16</c:v>
                </c:pt>
                <c:pt idx="5">
                  <c:v>0.44</c:v>
                </c:pt>
                <c:pt idx="6">
                  <c:v>0.67</c:v>
                </c:pt>
                <c:pt idx="7">
                  <c:v>0.8</c:v>
                </c:pt>
                <c:pt idx="8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01-42EC-86E4-2C8EE09838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29940240"/>
        <c:axId val="426519456"/>
      </c:barChart>
      <c:catAx>
        <c:axId val="529940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26519456"/>
        <c:crosses val="autoZero"/>
        <c:auto val="1"/>
        <c:lblAlgn val="ctr"/>
        <c:lblOffset val="100"/>
        <c:noMultiLvlLbl val="0"/>
      </c:catAx>
      <c:valAx>
        <c:axId val="426519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pPr>
                <a:r>
                  <a:rPr lang="en-US" sz="1400" b="1">
                    <a:solidFill>
                      <a:schemeClr val="tx1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Percent of Sleep-Related Infant Deaths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2994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'[Report data 2018_version with corrected SR figure.xlsx]Sleep-Related'!$C$2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403E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D7D-4124-B278-F76839FBCF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D7D-4124-B278-F76839FBCF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403E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'[Report data 2018_version with corrected SR figure.xlsx]Sleep-Related'!$A$9:$A$15</c:f>
              <c:strCache>
                <c:ptCount val="7"/>
                <c:pt idx="0">
                  <c:v>South Central</c:v>
                </c:pt>
                <c:pt idx="1">
                  <c:v>Knox</c:v>
                </c:pt>
                <c:pt idx="2">
                  <c:v>West </c:v>
                </c:pt>
                <c:pt idx="3">
                  <c:v>East</c:v>
                </c:pt>
                <c:pt idx="4">
                  <c:v>Mid-Cumberland</c:v>
                </c:pt>
                <c:pt idx="5">
                  <c:v>Davidson</c:v>
                </c:pt>
                <c:pt idx="6">
                  <c:v>Shelby</c:v>
                </c:pt>
              </c:strCache>
            </c:strRef>
          </c:cat>
          <c:val>
            <c:numRef>
              <c:f>'[Report data 2018_version with corrected SR figure.xlsx]Sleep-Related'!$C$9:$C$15</c:f>
              <c:numCache>
                <c:formatCode>General</c:formatCode>
                <c:ptCount val="7"/>
                <c:pt idx="0">
                  <c:v>7</c:v>
                </c:pt>
                <c:pt idx="1">
                  <c:v>9</c:v>
                </c:pt>
                <c:pt idx="2">
                  <c:v>9</c:v>
                </c:pt>
                <c:pt idx="3">
                  <c:v>11</c:v>
                </c:pt>
                <c:pt idx="4">
                  <c:v>11</c:v>
                </c:pt>
                <c:pt idx="5">
                  <c:v>13</c:v>
                </c:pt>
                <c:pt idx="6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7D-4124-B278-F76839FBCFAB}"/>
            </c:ext>
          </c:extLst>
        </c:ser>
        <c:ser>
          <c:idx val="0"/>
          <c:order val="1"/>
          <c:tx>
            <c:strRef>
              <c:f>'[Report data 2018_version with corrected SR figure.xlsx]Sleep-Related'!$B$2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1F487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1F487E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'[Report data 2018_version with corrected SR figure.xlsx]Sleep-Related'!$A$9:$A$15</c:f>
              <c:strCache>
                <c:ptCount val="7"/>
                <c:pt idx="0">
                  <c:v>South Central</c:v>
                </c:pt>
                <c:pt idx="1">
                  <c:v>Knox</c:v>
                </c:pt>
                <c:pt idx="2">
                  <c:v>West </c:v>
                </c:pt>
                <c:pt idx="3">
                  <c:v>East</c:v>
                </c:pt>
                <c:pt idx="4">
                  <c:v>Mid-Cumberland</c:v>
                </c:pt>
                <c:pt idx="5">
                  <c:v>Davidson</c:v>
                </c:pt>
                <c:pt idx="6">
                  <c:v>Shelby</c:v>
                </c:pt>
              </c:strCache>
            </c:strRef>
          </c:cat>
          <c:val>
            <c:numRef>
              <c:f>'[Report data 2018_version with corrected SR figure.xlsx]Sleep-Related'!$B$9:$B$15</c:f>
              <c:numCache>
                <c:formatCode>General</c:formatCode>
                <c:ptCount val="7"/>
                <c:pt idx="0">
                  <c:v>11</c:v>
                </c:pt>
                <c:pt idx="1">
                  <c:v>8</c:v>
                </c:pt>
                <c:pt idx="2">
                  <c:v>12</c:v>
                </c:pt>
                <c:pt idx="3">
                  <c:v>17</c:v>
                </c:pt>
                <c:pt idx="4">
                  <c:v>18</c:v>
                </c:pt>
                <c:pt idx="5">
                  <c:v>12</c:v>
                </c:pt>
                <c:pt idx="6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7D-4124-B278-F76839FBCF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05464576"/>
        <c:axId val="105466112"/>
      </c:barChart>
      <c:catAx>
        <c:axId val="105464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5466112"/>
        <c:crosses val="autoZero"/>
        <c:auto val="1"/>
        <c:lblAlgn val="ctr"/>
        <c:lblOffset val="100"/>
        <c:noMultiLvlLbl val="0"/>
      </c:catAx>
      <c:valAx>
        <c:axId val="105466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464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965617754645812"/>
          <c:y val="0.43926800081979672"/>
          <c:w val="0.12070480254366746"/>
          <c:h val="0.11227128436460841"/>
        </c:manualLayout>
      </c:layout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47350421515231"/>
          <c:y val="0.11689157163705716"/>
          <c:w val="0.73887058825016816"/>
          <c:h val="0.789157678898274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Asphyxia!$A$3</c:f>
              <c:strCache>
                <c:ptCount val="1"/>
                <c:pt idx="0">
                  <c:v>TN Deaths</c:v>
                </c:pt>
              </c:strCache>
            </c:strRef>
          </c:tx>
          <c:spPr>
            <a:solidFill>
              <a:srgbClr val="1E487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Asphyxia!$C$2:$G$2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Asphyxia!$C$3:$G$3</c:f>
              <c:numCache>
                <c:formatCode>General</c:formatCode>
                <c:ptCount val="5"/>
                <c:pt idx="0">
                  <c:v>63</c:v>
                </c:pt>
                <c:pt idx="1">
                  <c:v>45</c:v>
                </c:pt>
                <c:pt idx="2">
                  <c:v>49</c:v>
                </c:pt>
                <c:pt idx="3">
                  <c:v>57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07-41C6-9022-B0A3006710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axId val="106387712"/>
        <c:axId val="106410368"/>
      </c:barChart>
      <c:lineChart>
        <c:grouping val="standard"/>
        <c:varyColors val="0"/>
        <c:ser>
          <c:idx val="1"/>
          <c:order val="1"/>
          <c:tx>
            <c:strRef>
              <c:f>Asphyxia!$A$4</c:f>
              <c:strCache>
                <c:ptCount val="1"/>
                <c:pt idx="0">
                  <c:v>TN Rate</c:v>
                </c:pt>
              </c:strCache>
            </c:strRef>
          </c:tx>
          <c:spPr>
            <a:ln>
              <a:solidFill>
                <a:srgbClr val="1E487C"/>
              </a:solidFill>
            </a:ln>
          </c:spPr>
          <c:marker>
            <c:spPr>
              <a:solidFill>
                <a:srgbClr val="1E487C"/>
              </a:solidFill>
              <a:ln>
                <a:solidFill>
                  <a:srgbClr val="1E487C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1F487E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Asphyxia!$C$2:$G$2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Asphyxia!$C$4:$G$4</c:f>
              <c:numCache>
                <c:formatCode>0.0</c:formatCode>
                <c:ptCount val="5"/>
                <c:pt idx="0">
                  <c:v>4.229700960142118</c:v>
                </c:pt>
                <c:pt idx="1">
                  <c:v>3.0129577268639998</c:v>
                </c:pt>
                <c:pt idx="2">
                  <c:v>3.2632598234110257</c:v>
                </c:pt>
                <c:pt idx="3">
                  <c:v>3.7923596594061828</c:v>
                </c:pt>
                <c:pt idx="4">
                  <c:v>2.5884280012158976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07-41C6-9022-B0A30067103A}"/>
            </c:ext>
          </c:extLst>
        </c:ser>
        <c:ser>
          <c:idx val="2"/>
          <c:order val="2"/>
          <c:tx>
            <c:strRef>
              <c:f>Asphyxia!$A$5</c:f>
              <c:strCache>
                <c:ptCount val="1"/>
                <c:pt idx="0">
                  <c:v>U.S. Rate</c:v>
                </c:pt>
              </c:strCache>
            </c:strRef>
          </c:tx>
          <c:spPr>
            <a:ln>
              <a:solidFill>
                <a:srgbClr val="BF4F4C"/>
              </a:solidFill>
            </a:ln>
          </c:spPr>
          <c:marker>
            <c:spPr>
              <a:solidFill>
                <a:srgbClr val="BF4F4C"/>
              </a:solidFill>
              <a:ln>
                <a:solidFill>
                  <a:srgbClr val="BF4F4C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403E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Asphyxia!$C$2:$G$2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Asphyxia!$C$5:$G$5</c:f>
              <c:numCache>
                <c:formatCode>General</c:formatCode>
                <c:ptCount val="5"/>
                <c:pt idx="0">
                  <c:v>1.8</c:v>
                </c:pt>
                <c:pt idx="1">
                  <c:v>1.7</c:v>
                </c:pt>
                <c:pt idx="2">
                  <c:v>1.8</c:v>
                </c:pt>
                <c:pt idx="3">
                  <c:v>1.6</c:v>
                </c:pt>
                <c:pt idx="4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607-41C6-9022-B0A3006710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418560"/>
        <c:axId val="106412288"/>
      </c:lineChart>
      <c:catAx>
        <c:axId val="106387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6410368"/>
        <c:crosses val="autoZero"/>
        <c:auto val="1"/>
        <c:lblAlgn val="ctr"/>
        <c:lblOffset val="100"/>
        <c:noMultiLvlLbl val="0"/>
      </c:catAx>
      <c:valAx>
        <c:axId val="106410368"/>
        <c:scaling>
          <c:orientation val="minMax"/>
          <c:max val="18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Number of Deaths</a:t>
                </a:r>
              </a:p>
            </c:rich>
          </c:tx>
          <c:layout>
            <c:manualLayout>
              <c:xMode val="edge"/>
              <c:yMode val="edge"/>
              <c:x val="1.4057355908546113E-3"/>
              <c:y val="0.2836994479009181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6387712"/>
        <c:crosses val="autoZero"/>
        <c:crossBetween val="between"/>
        <c:majorUnit val="30"/>
      </c:valAx>
      <c:valAx>
        <c:axId val="106412288"/>
        <c:scaling>
          <c:orientation val="minMax"/>
          <c:max val="4.5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sz="1400"/>
                </a:pP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Rate per 100,000 Population</a:t>
                </a:r>
              </a:p>
            </c:rich>
          </c:tx>
          <c:layout>
            <c:manualLayout>
              <c:xMode val="edge"/>
              <c:yMode val="edge"/>
              <c:x val="0.95765093127809875"/>
              <c:y val="0.21153361584619906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6418560"/>
        <c:crosses val="max"/>
        <c:crossBetween val="between"/>
      </c:valAx>
      <c:catAx>
        <c:axId val="10641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6412288"/>
        <c:crosses val="autoZero"/>
        <c:auto val="1"/>
        <c:lblAlgn val="ctr"/>
        <c:lblOffset val="100"/>
        <c:noMultiLvlLbl val="0"/>
      </c:catAx>
    </c:plotArea>
    <c:legend>
      <c:legendPos val="t"/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47350421515231"/>
          <c:y val="0.13473596849644329"/>
          <c:w val="0.73887058825016816"/>
          <c:h val="0.789157678898274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'Motor Vehicle'!$A$3</c:f>
              <c:strCache>
                <c:ptCount val="1"/>
                <c:pt idx="0">
                  <c:v>TN Deaths</c:v>
                </c:pt>
              </c:strCache>
            </c:strRef>
          </c:tx>
          <c:spPr>
            <a:solidFill>
              <a:srgbClr val="1E487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'Motor Vehicle'!$C$2:$G$2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'Motor Vehicle'!$C$3:$G$3</c:f>
              <c:numCache>
                <c:formatCode>General</c:formatCode>
                <c:ptCount val="5"/>
                <c:pt idx="0">
                  <c:v>61</c:v>
                </c:pt>
                <c:pt idx="1">
                  <c:v>71</c:v>
                </c:pt>
                <c:pt idx="2">
                  <c:v>65</c:v>
                </c:pt>
                <c:pt idx="3">
                  <c:v>62</c:v>
                </c:pt>
                <c:pt idx="4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41-462C-A599-1AB184166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axId val="105591168"/>
        <c:axId val="105593088"/>
      </c:barChart>
      <c:lineChart>
        <c:grouping val="standard"/>
        <c:varyColors val="0"/>
        <c:ser>
          <c:idx val="1"/>
          <c:order val="1"/>
          <c:tx>
            <c:strRef>
              <c:f>'Motor Vehicle'!$A$4</c:f>
              <c:strCache>
                <c:ptCount val="1"/>
                <c:pt idx="0">
                  <c:v>TN Rate</c:v>
                </c:pt>
              </c:strCache>
            </c:strRef>
          </c:tx>
          <c:spPr>
            <a:ln>
              <a:solidFill>
                <a:srgbClr val="1E487C"/>
              </a:solidFill>
            </a:ln>
          </c:spPr>
          <c:marker>
            <c:spPr>
              <a:solidFill>
                <a:srgbClr val="1E487C"/>
              </a:solidFill>
              <a:ln>
                <a:solidFill>
                  <a:srgbClr val="1E487C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1F487E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'Motor Vehicle'!$C$2:$G$2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'Motor Vehicle'!$C$4:$G$4</c:f>
              <c:numCache>
                <c:formatCode>0.0</c:formatCode>
                <c:ptCount val="5"/>
                <c:pt idx="0">
                  <c:v>4.0954247391852254</c:v>
                </c:pt>
                <c:pt idx="1">
                  <c:v>4.7537777468298668</c:v>
                </c:pt>
                <c:pt idx="2">
                  <c:v>4.3288140514636053</c:v>
                </c:pt>
                <c:pt idx="3">
                  <c:v>4.1250227874242693</c:v>
                </c:pt>
                <c:pt idx="4">
                  <c:v>4.9777461561844181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41-462C-A599-1AB184166A74}"/>
            </c:ext>
          </c:extLst>
        </c:ser>
        <c:ser>
          <c:idx val="2"/>
          <c:order val="2"/>
          <c:tx>
            <c:strRef>
              <c:f>'Motor Vehicle'!$A$5</c:f>
              <c:strCache>
                <c:ptCount val="1"/>
                <c:pt idx="0">
                  <c:v>U.S. Rate</c:v>
                </c:pt>
              </c:strCache>
            </c:strRef>
          </c:tx>
          <c:spPr>
            <a:ln>
              <a:solidFill>
                <a:srgbClr val="BF4F4C"/>
              </a:solidFill>
            </a:ln>
          </c:spPr>
          <c:marker>
            <c:spPr>
              <a:solidFill>
                <a:srgbClr val="BF4F4C"/>
              </a:solidFill>
              <a:ln>
                <a:solidFill>
                  <a:srgbClr val="BF4F4C"/>
                </a:solidFill>
              </a:ln>
            </c:spPr>
          </c:marker>
          <c:dLbls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C0403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6F8-4638-B1F3-37341BDF5C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C0403E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'Motor Vehicle'!$C$2:$G$2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'Motor Vehicle'!$C$5:$G$5</c:f>
              <c:numCache>
                <c:formatCode>0.0</c:formatCode>
                <c:ptCount val="5"/>
                <c:pt idx="0">
                  <c:v>3.3506103679374921</c:v>
                </c:pt>
                <c:pt idx="1">
                  <c:v>3.5379337912753734</c:v>
                </c:pt>
                <c:pt idx="2">
                  <c:v>3.4213387649711064</c:v>
                </c:pt>
                <c:pt idx="3">
                  <c:v>3</c:v>
                </c:pt>
                <c:pt idx="4" formatCode="General">
                  <c:v>3.0504188507122549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41-462C-A599-1AB184166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609472"/>
        <c:axId val="105607552"/>
      </c:lineChart>
      <c:catAx>
        <c:axId val="10559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5593088"/>
        <c:crosses val="autoZero"/>
        <c:auto val="1"/>
        <c:lblAlgn val="ctr"/>
        <c:lblOffset val="100"/>
        <c:noMultiLvlLbl val="0"/>
      </c:catAx>
      <c:valAx>
        <c:axId val="105593088"/>
        <c:scaling>
          <c:orientation val="minMax"/>
          <c:max val="15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Number of Deaths</a:t>
                </a:r>
              </a:p>
            </c:rich>
          </c:tx>
          <c:layout>
            <c:manualLayout>
              <c:xMode val="edge"/>
              <c:yMode val="edge"/>
              <c:x val="1.9561612782506232E-2"/>
              <c:y val="0.303633887305842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5591168"/>
        <c:crosses val="autoZero"/>
        <c:crossBetween val="between"/>
        <c:majorUnit val="30"/>
      </c:valAx>
      <c:valAx>
        <c:axId val="105607552"/>
        <c:scaling>
          <c:orientation val="minMax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Rate per 100,000 Population</a:t>
                </a:r>
              </a:p>
            </c:rich>
          </c:tx>
          <c:layout>
            <c:manualLayout>
              <c:xMode val="edge"/>
              <c:yMode val="edge"/>
              <c:x val="0.96038227574494361"/>
              <c:y val="0.31684377069688718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5609472"/>
        <c:crosses val="max"/>
        <c:crossBetween val="between"/>
      </c:valAx>
      <c:catAx>
        <c:axId val="105609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607552"/>
        <c:crosses val="autoZero"/>
        <c:auto val="1"/>
        <c:lblAlgn val="ctr"/>
        <c:lblOffset val="100"/>
        <c:noMultiLvlLbl val="0"/>
      </c:catAx>
    </c:plotArea>
    <c:legend>
      <c:legendPos val="t"/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94351614085333"/>
          <c:y val="0.11466277099220863"/>
          <c:w val="0.82291476509794859"/>
          <c:h val="0.74430976639731061"/>
        </c:manualLayout>
      </c:layout>
      <c:lineChart>
        <c:grouping val="standard"/>
        <c:varyColors val="0"/>
        <c:ser>
          <c:idx val="0"/>
          <c:order val="0"/>
          <c:tx>
            <c:strRef>
              <c:f>CFR_Data!$H$538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rgbClr val="C0403E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C0403E"/>
              </a:solidFill>
              <a:ln w="9525">
                <a:solidFill>
                  <a:srgbClr val="C0403E"/>
                </a:solidFill>
              </a:ln>
              <a:effectLst/>
            </c:spPr>
          </c:marker>
          <c:dPt>
            <c:idx val="0"/>
            <c:marker>
              <c:symbol val="square"/>
              <c:size val="7"/>
              <c:spPr>
                <a:solidFill>
                  <a:srgbClr val="C0403E"/>
                </a:solidFill>
                <a:ln w="9525">
                  <a:solidFill>
                    <a:srgbClr val="C0403E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EE34-43F5-AA4D-D9238C90C198}"/>
              </c:ext>
            </c:extLst>
          </c:dPt>
          <c:dPt>
            <c:idx val="1"/>
            <c:marker>
              <c:symbol val="square"/>
              <c:size val="7"/>
              <c:spPr>
                <a:solidFill>
                  <a:srgbClr val="C0403E"/>
                </a:solidFill>
                <a:ln w="9525">
                  <a:solidFill>
                    <a:srgbClr val="C0403E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EE34-43F5-AA4D-D9238C90C198}"/>
              </c:ext>
            </c:extLst>
          </c:dPt>
          <c:dPt>
            <c:idx val="2"/>
            <c:marker>
              <c:symbol val="square"/>
              <c:size val="7"/>
              <c:spPr>
                <a:solidFill>
                  <a:srgbClr val="C0403E"/>
                </a:solidFill>
                <a:ln w="9525">
                  <a:solidFill>
                    <a:srgbClr val="C0403E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EE34-43F5-AA4D-D9238C90C198}"/>
              </c:ext>
            </c:extLst>
          </c:dPt>
          <c:dPt>
            <c:idx val="3"/>
            <c:marker>
              <c:symbol val="square"/>
              <c:size val="7"/>
              <c:spPr>
                <a:solidFill>
                  <a:srgbClr val="C0403E"/>
                </a:solidFill>
                <a:ln w="9525">
                  <a:solidFill>
                    <a:srgbClr val="C0403E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EE34-43F5-AA4D-D9238C90C198}"/>
              </c:ext>
            </c:extLst>
          </c:dPt>
          <c:dPt>
            <c:idx val="4"/>
            <c:marker>
              <c:symbol val="square"/>
              <c:size val="7"/>
              <c:spPr>
                <a:solidFill>
                  <a:srgbClr val="C0403E"/>
                </a:solidFill>
                <a:ln w="9525">
                  <a:solidFill>
                    <a:srgbClr val="C0403E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EE34-43F5-AA4D-D9238C90C1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CFR_Data!$I$537:$M$537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CFR_Data!$I$538:$M$538</c:f>
              <c:numCache>
                <c:formatCode>0.0</c:formatCode>
                <c:ptCount val="5"/>
                <c:pt idx="0">
                  <c:v>52.167040881907205</c:v>
                </c:pt>
                <c:pt idx="1">
                  <c:v>56.608466943947555</c:v>
                </c:pt>
                <c:pt idx="2">
                  <c:v>55.729025807456217</c:v>
                </c:pt>
                <c:pt idx="3">
                  <c:v>53.57243557209722</c:v>
                </c:pt>
                <c:pt idx="4">
                  <c:v>50.559054246143624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E34-43F5-AA4D-D9238C90C198}"/>
            </c:ext>
          </c:extLst>
        </c:ser>
        <c:ser>
          <c:idx val="1"/>
          <c:order val="1"/>
          <c:tx>
            <c:strRef>
              <c:f>CFR_Data!$H$539</c:f>
              <c:strCache>
                <c:ptCount val="1"/>
                <c:pt idx="0">
                  <c:v>Black</c:v>
                </c:pt>
              </c:strCache>
            </c:strRef>
          </c:tx>
          <c:spPr>
            <a:ln w="28575" cap="rnd">
              <a:solidFill>
                <a:srgbClr val="1F487E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rgbClr val="1F487E"/>
              </a:solidFill>
              <a:ln w="9525">
                <a:solidFill>
                  <a:srgbClr val="1F487E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CFR_Data!$I$537:$M$537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CFR_Data!$I$539:$M$539</c:f>
              <c:numCache>
                <c:formatCode>0.0</c:formatCode>
                <c:ptCount val="5"/>
                <c:pt idx="0">
                  <c:v>90.999667884423786</c:v>
                </c:pt>
                <c:pt idx="1">
                  <c:v>104.51204893701562</c:v>
                </c:pt>
                <c:pt idx="2">
                  <c:v>110.48506615752301</c:v>
                </c:pt>
                <c:pt idx="3">
                  <c:v>106.3380139950219</c:v>
                </c:pt>
                <c:pt idx="4">
                  <c:v>112.29268719090093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E34-43F5-AA4D-D9238C90C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0841040"/>
        <c:axId val="1921065072"/>
      </c:lineChart>
      <c:catAx>
        <c:axId val="192084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921065072"/>
        <c:crosses val="autoZero"/>
        <c:auto val="1"/>
        <c:lblAlgn val="ctr"/>
        <c:lblOffset val="100"/>
        <c:noMultiLvlLbl val="0"/>
      </c:catAx>
      <c:valAx>
        <c:axId val="192106507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en-US" sz="1400" b="1" dirty="0">
                    <a:solidFill>
                      <a:sysClr val="windowText" lastClr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Rate </a:t>
                </a:r>
                <a:r>
                  <a:rPr lang="en-US" sz="1400" b="1" baseline="0" dirty="0">
                    <a:solidFill>
                      <a:sysClr val="windowText" lastClr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per 100,000 population</a:t>
                </a:r>
                <a:endParaRPr lang="en-US" sz="1400" b="1" dirty="0">
                  <a:solidFill>
                    <a:sysClr val="windowText" lastClr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ysClr val="windowText" lastClr="000000">
                <a:lumMod val="50000"/>
                <a:lumOff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92084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Drowning!$A$3</c:f>
              <c:strCache>
                <c:ptCount val="1"/>
                <c:pt idx="0">
                  <c:v>TN Deaths</c:v>
                </c:pt>
              </c:strCache>
            </c:strRef>
          </c:tx>
          <c:spPr>
            <a:solidFill>
              <a:srgbClr val="1E487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Drowning!$C$2:$G$2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Drowning!$C$3:$G$3</c:f>
              <c:numCache>
                <c:formatCode>General</c:formatCode>
                <c:ptCount val="5"/>
                <c:pt idx="0">
                  <c:v>12</c:v>
                </c:pt>
                <c:pt idx="1">
                  <c:v>22</c:v>
                </c:pt>
                <c:pt idx="2">
                  <c:v>19</c:v>
                </c:pt>
                <c:pt idx="3">
                  <c:v>31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B0-483A-BE74-3027ADD8B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axId val="106715776"/>
        <c:axId val="106726144"/>
      </c:barChart>
      <c:lineChart>
        <c:grouping val="standard"/>
        <c:varyColors val="0"/>
        <c:ser>
          <c:idx val="1"/>
          <c:order val="1"/>
          <c:tx>
            <c:strRef>
              <c:f>Drowning!$A$4</c:f>
              <c:strCache>
                <c:ptCount val="1"/>
                <c:pt idx="0">
                  <c:v>TN Rate</c:v>
                </c:pt>
              </c:strCache>
            </c:strRef>
          </c:tx>
          <c:spPr>
            <a:ln>
              <a:solidFill>
                <a:srgbClr val="1E487C"/>
              </a:solidFill>
            </a:ln>
          </c:spPr>
          <c:marker>
            <c:spPr>
              <a:solidFill>
                <a:srgbClr val="1E487C"/>
              </a:solidFill>
              <a:ln>
                <a:solidFill>
                  <a:srgbClr val="1E487C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1F487E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Drowning!$C$2:$G$2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Drowning!$C$4:$G$4</c:f>
              <c:numCache>
                <c:formatCode>0.0</c:formatCode>
                <c:ptCount val="5"/>
                <c:pt idx="0">
                  <c:v>0.80565732574135573</c:v>
                </c:pt>
                <c:pt idx="1">
                  <c:v>1.4730015553557332</c:v>
                </c:pt>
                <c:pt idx="2">
                  <c:v>1.2653456458124384</c:v>
                </c:pt>
                <c:pt idx="3">
                  <c:v>2.0625113937121347</c:v>
                </c:pt>
                <c:pt idx="4">
                  <c:v>1.0619191799860093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B0-483A-BE74-3027ADD8B194}"/>
            </c:ext>
          </c:extLst>
        </c:ser>
        <c:ser>
          <c:idx val="2"/>
          <c:order val="2"/>
          <c:tx>
            <c:strRef>
              <c:f>Drowning!$A$5</c:f>
              <c:strCache>
                <c:ptCount val="1"/>
                <c:pt idx="0">
                  <c:v>U.S. Rate</c:v>
                </c:pt>
              </c:strCache>
            </c:strRef>
          </c:tx>
          <c:spPr>
            <a:ln>
              <a:solidFill>
                <a:srgbClr val="BF4F4C"/>
              </a:solidFill>
            </a:ln>
          </c:spPr>
          <c:marker>
            <c:spPr>
              <a:solidFill>
                <a:srgbClr val="BF4F4C"/>
              </a:solidFill>
              <a:ln>
                <a:solidFill>
                  <a:srgbClr val="BF4F4C"/>
                </a:solidFill>
              </a:ln>
            </c:spPr>
          </c:marker>
          <c:dLbls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B0-483A-BE74-3027ADD8B194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B0-483A-BE74-3027ADD8B194}"/>
                </c:ext>
              </c:extLst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E3-494E-AE9B-F6FB1D2EF3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C0403E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Drowning!$C$2:$G$2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Drowning!$C$5:$G$5</c:f>
              <c:numCache>
                <c:formatCode>General</c:formatCode>
                <c:ptCount val="5"/>
                <c:pt idx="0">
                  <c:v>1.1000000000000001</c:v>
                </c:pt>
                <c:pt idx="1">
                  <c:v>1.2</c:v>
                </c:pt>
                <c:pt idx="2">
                  <c:v>1.2</c:v>
                </c:pt>
                <c:pt idx="3">
                  <c:v>1.1000000000000001</c:v>
                </c:pt>
                <c:pt idx="4">
                  <c:v>1.1000000000000001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6B0-483A-BE74-3027ADD8B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730240"/>
        <c:axId val="106728064"/>
      </c:lineChart>
      <c:catAx>
        <c:axId val="106715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6726144"/>
        <c:crosses val="autoZero"/>
        <c:auto val="1"/>
        <c:lblAlgn val="ctr"/>
        <c:lblOffset val="100"/>
        <c:noMultiLvlLbl val="0"/>
      </c:catAx>
      <c:valAx>
        <c:axId val="106726144"/>
        <c:scaling>
          <c:orientation val="minMax"/>
          <c:max val="8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Number of Deaths</a:t>
                </a:r>
              </a:p>
            </c:rich>
          </c:tx>
          <c:layout>
            <c:manualLayout>
              <c:xMode val="edge"/>
              <c:yMode val="edge"/>
              <c:x val="1.2563800549666274E-2"/>
              <c:y val="0.3755388637840614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6715776"/>
        <c:crosses val="autoZero"/>
        <c:crossBetween val="between"/>
        <c:majorUnit val="20"/>
      </c:valAx>
      <c:valAx>
        <c:axId val="106728064"/>
        <c:scaling>
          <c:orientation val="minMax"/>
          <c:max val="2.5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Rate per 100,000 Population</a:t>
                </a:r>
              </a:p>
            </c:rich>
          </c:tx>
          <c:layout>
            <c:manualLayout>
              <c:xMode val="edge"/>
              <c:yMode val="edge"/>
              <c:x val="0.93958734746306982"/>
              <c:y val="0.21598206942547599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6730240"/>
        <c:crosses val="max"/>
        <c:crossBetween val="between"/>
      </c:valAx>
      <c:catAx>
        <c:axId val="106730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6728064"/>
        <c:crosses val="autoZero"/>
        <c:auto val="1"/>
        <c:lblAlgn val="ctr"/>
        <c:lblOffset val="100"/>
        <c:noMultiLvlLbl val="0"/>
      </c:catAx>
    </c:plotArea>
    <c:legend>
      <c:legendPos val="t"/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28507630576026"/>
          <c:y val="0.13372574866253917"/>
          <c:w val="0.53167641325536064"/>
          <c:h val="0.77706552706552712"/>
        </c:manualLayout>
      </c:layout>
      <c:pieChart>
        <c:varyColors val="1"/>
        <c:ser>
          <c:idx val="0"/>
          <c:order val="0"/>
          <c:spPr>
            <a:ln w="12700">
              <a:solidFill>
                <a:srgbClr val="355984"/>
              </a:solidFill>
            </a:ln>
          </c:spPr>
          <c:dPt>
            <c:idx val="0"/>
            <c:bubble3D val="0"/>
            <c:spPr>
              <a:solidFill>
                <a:srgbClr val="355984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AE-416E-80E3-8D128FD43586}"/>
              </c:ext>
            </c:extLst>
          </c:dPt>
          <c:dPt>
            <c:idx val="1"/>
            <c:bubble3D val="0"/>
            <c:spPr>
              <a:solidFill>
                <a:srgbClr val="4572A7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AE-416E-80E3-8D128FD43586}"/>
              </c:ext>
            </c:extLst>
          </c:dPt>
          <c:dPt>
            <c:idx val="2"/>
            <c:bubble3D val="0"/>
            <c:spPr>
              <a:solidFill>
                <a:srgbClr val="6A8FC3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AE-416E-80E3-8D128FD43586}"/>
              </c:ext>
            </c:extLst>
          </c:dPt>
          <c:dLbls>
            <c:dLbl>
              <c:idx val="0"/>
              <c:layout>
                <c:manualLayout>
                  <c:x val="-0.2346004378290433"/>
                  <c:y val="-0.2165045875675797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a:t>Open water</a:t>
                    </a:r>
                  </a:p>
                  <a:p>
                    <a:fld id="{545E47B9-B3F5-44CB-AC54-264DF50341A0}" type="VALUE">
                      <a:rPr lang="en-US" sz="1400" b="1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r>
                      <a: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AAE-416E-80E3-8D128FD43586}"/>
                </c:ext>
              </c:extLst>
            </c:dLbl>
            <c:dLbl>
              <c:idx val="1"/>
              <c:layout>
                <c:manualLayout>
                  <c:x val="0.22856460173992332"/>
                  <c:y val="8.7695405998778446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Pool, hot tub, or spa</a:t>
                    </a:r>
                  </a:p>
                  <a:p>
                    <a:fld id="{2499B062-E758-463C-A208-334B9F62E3FB}" type="VALUE">
                      <a:rPr lang="en-US" sz="1400" b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r>
                      <a:rPr lang="en-US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AAE-416E-80E3-8D128FD43586}"/>
                </c:ext>
              </c:extLst>
            </c:dLbl>
            <c:dLbl>
              <c:idx val="2"/>
              <c:layout>
                <c:manualLayout>
                  <c:x val="-5.086919152711545E-2"/>
                  <c:y val="1.2222823562149064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Bathtub</a:t>
                    </a:r>
                  </a:p>
                  <a:p>
                    <a:fld id="{D8EF7B19-2DEF-496F-A867-682586BBB8AF}" type="VALUE">
                      <a:rPr lang="en-US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r>
                      <a:rPr 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40430807376414"/>
                      <c:h val="9.777777777777776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AAE-416E-80E3-8D128FD435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Sheet4!$A$8:$A$10</c:f>
              <c:strCache>
                <c:ptCount val="3"/>
                <c:pt idx="0">
                  <c:v>Open water</c:v>
                </c:pt>
                <c:pt idx="1">
                  <c:v>Pool, hot tub, spa</c:v>
                </c:pt>
                <c:pt idx="2">
                  <c:v>Bathtub</c:v>
                </c:pt>
              </c:strCache>
            </c:strRef>
          </c:cat>
          <c:val>
            <c:numRef>
              <c:f>Sheet4!$B$8:$B$10</c:f>
              <c:numCache>
                <c:formatCode>0</c:formatCode>
                <c:ptCount val="3"/>
                <c:pt idx="0">
                  <c:v>56</c:v>
                </c:pt>
                <c:pt idx="1">
                  <c:v>38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AE-416E-80E3-8D128FD43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91573388081286"/>
          <c:y val="0.10256028214638796"/>
          <c:w val="0.53167641325536064"/>
          <c:h val="0.77706552706552712"/>
        </c:manualLayout>
      </c:layout>
      <c:pieChart>
        <c:varyColors val="1"/>
        <c:ser>
          <c:idx val="0"/>
          <c:order val="0"/>
          <c:spPr>
            <a:ln w="12700">
              <a:solidFill>
                <a:srgbClr val="355984"/>
              </a:solidFill>
            </a:ln>
          </c:spPr>
          <c:dPt>
            <c:idx val="0"/>
            <c:bubble3D val="0"/>
            <c:spPr>
              <a:solidFill>
                <a:srgbClr val="355984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15-4323-BE3E-8051E94477E4}"/>
              </c:ext>
            </c:extLst>
          </c:dPt>
          <c:dPt>
            <c:idx val="1"/>
            <c:bubble3D val="0"/>
            <c:spPr>
              <a:solidFill>
                <a:srgbClr val="4572A7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15-4323-BE3E-8051E94477E4}"/>
              </c:ext>
            </c:extLst>
          </c:dPt>
          <c:dPt>
            <c:idx val="2"/>
            <c:bubble3D val="0"/>
            <c:spPr>
              <a:solidFill>
                <a:srgbClr val="6A8FC3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C15-4323-BE3E-8051E94477E4}"/>
              </c:ext>
            </c:extLst>
          </c:dPt>
          <c:dPt>
            <c:idx val="3"/>
            <c:bubble3D val="0"/>
            <c:spPr>
              <a:solidFill>
                <a:srgbClr val="94AACF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C15-4323-BE3E-8051E94477E4}"/>
              </c:ext>
            </c:extLst>
          </c:dPt>
          <c:dLbls>
            <c:dLbl>
              <c:idx val="0"/>
              <c:layout>
                <c:manualLayout>
                  <c:x val="-0.1949190495114167"/>
                  <c:y val="-1.007657061735207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>
                        <a:solidFill>
                          <a:schemeClr val="bg1"/>
                        </a:solidFill>
                      </a:rPr>
                      <a:t>Playing</a:t>
                    </a:r>
                  </a:p>
                  <a:p>
                    <a:fld id="{C8EBC179-7E28-44E3-A8A1-75413C40841F}" type="VALUE">
                      <a:rPr lang="en-US" sz="1400" b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r>
                      <a:rPr lang="en-US" sz="1400" b="0" dirty="0">
                        <a:solidFill>
                          <a:schemeClr val="bg1"/>
                        </a:solidFill>
                      </a:rPr>
                      <a:t>%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C15-4323-BE3E-8051E94477E4}"/>
                </c:ext>
              </c:extLst>
            </c:dLbl>
            <c:dLbl>
              <c:idx val="1"/>
              <c:layout>
                <c:manualLayout>
                  <c:x val="7.4255427799558529E-2"/>
                  <c:y val="-0.18712970253718295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>
                        <a:solidFill>
                          <a:schemeClr val="bg1"/>
                        </a:solidFill>
                      </a:rPr>
                      <a:t>Swimming</a:t>
                    </a:r>
                  </a:p>
                  <a:p>
                    <a:fld id="{D97C80F6-A8D6-4FF8-B518-4E74DE468C90}" type="VALUE">
                      <a:rPr lang="en-US" sz="1400" b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r>
                      <a:rPr lang="en-US" sz="1400" b="0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C15-4323-BE3E-8051E94477E4}"/>
                </c:ext>
              </c:extLst>
            </c:dLbl>
            <c:dLbl>
              <c:idx val="2"/>
              <c:layout>
                <c:manualLayout>
                  <c:x val="0.188174165173386"/>
                  <c:y val="3.89075029521285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b="0" dirty="0">
                        <a:solidFill>
                          <a:schemeClr val="bg1"/>
                        </a:solidFill>
                      </a:rPr>
                      <a:t>Other</a:t>
                    </a:r>
                  </a:p>
                  <a:p>
                    <a:pPr>
                      <a:defRPr sz="1400" b="1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5187447F-5C6F-4BCA-AF78-F515548D660D}" type="VALUE">
                      <a:rPr lang="en-US" sz="1400" b="0">
                        <a:solidFill>
                          <a:schemeClr val="bg1"/>
                        </a:solidFill>
                      </a:rPr>
                      <a:pPr>
                        <a:defRPr sz="14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400" b="0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62459708983746"/>
                      <c:h val="0.1785583092177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C15-4323-BE3E-8051E94477E4}"/>
                </c:ext>
              </c:extLst>
            </c:dLbl>
            <c:dLbl>
              <c:idx val="3"/>
              <c:layout>
                <c:manualLayout>
                  <c:x val="-5.5568672814085167E-2"/>
                  <c:y val="-1.46839457567803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Unknown</a:t>
                    </a:r>
                  </a:p>
                  <a:p>
                    <a:pPr>
                      <a:defRPr sz="1400" b="1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52F5D94D-3B0C-431B-AB00-B7588325A2DE}" type="VALUE">
                      <a:rPr lang="en-US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15863585392134"/>
                      <c:h val="0.108493657042869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C15-4323-BE3E-8051E94477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Sheet4!$A$2:$A$5</c:f>
              <c:strCache>
                <c:ptCount val="4"/>
                <c:pt idx="0">
                  <c:v>Playing</c:v>
                </c:pt>
                <c:pt idx="1">
                  <c:v>Swimming</c:v>
                </c:pt>
                <c:pt idx="2">
                  <c:v>Other</c:v>
                </c:pt>
                <c:pt idx="3">
                  <c:v>Unknown</c:v>
                </c:pt>
              </c:strCache>
            </c:strRef>
          </c:cat>
          <c:val>
            <c:numRef>
              <c:f>Sheet4!$B$2:$B$5</c:f>
              <c:numCache>
                <c:formatCode>0</c:formatCode>
                <c:ptCount val="4"/>
                <c:pt idx="0">
                  <c:v>44</c:v>
                </c:pt>
                <c:pt idx="1">
                  <c:v>19</c:v>
                </c:pt>
                <c:pt idx="2">
                  <c:v>31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15-4323-BE3E-8051E9447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Homicide!$A$3</c:f>
              <c:strCache>
                <c:ptCount val="1"/>
                <c:pt idx="0">
                  <c:v>TN Deaths</c:v>
                </c:pt>
              </c:strCache>
            </c:strRef>
          </c:tx>
          <c:spPr>
            <a:solidFill>
              <a:srgbClr val="1E487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Homicide!$C$2:$G$2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Homicide!$C$3:$G$3</c:f>
              <c:numCache>
                <c:formatCode>General</c:formatCode>
                <c:ptCount val="5"/>
                <c:pt idx="0">
                  <c:v>40</c:v>
                </c:pt>
                <c:pt idx="1">
                  <c:v>42</c:v>
                </c:pt>
                <c:pt idx="2">
                  <c:v>55</c:v>
                </c:pt>
                <c:pt idx="3">
                  <c:v>55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A-48DB-80E5-0AA7A666FF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axId val="117792128"/>
        <c:axId val="117806592"/>
      </c:barChart>
      <c:lineChart>
        <c:grouping val="standard"/>
        <c:varyColors val="0"/>
        <c:ser>
          <c:idx val="1"/>
          <c:order val="1"/>
          <c:tx>
            <c:strRef>
              <c:f>Homicide!$A$4</c:f>
              <c:strCache>
                <c:ptCount val="1"/>
                <c:pt idx="0">
                  <c:v>TN Rate</c:v>
                </c:pt>
              </c:strCache>
            </c:strRef>
          </c:tx>
          <c:spPr>
            <a:ln>
              <a:solidFill>
                <a:srgbClr val="1E487C"/>
              </a:solidFill>
            </a:ln>
          </c:spPr>
          <c:marker>
            <c:spPr>
              <a:solidFill>
                <a:srgbClr val="1E487C"/>
              </a:solidFill>
              <a:ln>
                <a:solidFill>
                  <a:srgbClr val="1E487C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1F487E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Homicide!$C$2:$G$2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Homicide!$C$4:$G$4</c:f>
              <c:numCache>
                <c:formatCode>0.0</c:formatCode>
                <c:ptCount val="5"/>
                <c:pt idx="0">
                  <c:v>2.6855244191378524</c:v>
                </c:pt>
                <c:pt idx="1">
                  <c:v>2.8120938784063996</c:v>
                </c:pt>
                <c:pt idx="2">
                  <c:v>3.6628426589307432</c:v>
                </c:pt>
                <c:pt idx="3">
                  <c:v>3.6592944081989485</c:v>
                </c:pt>
                <c:pt idx="4">
                  <c:v>2.6547979499650229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BA-48DB-80E5-0AA7A666FF6C}"/>
            </c:ext>
          </c:extLst>
        </c:ser>
        <c:ser>
          <c:idx val="2"/>
          <c:order val="2"/>
          <c:tx>
            <c:strRef>
              <c:f>Homicide!$A$5</c:f>
              <c:strCache>
                <c:ptCount val="1"/>
                <c:pt idx="0">
                  <c:v>U.S. Rate</c:v>
                </c:pt>
              </c:strCache>
            </c:strRef>
          </c:tx>
          <c:spPr>
            <a:ln>
              <a:solidFill>
                <a:srgbClr val="BF4F4C"/>
              </a:solidFill>
            </a:ln>
          </c:spPr>
          <c:marker>
            <c:spPr>
              <a:solidFill>
                <a:srgbClr val="BF4F4C"/>
              </a:solidFill>
              <a:ln>
                <a:solidFill>
                  <a:srgbClr val="BF4F4C"/>
                </a:solidFill>
              </a:ln>
            </c:spPr>
          </c:marker>
          <c:dLbls>
            <c:dLbl>
              <c:idx val="0"/>
              <c:layout>
                <c:manualLayout>
                  <c:x val="-2.8297622314636943E-2"/>
                  <c:y val="-2.93717513168669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BA-48DB-80E5-0AA7A666FF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C0403E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Homicide!$C$2:$G$2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Homicide!$C$5:$G$5</c:f>
              <c:numCache>
                <c:formatCode>0.0</c:formatCode>
                <c:ptCount val="5"/>
                <c:pt idx="0">
                  <c:v>2.1</c:v>
                </c:pt>
                <c:pt idx="1">
                  <c:v>2.2000000000000002</c:v>
                </c:pt>
                <c:pt idx="2">
                  <c:v>2.2999999999999998</c:v>
                </c:pt>
                <c:pt idx="3">
                  <c:v>2.2000000000000002</c:v>
                </c:pt>
                <c:pt idx="4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BBA-48DB-80E5-0AA7A666FF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827072"/>
        <c:axId val="117808512"/>
      </c:lineChart>
      <c:catAx>
        <c:axId val="117792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17806592"/>
        <c:crosses val="autoZero"/>
        <c:auto val="1"/>
        <c:lblAlgn val="ctr"/>
        <c:lblOffset val="100"/>
        <c:noMultiLvlLbl val="0"/>
      </c:catAx>
      <c:valAx>
        <c:axId val="117806592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Number of Deaths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17792128"/>
        <c:crosses val="autoZero"/>
        <c:crossBetween val="between"/>
        <c:majorUnit val="20"/>
      </c:valAx>
      <c:valAx>
        <c:axId val="117808512"/>
        <c:scaling>
          <c:orientation val="minMax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sz="1400"/>
                </a:pP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Rate per 100,000 Population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17827072"/>
        <c:crosses val="max"/>
        <c:crossBetween val="between"/>
        <c:majorUnit val="1"/>
      </c:valAx>
      <c:catAx>
        <c:axId val="117827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7808512"/>
        <c:crosses val="autoZero"/>
        <c:auto val="1"/>
        <c:lblAlgn val="ctr"/>
        <c:lblOffset val="100"/>
        <c:noMultiLvlLbl val="0"/>
      </c:catAx>
    </c:plotArea>
    <c:legend>
      <c:legendPos val="t"/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609570658678324"/>
          <c:y val="0.21830480784737175"/>
          <c:w val="0.53167641325536064"/>
          <c:h val="0.77706552706552712"/>
        </c:manualLayout>
      </c:layout>
      <c:pieChart>
        <c:varyColors val="1"/>
        <c:ser>
          <c:idx val="0"/>
          <c:order val="0"/>
          <c:spPr>
            <a:ln w="12700">
              <a:solidFill>
                <a:srgbClr val="355984"/>
              </a:solidFill>
            </a:ln>
          </c:spPr>
          <c:dPt>
            <c:idx val="0"/>
            <c:bubble3D val="0"/>
            <c:spPr>
              <a:solidFill>
                <a:srgbClr val="355984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24-45E5-8DA3-4AC99DF8EF82}"/>
              </c:ext>
            </c:extLst>
          </c:dPt>
          <c:dPt>
            <c:idx val="1"/>
            <c:bubble3D val="0"/>
            <c:spPr>
              <a:solidFill>
                <a:srgbClr val="4572A7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24-45E5-8DA3-4AC99DF8EF82}"/>
              </c:ext>
            </c:extLst>
          </c:dPt>
          <c:dPt>
            <c:idx val="2"/>
            <c:bubble3D val="0"/>
            <c:spPr>
              <a:solidFill>
                <a:srgbClr val="6A8FC3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24-45E5-8DA3-4AC99DF8EF82}"/>
              </c:ext>
            </c:extLst>
          </c:dPt>
          <c:dPt>
            <c:idx val="3"/>
            <c:bubble3D val="0"/>
            <c:spPr>
              <a:solidFill>
                <a:srgbClr val="94AACF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224-45E5-8DA3-4AC99DF8EF82}"/>
              </c:ext>
            </c:extLst>
          </c:dPt>
          <c:dPt>
            <c:idx val="4"/>
            <c:bubble3D val="0"/>
            <c:spPr>
              <a:solidFill>
                <a:srgbClr val="BCC8DF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224-45E5-8DA3-4AC99DF8EF82}"/>
              </c:ext>
            </c:extLst>
          </c:dPt>
          <c:dLbls>
            <c:dLbl>
              <c:idx val="0"/>
              <c:layout>
                <c:manualLayout>
                  <c:x val="-0.17923250218722658"/>
                  <c:y val="-0.3225287984835229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Firearm</a:t>
                    </a:r>
                  </a:p>
                  <a:p>
                    <a:pPr>
                      <a:defRPr sz="1400"/>
                    </a:pPr>
                    <a:fld id="{5CA7AF8A-BFB8-4DB2-9BC4-F9CF9D440EC5}" type="VALUE">
                      <a:rPr lang="en-US" sz="1400" b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/>
                      </a:pPr>
                      <a:t>[VALUE]</a:t>
                    </a:fld>
                    <a:r>
                      <a:rPr lang="en-US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224-45E5-8DA3-4AC99DF8EF82}"/>
                </c:ext>
              </c:extLst>
            </c:dLbl>
            <c:dLbl>
              <c:idx val="1"/>
              <c:layout>
                <c:manualLayout>
                  <c:x val="0.23770020597146416"/>
                  <c:y val="5.9940944881889764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a:t>Person's body part</a:t>
                    </a:r>
                  </a:p>
                  <a:p>
                    <a:fld id="{2026E5C1-BFA9-47A6-9F8C-CC1A4818D91B}" type="VALUE">
                      <a:rPr lang="en-US" sz="14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r>
                      <a: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94173252750656"/>
                      <c:h val="0.142499999999999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224-45E5-8DA3-4AC99DF8EF82}"/>
                </c:ext>
              </c:extLst>
            </c:dLbl>
            <c:dLbl>
              <c:idx val="2"/>
              <c:layout>
                <c:manualLayout>
                  <c:x val="-5.4752352260012127E-2"/>
                  <c:y val="0.12778718285214349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Sharp</a:t>
                    </a:r>
                    <a:r>
                      <a:rPr lang="en-US" sz="14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instrument</a:t>
                    </a:r>
                  </a:p>
                  <a:p>
                    <a:r>
                      <a:rPr lang="en-US" sz="14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5%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224-45E5-8DA3-4AC99DF8EF82}"/>
                </c:ext>
              </c:extLst>
            </c:dLbl>
            <c:dLbl>
              <c:idx val="3"/>
              <c:layout>
                <c:manualLayout>
                  <c:x val="-7.7483341081667437E-3"/>
                  <c:y val="2.8660979877515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Blunt instrument</a:t>
                    </a:r>
                  </a:p>
                  <a:p>
                    <a:pPr>
                      <a:defRPr/>
                    </a:pPr>
                    <a:fld id="{3998715E-01D7-4067-A245-73146CD84878}" type="VALUE">
                      <a:rPr lang="en-US" sz="140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/>
                      </a:pPr>
                      <a:t>[VALUE]</a:t>
                    </a:fld>
                    <a:r>
                      <a: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04106617077329"/>
                      <c:h val="0.134722222222222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224-45E5-8DA3-4AC99DF8EF82}"/>
                </c:ext>
              </c:extLst>
            </c:dLbl>
            <c:dLbl>
              <c:idx val="4"/>
              <c:layout>
                <c:manualLayout>
                  <c:x val="5.9587968606434658E-2"/>
                  <c:y val="-2.35730533683289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Other/Unknown</a:t>
                    </a:r>
                  </a:p>
                  <a:p>
                    <a:pPr>
                      <a:defRPr/>
                    </a:pPr>
                    <a:fld id="{E87DCD17-5D23-45A6-816E-D1AFBBB6E26D}" type="VALUE">
                      <a:rPr lang="en-US" sz="140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/>
                      </a:pPr>
                      <a:t>[VALUE]</a:t>
                    </a:fld>
                    <a:r>
                      <a: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18797580567419"/>
                      <c:h val="0.123055555555555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224-45E5-8DA3-4AC99DF8EF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Sheet1!$A$9:$A$13</c:f>
              <c:strCache>
                <c:ptCount val="5"/>
                <c:pt idx="0">
                  <c:v>Firearm</c:v>
                </c:pt>
                <c:pt idx="1">
                  <c:v>Person's body part</c:v>
                </c:pt>
                <c:pt idx="2">
                  <c:v>Sharp instrument</c:v>
                </c:pt>
                <c:pt idx="3">
                  <c:v>Blunt instrument</c:v>
                </c:pt>
                <c:pt idx="4">
                  <c:v>Other/Unknown</c:v>
                </c:pt>
              </c:strCache>
            </c:strRef>
          </c:cat>
          <c:val>
            <c:numRef>
              <c:f>Sheet1!$B$9:$B$13</c:f>
              <c:numCache>
                <c:formatCode>0</c:formatCode>
                <c:ptCount val="5"/>
                <c:pt idx="0">
                  <c:v>67.5</c:v>
                </c:pt>
                <c:pt idx="1">
                  <c:v>15</c:v>
                </c:pt>
                <c:pt idx="2">
                  <c:v>5</c:v>
                </c:pt>
                <c:pt idx="3">
                  <c:v>2.5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24-45E5-8DA3-4AC99DF8E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41029198407382"/>
          <c:y val="0.14384514435695539"/>
          <c:w val="0.53167641325536064"/>
          <c:h val="0.7770655270655271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 w="12700">
              <a:solidFill>
                <a:srgbClr val="355984"/>
              </a:solidFill>
            </a:ln>
          </c:spPr>
          <c:dPt>
            <c:idx val="0"/>
            <c:bubble3D val="0"/>
            <c:spPr>
              <a:solidFill>
                <a:srgbClr val="355984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3F-41E2-B7E4-D16BCA228B5C}"/>
              </c:ext>
            </c:extLst>
          </c:dPt>
          <c:dPt>
            <c:idx val="1"/>
            <c:bubble3D val="0"/>
            <c:spPr>
              <a:solidFill>
                <a:srgbClr val="4572A7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3F-41E2-B7E4-D16BCA228B5C}"/>
              </c:ext>
            </c:extLst>
          </c:dPt>
          <c:dPt>
            <c:idx val="2"/>
            <c:bubble3D val="0"/>
            <c:spPr>
              <a:solidFill>
                <a:srgbClr val="6A8FC3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3F-41E2-B7E4-D16BCA228B5C}"/>
              </c:ext>
            </c:extLst>
          </c:dPt>
          <c:dPt>
            <c:idx val="3"/>
            <c:bubble3D val="0"/>
            <c:spPr>
              <a:solidFill>
                <a:srgbClr val="94AACF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3F-41E2-B7E4-D16BCA228B5C}"/>
              </c:ext>
            </c:extLst>
          </c:dPt>
          <c:dLbls>
            <c:dLbl>
              <c:idx val="0"/>
              <c:layout>
                <c:manualLayout>
                  <c:x val="-0.2502345853909127"/>
                  <c:y val="-0.22197440944881891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>
                        <a:solidFill>
                          <a:schemeClr val="bg1"/>
                        </a:solidFill>
                      </a:rPr>
                      <a:t>Child's home</a:t>
                    </a:r>
                  </a:p>
                  <a:p>
                    <a:r>
                      <a:rPr lang="en-US" sz="1400" b="0" dirty="0">
                        <a:solidFill>
                          <a:schemeClr val="bg1"/>
                        </a:solidFill>
                      </a:rPr>
                      <a:t>53%</a:t>
                    </a:r>
                    <a:r>
                      <a:rPr lang="en-US" sz="1400" b="0" baseline="0" dirty="0">
                        <a:solidFill>
                          <a:schemeClr val="bg1"/>
                        </a:solidFill>
                      </a:rPr>
                      <a:t> (n=21)</a:t>
                    </a:r>
                    <a:endParaRPr lang="en-US" sz="1400" b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23F-41E2-B7E4-D16BCA228B5C}"/>
                </c:ext>
              </c:extLst>
            </c:dLbl>
            <c:dLbl>
              <c:idx val="1"/>
              <c:layout>
                <c:manualLayout>
                  <c:x val="0.16035955320787129"/>
                  <c:y val="-0.125539479440069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Friend’s </a:t>
                    </a:r>
                  </a:p>
                  <a:p>
                    <a:pPr>
                      <a:defRPr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home</a:t>
                    </a:r>
                  </a:p>
                  <a:p>
                    <a:pPr>
                      <a:defRPr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92891300024039"/>
                      <c:h val="0.1813081802274715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E23F-41E2-B7E4-D16BCA228B5C}"/>
                </c:ext>
              </c:extLst>
            </c:dLbl>
            <c:dLbl>
              <c:idx val="2"/>
              <c:layout>
                <c:manualLayout>
                  <c:x val="0.13761224407618503"/>
                  <c:y val="-8.42287839020123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Roadway</a:t>
                    </a:r>
                  </a:p>
                  <a:p>
                    <a:pPr>
                      <a:defRPr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745C1ACF-FA30-4229-85BB-7E3393C6E8DF}" type="VALUE">
                      <a:rPr lang="en-US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23F-41E2-B7E4-D16BCA228B5C}"/>
                </c:ext>
              </c:extLst>
            </c:dLbl>
            <c:dLbl>
              <c:idx val="3"/>
              <c:layout>
                <c:manualLayout>
                  <c:x val="0.13574333978824474"/>
                  <c:y val="0.14580818022747161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>
                        <a:solidFill>
                          <a:schemeClr val="tx1"/>
                        </a:solidFill>
                      </a:rPr>
                      <a:t>Other</a:t>
                    </a:r>
                  </a:p>
                  <a:p>
                    <a:fld id="{ED82B0CF-481B-42D4-BC16-BD8A67C6812E}" type="VALUE">
                      <a:rPr lang="en-US" sz="1400" b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r>
                      <a:rPr lang="en-US" sz="1400" b="0" dirty="0">
                        <a:solidFill>
                          <a:schemeClr val="tx1"/>
                        </a:solidFill>
                      </a:rPr>
                      <a:t>% (n=12)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23F-41E2-B7E4-D16BCA228B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Home of child</c:v>
                </c:pt>
                <c:pt idx="1">
                  <c:v>Home of friend</c:v>
                </c:pt>
                <c:pt idx="2">
                  <c:v>Roadway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52.5</c:v>
                </c:pt>
                <c:pt idx="1">
                  <c:v>10</c:v>
                </c:pt>
                <c:pt idx="2">
                  <c:v>7.5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3F-41E2-B7E4-D16BCA228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Suicide!$A$3</c:f>
              <c:strCache>
                <c:ptCount val="1"/>
                <c:pt idx="0">
                  <c:v>TN Deaths</c:v>
                </c:pt>
              </c:strCache>
            </c:strRef>
          </c:tx>
          <c:spPr>
            <a:solidFill>
              <a:srgbClr val="1E487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Suicide!$C$2:$G$2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Suicide!$C$3:$G$3</c:f>
              <c:numCache>
                <c:formatCode>General</c:formatCode>
                <c:ptCount val="5"/>
                <c:pt idx="0">
                  <c:v>33</c:v>
                </c:pt>
                <c:pt idx="1">
                  <c:v>41</c:v>
                </c:pt>
                <c:pt idx="2">
                  <c:v>51</c:v>
                </c:pt>
                <c:pt idx="3">
                  <c:v>39</c:v>
                </c:pt>
                <c:pt idx="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50-49EB-88A3-98E158B1C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axId val="105279872"/>
        <c:axId val="105281792"/>
      </c:barChart>
      <c:lineChart>
        <c:grouping val="standard"/>
        <c:varyColors val="0"/>
        <c:ser>
          <c:idx val="1"/>
          <c:order val="1"/>
          <c:tx>
            <c:strRef>
              <c:f>Suicide!$A$4</c:f>
              <c:strCache>
                <c:ptCount val="1"/>
                <c:pt idx="0">
                  <c:v>TN Rate</c:v>
                </c:pt>
              </c:strCache>
            </c:strRef>
          </c:tx>
          <c:spPr>
            <a:ln>
              <a:solidFill>
                <a:srgbClr val="1E487C"/>
              </a:solidFill>
            </a:ln>
          </c:spPr>
          <c:marker>
            <c:symbol val="square"/>
            <c:size val="7"/>
            <c:spPr>
              <a:solidFill>
                <a:srgbClr val="1E487C"/>
              </a:solidFill>
              <a:ln>
                <a:solidFill>
                  <a:srgbClr val="1E487C"/>
                </a:solidFill>
              </a:ln>
            </c:spPr>
          </c:marker>
          <c:dLbls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00-4C60-94CC-CEB86FDF2A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1F487E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Suicide!$C$2:$G$2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Suicide!$C$4:$G$4</c:f>
              <c:numCache>
                <c:formatCode>0.0</c:formatCode>
                <c:ptCount val="5"/>
                <c:pt idx="0">
                  <c:v>2.2155576457887283</c:v>
                </c:pt>
                <c:pt idx="1">
                  <c:v>2.7451392622538662</c:v>
                </c:pt>
                <c:pt idx="2">
                  <c:v>3.3964541019175982</c:v>
                </c:pt>
                <c:pt idx="3">
                  <c:v>2.5947723985410724</c:v>
                </c:pt>
                <c:pt idx="4">
                  <c:v>2.1238383599720185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50-49EB-88A3-98E158B1C233}"/>
            </c:ext>
          </c:extLst>
        </c:ser>
        <c:ser>
          <c:idx val="2"/>
          <c:order val="2"/>
          <c:tx>
            <c:strRef>
              <c:f>Suicide!$A$5</c:f>
              <c:strCache>
                <c:ptCount val="1"/>
                <c:pt idx="0">
                  <c:v>U.S. Rate</c:v>
                </c:pt>
              </c:strCache>
            </c:strRef>
          </c:tx>
          <c:spPr>
            <a:ln>
              <a:solidFill>
                <a:srgbClr val="BF4F4C"/>
              </a:solidFill>
            </a:ln>
          </c:spPr>
          <c:marker>
            <c:symbol val="triangle"/>
            <c:size val="7"/>
            <c:spPr>
              <a:solidFill>
                <a:srgbClr val="BF4F4C"/>
              </a:solidFill>
              <a:ln>
                <a:solidFill>
                  <a:srgbClr val="BF4F4C"/>
                </a:solidFill>
              </a:ln>
            </c:spPr>
          </c:marker>
          <c:dLbls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00-4C60-94CC-CEB86FDF2A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C0403E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Suicide!$C$2:$G$2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Suicide!$C$5:$G$5</c:f>
              <c:numCache>
                <c:formatCode>General</c:formatCode>
                <c:ptCount val="5"/>
                <c:pt idx="0">
                  <c:v>1.9</c:v>
                </c:pt>
                <c:pt idx="1">
                  <c:v>2.1</c:v>
                </c:pt>
                <c:pt idx="2">
                  <c:v>2.4</c:v>
                </c:pt>
                <c:pt idx="3">
                  <c:v>2.5</c:v>
                </c:pt>
                <c:pt idx="4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50-49EB-88A3-98E158B1C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294080"/>
        <c:axId val="105292160"/>
      </c:lineChart>
      <c:catAx>
        <c:axId val="105279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5281792"/>
        <c:crosses val="autoZero"/>
        <c:auto val="1"/>
        <c:lblAlgn val="ctr"/>
        <c:lblOffset val="100"/>
        <c:noMultiLvlLbl val="0"/>
      </c:catAx>
      <c:valAx>
        <c:axId val="105281792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Number of Deaths</a:t>
                </a:r>
              </a:p>
            </c:rich>
          </c:tx>
          <c:layout>
            <c:manualLayout>
              <c:xMode val="edge"/>
              <c:yMode val="edge"/>
              <c:x val="1.7601126472094213E-2"/>
              <c:y val="0.374197103939825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5279872"/>
        <c:crosses val="autoZero"/>
        <c:crossBetween val="between"/>
        <c:majorUnit val="20"/>
      </c:valAx>
      <c:valAx>
        <c:axId val="105292160"/>
        <c:scaling>
          <c:orientation val="minMax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Rate per 100,000 Population</a:t>
                </a:r>
              </a:p>
            </c:rich>
          </c:tx>
          <c:layout>
            <c:manualLayout>
              <c:xMode val="edge"/>
              <c:yMode val="edge"/>
              <c:x val="0.959188034188034"/>
              <c:y val="0.22412218363306277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5294080"/>
        <c:crosses val="max"/>
        <c:crossBetween val="between"/>
        <c:majorUnit val="1"/>
      </c:valAx>
      <c:catAx>
        <c:axId val="105294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292160"/>
        <c:crosses val="autoZero"/>
        <c:auto val="1"/>
        <c:lblAlgn val="ctr"/>
        <c:lblOffset val="100"/>
        <c:noMultiLvlLbl val="0"/>
      </c:catAx>
    </c:plotArea>
    <c:legend>
      <c:legendPos val="t"/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59101858842987"/>
          <c:y val="0.16427988307481631"/>
          <c:w val="0.51772808768622236"/>
          <c:h val="0.79264030675410857"/>
        </c:manualLayout>
      </c:layout>
      <c:pieChart>
        <c:varyColors val="1"/>
        <c:ser>
          <c:idx val="0"/>
          <c:order val="0"/>
          <c:spPr>
            <a:ln w="12700">
              <a:solidFill>
                <a:srgbClr val="355984"/>
              </a:solidFill>
            </a:ln>
          </c:spPr>
          <c:dPt>
            <c:idx val="0"/>
            <c:bubble3D val="0"/>
            <c:spPr>
              <a:solidFill>
                <a:srgbClr val="355984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5C-43C1-A908-4DCE95228E53}"/>
              </c:ext>
            </c:extLst>
          </c:dPt>
          <c:dPt>
            <c:idx val="1"/>
            <c:bubble3D val="0"/>
            <c:spPr>
              <a:solidFill>
                <a:srgbClr val="4572A7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5C-43C1-A908-4DCE95228E53}"/>
              </c:ext>
            </c:extLst>
          </c:dPt>
          <c:dPt>
            <c:idx val="2"/>
            <c:bubble3D val="0"/>
            <c:spPr>
              <a:solidFill>
                <a:srgbClr val="6A8FC3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5C-43C1-A908-4DCE95228E53}"/>
              </c:ext>
            </c:extLst>
          </c:dPt>
          <c:dLbls>
            <c:dLbl>
              <c:idx val="0"/>
              <c:layout>
                <c:manualLayout>
                  <c:x val="-0.2332597466412589"/>
                  <c:y val="-8.072437433615112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>
                        <a:solidFill>
                          <a:schemeClr val="bg1"/>
                        </a:solidFill>
                      </a:rPr>
                      <a:t>Firearm</a:t>
                    </a:r>
                  </a:p>
                  <a:p>
                    <a:fld id="{2ABA218D-8D6D-4390-BB8B-6643BF9610F9}" type="VALUE">
                      <a:rPr lang="en-US" sz="1400" b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r>
                      <a:rPr lang="en-US" sz="1400" b="0" dirty="0">
                        <a:solidFill>
                          <a:schemeClr val="bg1"/>
                        </a:solidFill>
                      </a:rPr>
                      <a:t>%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D5C-43C1-A908-4DCE95228E53}"/>
                </c:ext>
              </c:extLst>
            </c:dLbl>
            <c:dLbl>
              <c:idx val="1"/>
              <c:layout>
                <c:manualLayout>
                  <c:x val="0.17815637771305984"/>
                  <c:y val="-0.12581711566990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b="0" dirty="0">
                        <a:solidFill>
                          <a:schemeClr val="bg1"/>
                        </a:solidFill>
                      </a:rPr>
                      <a:t>Hanging</a:t>
                    </a:r>
                  </a:p>
                  <a:p>
                    <a:pPr>
                      <a:defRPr sz="14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958518EC-9A36-466D-ACA5-D2FC3870F5F3}" type="VALUE">
                      <a:rPr lang="en-US" sz="1400" b="0">
                        <a:solidFill>
                          <a:schemeClr val="bg1"/>
                        </a:solidFill>
                      </a:rPr>
                      <a:pPr>
                        <a:defRPr sz="14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400" b="0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90410958904107"/>
                      <c:h val="0.105641025641025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D5C-43C1-A908-4DCE95228E53}"/>
                </c:ext>
              </c:extLst>
            </c:dLbl>
            <c:dLbl>
              <c:idx val="2"/>
              <c:layout>
                <c:manualLayout>
                  <c:x val="-8.6036708800521305E-2"/>
                  <c:y val="1.490966754155730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Poisoning</a:t>
                    </a:r>
                  </a:p>
                  <a:p>
                    <a:fld id="{38D06D66-A71D-4534-B2B8-0B70EB2A6132}" type="VALUE">
                      <a:rPr lang="en-US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/>
                      <a:t>[VALUE]</a:t>
                    </a:fld>
                    <a:r>
                      <a: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D5C-43C1-A908-4DCE95228E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Sheet2!$A$2:$A$4</c:f>
              <c:strCache>
                <c:ptCount val="3"/>
                <c:pt idx="0">
                  <c:v>Firearm</c:v>
                </c:pt>
                <c:pt idx="1">
                  <c:v>Hanging</c:v>
                </c:pt>
                <c:pt idx="2">
                  <c:v>Poisoning</c:v>
                </c:pt>
              </c:strCache>
            </c:strRef>
          </c:cat>
          <c:val>
            <c:numRef>
              <c:f>Sheet2!$B$2:$B$4</c:f>
              <c:numCache>
                <c:formatCode>0</c:formatCode>
                <c:ptCount val="3"/>
                <c:pt idx="0">
                  <c:v>50</c:v>
                </c:pt>
                <c:pt idx="1">
                  <c:v>46.875</c:v>
                </c:pt>
                <c:pt idx="2">
                  <c:v>3.125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5C-43C1-A908-4DCE95228E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37788799854178"/>
          <c:y val="0.15977590957853333"/>
          <c:w val="0.51772808768622236"/>
          <c:h val="0.79264030675410857"/>
        </c:manualLayout>
      </c:layout>
      <c:pieChart>
        <c:varyColors val="1"/>
        <c:ser>
          <c:idx val="0"/>
          <c:order val="0"/>
          <c:spPr>
            <a:ln w="12700">
              <a:solidFill>
                <a:srgbClr val="355984"/>
              </a:solidFill>
            </a:ln>
          </c:spPr>
          <c:dPt>
            <c:idx val="0"/>
            <c:bubble3D val="0"/>
            <c:spPr>
              <a:solidFill>
                <a:srgbClr val="355984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8D-49AE-827A-59E6EF4A90A6}"/>
              </c:ext>
            </c:extLst>
          </c:dPt>
          <c:dPt>
            <c:idx val="1"/>
            <c:bubble3D val="0"/>
            <c:spPr>
              <a:solidFill>
                <a:srgbClr val="4572A7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8D-49AE-827A-59E6EF4A90A6}"/>
              </c:ext>
            </c:extLst>
          </c:dPt>
          <c:dPt>
            <c:idx val="2"/>
            <c:bubble3D val="0"/>
            <c:spPr>
              <a:solidFill>
                <a:srgbClr val="6A8FC3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8D-49AE-827A-59E6EF4A90A6}"/>
              </c:ext>
            </c:extLst>
          </c:dPt>
          <c:dPt>
            <c:idx val="3"/>
            <c:bubble3D val="0"/>
            <c:spPr>
              <a:solidFill>
                <a:srgbClr val="94AACF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28D-49AE-827A-59E6EF4A90A6}"/>
              </c:ext>
            </c:extLst>
          </c:dPt>
          <c:dLbls>
            <c:dLbl>
              <c:idx val="0"/>
              <c:layout>
                <c:manualLayout>
                  <c:x val="-3.3607264278368715E-2"/>
                  <c:y val="-0.46979944814590491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Child's home</a:t>
                    </a:r>
                  </a:p>
                  <a:p>
                    <a:r>
                      <a:rPr lang="en-US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91% (n=29)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28D-49AE-827A-59E6EF4A90A6}"/>
                </c:ext>
              </c:extLst>
            </c:dLbl>
            <c:dLbl>
              <c:idx val="1"/>
              <c:layout>
                <c:manualLayout>
                  <c:x val="-4.6531720581649748E-2"/>
                  <c:y val="0.1055030621172353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Relative’s home</a:t>
                    </a:r>
                  </a:p>
                  <a:p>
                    <a:pPr>
                      <a:defRPr sz="1400" b="1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3575886696171"/>
                      <c:h val="0.1149306649168853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F28D-49AE-827A-59E6EF4A90A6}"/>
                </c:ext>
              </c:extLst>
            </c:dLbl>
            <c:dLbl>
              <c:idx val="2"/>
              <c:layout>
                <c:manualLayout>
                  <c:x val="-4.0526227805903654E-2"/>
                  <c:y val="2.99396325459317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Detention facility</a:t>
                    </a:r>
                  </a:p>
                  <a:p>
                    <a:pPr>
                      <a:defRPr sz="1400" b="1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00830230949164"/>
                      <c:h val="0.1184765966754155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F28D-49AE-827A-59E6EF4A90A6}"/>
                </c:ext>
              </c:extLst>
            </c:dLbl>
            <c:dLbl>
              <c:idx val="3"/>
              <c:layout>
                <c:manualLayout>
                  <c:x val="1.4331062522345027E-2"/>
                  <c:y val="-2.0932633420822397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Other</a:t>
                    </a:r>
                  </a:p>
                  <a:p>
                    <a:fld id="{F7E667E7-987F-4670-BFA9-45A28B7BEB67}" type="VALUE">
                      <a:rPr lang="en-US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/>
                      <a:t>[VALUE]</a:t>
                    </a:fld>
                    <a:r>
                      <a: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28D-49AE-827A-59E6EF4A90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Sheet2!$A$7:$A$10</c:f>
              <c:strCache>
                <c:ptCount val="4"/>
                <c:pt idx="0">
                  <c:v>Child's home</c:v>
                </c:pt>
                <c:pt idx="1">
                  <c:v>Relative's home</c:v>
                </c:pt>
                <c:pt idx="2">
                  <c:v>Jail/detention facility</c:v>
                </c:pt>
                <c:pt idx="3">
                  <c:v>Other</c:v>
                </c:pt>
              </c:strCache>
            </c:strRef>
          </c:cat>
          <c:val>
            <c:numRef>
              <c:f>Sheet2!$B$7:$B$10</c:f>
              <c:numCache>
                <c:formatCode>0</c:formatCode>
                <c:ptCount val="4"/>
                <c:pt idx="0">
                  <c:v>90.625</c:v>
                </c:pt>
                <c:pt idx="1">
                  <c:v>3.125</c:v>
                </c:pt>
                <c:pt idx="2">
                  <c:v>3.125</c:v>
                </c:pt>
                <c:pt idx="3">
                  <c:v>3.125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8D-49AE-827A-59E6EF4A90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'Firearm deaths'!$A$3</c:f>
              <c:strCache>
                <c:ptCount val="1"/>
                <c:pt idx="0">
                  <c:v>TN Deaths</c:v>
                </c:pt>
              </c:strCache>
            </c:strRef>
          </c:tx>
          <c:spPr>
            <a:solidFill>
              <a:srgbClr val="1E487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'Firearm deaths'!$C$2:$G$2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'Firearm deaths'!$C$3:$G$3</c:f>
              <c:numCache>
                <c:formatCode>General</c:formatCode>
                <c:ptCount val="5"/>
                <c:pt idx="0">
                  <c:v>46</c:v>
                </c:pt>
                <c:pt idx="1">
                  <c:v>52</c:v>
                </c:pt>
                <c:pt idx="2">
                  <c:v>70</c:v>
                </c:pt>
                <c:pt idx="3">
                  <c:v>64</c:v>
                </c:pt>
                <c:pt idx="4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20-4F16-827E-E42B5A203B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998016"/>
        <c:axId val="107008384"/>
      </c:barChart>
      <c:lineChart>
        <c:grouping val="standard"/>
        <c:varyColors val="0"/>
        <c:ser>
          <c:idx val="1"/>
          <c:order val="1"/>
          <c:tx>
            <c:strRef>
              <c:f>'Firearm deaths'!$A$4</c:f>
              <c:strCache>
                <c:ptCount val="1"/>
                <c:pt idx="0">
                  <c:v>TN Rate</c:v>
                </c:pt>
              </c:strCache>
            </c:strRef>
          </c:tx>
          <c:spPr>
            <a:ln>
              <a:solidFill>
                <a:srgbClr val="1E487C"/>
              </a:solidFill>
            </a:ln>
          </c:spPr>
          <c:marker>
            <c:spPr>
              <a:solidFill>
                <a:srgbClr val="1E487C"/>
              </a:solidFill>
              <a:ln>
                <a:solidFill>
                  <a:srgbClr val="1E487C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1F487E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'Firearm deaths'!$C$2:$G$2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'Firearm deaths'!$C$4:$G$4</c:f>
              <c:numCache>
                <c:formatCode>0.0</c:formatCode>
                <c:ptCount val="5"/>
                <c:pt idx="0">
                  <c:v>3.0883530820085303</c:v>
                </c:pt>
                <c:pt idx="1">
                  <c:v>3.4816400399317331</c:v>
                </c:pt>
                <c:pt idx="2">
                  <c:v>4.6617997477300364</c:v>
                </c:pt>
                <c:pt idx="3">
                  <c:v>4.2580880386315041</c:v>
                </c:pt>
                <c:pt idx="4">
                  <c:v>3.119387591208902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20-4F16-827E-E42B5A203B28}"/>
            </c:ext>
          </c:extLst>
        </c:ser>
        <c:ser>
          <c:idx val="2"/>
          <c:order val="2"/>
          <c:tx>
            <c:strRef>
              <c:f>'Firearm deaths'!$A$5</c:f>
              <c:strCache>
                <c:ptCount val="1"/>
                <c:pt idx="0">
                  <c:v>U.S. Rate</c:v>
                </c:pt>
              </c:strCache>
            </c:strRef>
          </c:tx>
          <c:spPr>
            <a:ln>
              <a:solidFill>
                <a:srgbClr val="BF4F4C"/>
              </a:solidFill>
            </a:ln>
          </c:spPr>
          <c:marker>
            <c:spPr>
              <a:solidFill>
                <a:srgbClr val="BF4F4C"/>
              </a:solidFill>
              <a:ln>
                <a:solidFill>
                  <a:srgbClr val="BF4F4C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C0403E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'Firearm deaths'!$C$2:$G$2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'Firearm deaths'!$C$5:$G$5</c:f>
              <c:numCache>
                <c:formatCode>0.0</c:formatCode>
                <c:ptCount val="5"/>
                <c:pt idx="0">
                  <c:v>2</c:v>
                </c:pt>
                <c:pt idx="1">
                  <c:v>2.2000000000000002</c:v>
                </c:pt>
                <c:pt idx="2">
                  <c:v>2.5</c:v>
                </c:pt>
                <c:pt idx="3" formatCode="General">
                  <c:v>2.4</c:v>
                </c:pt>
                <c:pt idx="4">
                  <c:v>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20-4F16-827E-E42B5A203B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282816"/>
        <c:axId val="107010304"/>
      </c:lineChart>
      <c:catAx>
        <c:axId val="106998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7008384"/>
        <c:crosses val="autoZero"/>
        <c:auto val="1"/>
        <c:lblAlgn val="ctr"/>
        <c:lblOffset val="100"/>
        <c:noMultiLvlLbl val="0"/>
      </c:catAx>
      <c:valAx>
        <c:axId val="107008384"/>
        <c:scaling>
          <c:orientation val="minMax"/>
          <c:max val="15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Number of Deaths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6998016"/>
        <c:crosses val="autoZero"/>
        <c:crossBetween val="between"/>
        <c:majorUnit val="30"/>
      </c:valAx>
      <c:valAx>
        <c:axId val="107010304"/>
        <c:scaling>
          <c:orientation val="minMax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Rate per 100,000 Population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7282816"/>
        <c:crosses val="max"/>
        <c:crossBetween val="between"/>
        <c:majorUnit val="1"/>
      </c:valAx>
      <c:catAx>
        <c:axId val="107282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7010304"/>
        <c:crosses val="autoZero"/>
        <c:auto val="1"/>
        <c:lblAlgn val="ctr"/>
        <c:lblOffset val="100"/>
        <c:noMultiLvlLbl val="0"/>
      </c:catAx>
    </c:plotArea>
    <c:legend>
      <c:legendPos val="t"/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'Infant mortality'!$A$2</c:f>
              <c:strCache>
                <c:ptCount val="1"/>
                <c:pt idx="0">
                  <c:v>TN Deaths</c:v>
                </c:pt>
              </c:strCache>
            </c:strRef>
          </c:tx>
          <c:spPr>
            <a:solidFill>
              <a:srgbClr val="1F4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'Infant mortality'!$B$1:$F$1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'Infant mortality'!$B$2:$F$2</c:f>
              <c:numCache>
                <c:formatCode>General</c:formatCode>
                <c:ptCount val="5"/>
                <c:pt idx="0">
                  <c:v>569</c:v>
                </c:pt>
                <c:pt idx="1">
                  <c:v>597</c:v>
                </c:pt>
                <c:pt idx="2">
                  <c:v>597</c:v>
                </c:pt>
                <c:pt idx="3">
                  <c:v>559</c:v>
                </c:pt>
                <c:pt idx="4">
                  <c:v>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29-42DF-BB6A-97DDD8524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58232632"/>
        <c:axId val="558225744"/>
      </c:barChart>
      <c:lineChart>
        <c:grouping val="standard"/>
        <c:varyColors val="0"/>
        <c:ser>
          <c:idx val="1"/>
          <c:order val="1"/>
          <c:tx>
            <c:strRef>
              <c:f>'Infant mortality'!$A$3</c:f>
              <c:strCache>
                <c:ptCount val="1"/>
                <c:pt idx="0">
                  <c:v>TN Rate </c:v>
                </c:pt>
              </c:strCache>
            </c:strRef>
          </c:tx>
          <c:spPr>
            <a:ln w="28575" cap="rnd">
              <a:solidFill>
                <a:srgbClr val="1F497D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rgbClr val="1F497D"/>
              </a:solidFill>
              <a:ln w="9525">
                <a:solidFill>
                  <a:srgbClr val="1F497D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'Infant mortality'!$B$1:$F$1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'Infant mortality'!$B$3:$F$3</c:f>
              <c:numCache>
                <c:formatCode>0.0</c:formatCode>
                <c:ptCount val="5"/>
                <c:pt idx="0">
                  <c:v>7</c:v>
                </c:pt>
                <c:pt idx="1">
                  <c:v>7.4</c:v>
                </c:pt>
                <c:pt idx="2">
                  <c:v>7.4</c:v>
                </c:pt>
                <c:pt idx="3">
                  <c:v>6.9</c:v>
                </c:pt>
                <c:pt idx="4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29-42DF-BB6A-97DDD8524BC9}"/>
            </c:ext>
          </c:extLst>
        </c:ser>
        <c:ser>
          <c:idx val="2"/>
          <c:order val="2"/>
          <c:tx>
            <c:strRef>
              <c:f>'Infant mortality'!$A$4</c:f>
              <c:strCache>
                <c:ptCount val="1"/>
                <c:pt idx="0">
                  <c:v>US Rate</c:v>
                </c:pt>
              </c:strCache>
            </c:strRef>
          </c:tx>
          <c:spPr>
            <a:ln w="28575" cap="rnd">
              <a:solidFill>
                <a:srgbClr val="C04B48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C04B48"/>
              </a:solidFill>
              <a:ln w="9525">
                <a:solidFill>
                  <a:srgbClr val="C04B48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'Infant mortality'!$B$1:$F$1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'Infant mortality'!$B$4:$F$4</c:f>
              <c:numCache>
                <c:formatCode>General</c:formatCode>
                <c:ptCount val="5"/>
                <c:pt idx="0">
                  <c:v>5.9</c:v>
                </c:pt>
                <c:pt idx="1">
                  <c:v>5.9</c:v>
                </c:pt>
                <c:pt idx="2">
                  <c:v>5.8</c:v>
                </c:pt>
                <c:pt idx="3">
                  <c:v>5.7</c:v>
                </c:pt>
                <c:pt idx="4">
                  <c:v>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29-42DF-BB6A-97DDD8524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8233288"/>
        <c:axId val="558228040"/>
      </c:lineChart>
      <c:catAx>
        <c:axId val="558232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58225744"/>
        <c:crosses val="autoZero"/>
        <c:auto val="1"/>
        <c:lblAlgn val="ctr"/>
        <c:lblOffset val="100"/>
        <c:noMultiLvlLbl val="0"/>
      </c:catAx>
      <c:valAx>
        <c:axId val="558225744"/>
        <c:scaling>
          <c:orientation val="minMax"/>
          <c:max val="9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Number of Deaths</a:t>
                </a:r>
              </a:p>
            </c:rich>
          </c:tx>
          <c:layout>
            <c:manualLayout>
              <c:xMode val="edge"/>
              <c:yMode val="edge"/>
              <c:x val="3.7896013339396694E-3"/>
              <c:y val="0.328876754390375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58232632"/>
        <c:crosses val="autoZero"/>
        <c:crossBetween val="between"/>
      </c:valAx>
      <c:valAx>
        <c:axId val="558228040"/>
        <c:scaling>
          <c:orientation val="minMax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Rate per 1,000 Live Births</a:t>
                </a:r>
              </a:p>
            </c:rich>
          </c:tx>
          <c:layout>
            <c:manualLayout>
              <c:xMode val="edge"/>
              <c:yMode val="edge"/>
              <c:x val="0.93734834134819078"/>
              <c:y val="0.240714133673903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58233288"/>
        <c:crosses val="max"/>
        <c:crossBetween val="between"/>
      </c:valAx>
      <c:catAx>
        <c:axId val="558233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82280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57222244873973"/>
          <c:y val="0.14407766037259589"/>
          <c:w val="0.51772808768622236"/>
          <c:h val="0.79264030675410857"/>
        </c:manualLayout>
      </c:layout>
      <c:pieChart>
        <c:varyColors val="1"/>
        <c:ser>
          <c:idx val="0"/>
          <c:order val="0"/>
          <c:spPr>
            <a:ln w="12700">
              <a:solidFill>
                <a:srgbClr val="355984"/>
              </a:solidFill>
            </a:ln>
          </c:spPr>
          <c:dPt>
            <c:idx val="0"/>
            <c:bubble3D val="0"/>
            <c:spPr>
              <a:solidFill>
                <a:srgbClr val="355984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CB-477E-AB60-3B68CEFD600C}"/>
              </c:ext>
            </c:extLst>
          </c:dPt>
          <c:dPt>
            <c:idx val="1"/>
            <c:bubble3D val="0"/>
            <c:spPr>
              <a:solidFill>
                <a:srgbClr val="4572A7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CB-477E-AB60-3B68CEFD600C}"/>
              </c:ext>
            </c:extLst>
          </c:dPt>
          <c:dPt>
            <c:idx val="2"/>
            <c:bubble3D val="0"/>
            <c:spPr>
              <a:solidFill>
                <a:srgbClr val="6A8FC3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BCB-477E-AB60-3B68CEFD600C}"/>
              </c:ext>
            </c:extLst>
          </c:dPt>
          <c:dPt>
            <c:idx val="3"/>
            <c:bubble3D val="0"/>
            <c:spPr>
              <a:solidFill>
                <a:srgbClr val="94AACF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BCB-477E-AB60-3B68CEFD600C}"/>
              </c:ext>
            </c:extLst>
          </c:dPt>
          <c:dLbls>
            <c:dLbl>
              <c:idx val="0"/>
              <c:layout>
                <c:manualLayout>
                  <c:x val="-0.2161250882565118"/>
                  <c:y val="-0.21653297945128658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>
                        <a:solidFill>
                          <a:schemeClr val="bg1"/>
                        </a:solidFill>
                      </a:rPr>
                      <a:t>Homicide</a:t>
                    </a:r>
                  </a:p>
                  <a:p>
                    <a:fld id="{A9A5AFB4-926F-4523-A7B7-7A11C66A3FAD}" type="VALUE">
                      <a:rPr lang="en-US" sz="1400" b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r>
                      <a:rPr lang="en-US" sz="1400" b="0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BCB-477E-AB60-3B68CEFD600C}"/>
                </c:ext>
              </c:extLst>
            </c:dLbl>
            <c:dLbl>
              <c:idx val="1"/>
              <c:layout>
                <c:manualLayout>
                  <c:x val="0.1928925208362112"/>
                  <c:y val="-1.7788040917962177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>
                        <a:solidFill>
                          <a:schemeClr val="bg1"/>
                        </a:solidFill>
                      </a:rPr>
                      <a:t>Suicide</a:t>
                    </a:r>
                  </a:p>
                  <a:p>
                    <a:fld id="{450B31F2-A77E-4ECA-8C34-FFC04ADE62AE}" type="VALUE">
                      <a:rPr lang="en-US" sz="1400" b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r>
                      <a:rPr lang="en-US" sz="1400" b="0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BCB-477E-AB60-3B68CEFD600C}"/>
                </c:ext>
              </c:extLst>
            </c:dLbl>
            <c:dLbl>
              <c:idx val="2"/>
              <c:layout>
                <c:manualLayout>
                  <c:x val="-3.0632459296841746E-2"/>
                  <c:y val="1.173337707786526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Accident</a:t>
                    </a:r>
                  </a:p>
                  <a:p>
                    <a:fld id="{F49F8A99-8110-43E3-AF1E-E7AEE2735173}" type="VALUE">
                      <a:rPr lang="en-US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/>
                      <a:t>[VALUE]</a:t>
                    </a:fld>
                    <a:r>
                      <a: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BCB-477E-AB60-3B68CEFD600C}"/>
                </c:ext>
              </c:extLst>
            </c:dLbl>
            <c:dLbl>
              <c:idx val="3"/>
              <c:layout>
                <c:manualLayout>
                  <c:x val="4.9858623407778351E-2"/>
                  <c:y val="-2.777668416447943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Undetermined</a:t>
                    </a:r>
                  </a:p>
                  <a:p>
                    <a:pPr>
                      <a:defRPr sz="14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985F3283-F35C-47E9-B462-4B26BE492622}" type="VALUE">
                      <a:rPr lang="en-US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50169060108766"/>
                      <c:h val="0.12817847769028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BCB-477E-AB60-3B68CEFD60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Sheet3!$A$7:$A$10</c:f>
              <c:strCache>
                <c:ptCount val="4"/>
                <c:pt idx="0">
                  <c:v>Homicide</c:v>
                </c:pt>
                <c:pt idx="1">
                  <c:v>Suicide</c:v>
                </c:pt>
                <c:pt idx="2">
                  <c:v>Accident</c:v>
                </c:pt>
                <c:pt idx="3">
                  <c:v>Undetermined</c:v>
                </c:pt>
              </c:strCache>
            </c:strRef>
          </c:cat>
          <c:val>
            <c:numRef>
              <c:f>Sheet3!$B$7:$B$10</c:f>
              <c:numCache>
                <c:formatCode>0</c:formatCode>
                <c:ptCount val="4"/>
                <c:pt idx="0">
                  <c:v>57.446808510638306</c:v>
                </c:pt>
                <c:pt idx="1">
                  <c:v>34.042553191489361</c:v>
                </c:pt>
                <c:pt idx="2">
                  <c:v>4.2553191489361701</c:v>
                </c:pt>
                <c:pt idx="3">
                  <c:v>4.2553191489361701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CB-477E-AB60-3B68CEFD6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52080510192088"/>
          <c:y val="7.5856991607126584E-2"/>
          <c:w val="0.53160231303709637"/>
          <c:h val="0.77704826077506117"/>
        </c:manualLayout>
      </c:layout>
      <c:pieChart>
        <c:varyColors val="1"/>
        <c:ser>
          <c:idx val="0"/>
          <c:order val="0"/>
          <c:spPr>
            <a:ln w="12700">
              <a:solidFill>
                <a:srgbClr val="355984"/>
              </a:solidFill>
            </a:ln>
          </c:spPr>
          <c:dPt>
            <c:idx val="0"/>
            <c:bubble3D val="0"/>
            <c:spPr>
              <a:solidFill>
                <a:srgbClr val="355984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04-49A1-9FFE-33E2536D0022}"/>
              </c:ext>
            </c:extLst>
          </c:dPt>
          <c:dPt>
            <c:idx val="1"/>
            <c:bubble3D val="0"/>
            <c:spPr>
              <a:solidFill>
                <a:srgbClr val="4572A7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04-49A1-9FFE-33E2536D0022}"/>
              </c:ext>
            </c:extLst>
          </c:dPt>
          <c:dPt>
            <c:idx val="2"/>
            <c:bubble3D val="0"/>
            <c:spPr>
              <a:solidFill>
                <a:srgbClr val="6A8FC3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04-49A1-9FFE-33E2536D0022}"/>
              </c:ext>
            </c:extLst>
          </c:dPt>
          <c:dLbls>
            <c:dLbl>
              <c:idx val="0"/>
              <c:layout>
                <c:manualLayout>
                  <c:x val="-0.19861120704210231"/>
                  <c:y val="-0.2997653638647733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>
                        <a:solidFill>
                          <a:schemeClr val="bg1"/>
                        </a:solidFill>
                      </a:rPr>
                      <a:t>Handgun</a:t>
                    </a:r>
                  </a:p>
                  <a:p>
                    <a:fld id="{C4EF7495-74A9-4BEA-B785-368D9180BED0}" type="VALUE">
                      <a:rPr lang="en-US" sz="1400" b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r>
                      <a:rPr lang="en-US" sz="1400" b="0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004-49A1-9FFE-33E2536D0022}"/>
                </c:ext>
              </c:extLst>
            </c:dLbl>
            <c:dLbl>
              <c:idx val="1"/>
              <c:layout>
                <c:manualLayout>
                  <c:x val="0.17230261239274916"/>
                  <c:y val="-5.32014828274670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Shotgun</a:t>
                    </a:r>
                  </a:p>
                  <a:p>
                    <a:pPr>
                      <a:defRPr sz="14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3A60A8BF-5839-4009-82DC-5C75F3887419}" type="VALUE">
                      <a:rPr lang="en-US" sz="1400" b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675267839327101"/>
                      <c:h val="0.150730056980056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004-49A1-9FFE-33E2536D0022}"/>
                </c:ext>
              </c:extLst>
            </c:dLbl>
            <c:dLbl>
              <c:idx val="2"/>
              <c:layout>
                <c:manualLayout>
                  <c:x val="0.15730931796902581"/>
                  <c:y val="0.18210799571527914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>
                        <a:solidFill>
                          <a:schemeClr val="bg1"/>
                        </a:solidFill>
                      </a:rPr>
                      <a:t>Unknown</a:t>
                    </a:r>
                  </a:p>
                  <a:p>
                    <a:fld id="{4FE65D39-918F-4A14-BE15-42E172482173}" type="VALUE">
                      <a:rPr lang="en-US" sz="1400" b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r>
                      <a:rPr lang="en-US" sz="1400" b="0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004-49A1-9FFE-33E2536D00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Sheet3!$A$2:$A$4</c:f>
              <c:strCache>
                <c:ptCount val="3"/>
                <c:pt idx="0">
                  <c:v>Handgun</c:v>
                </c:pt>
                <c:pt idx="1">
                  <c:v>Shotgun</c:v>
                </c:pt>
                <c:pt idx="2">
                  <c:v>Unknown</c:v>
                </c:pt>
              </c:strCache>
            </c:strRef>
          </c:cat>
          <c:val>
            <c:numRef>
              <c:f>Sheet3!$B$2:$B$4</c:f>
              <c:numCache>
                <c:formatCode>0</c:formatCode>
                <c:ptCount val="3"/>
                <c:pt idx="0">
                  <c:v>65.957446808510639</c:v>
                </c:pt>
                <c:pt idx="1">
                  <c:v>10.638297872340425</c:v>
                </c:pt>
                <c:pt idx="2">
                  <c:v>23.404255319148938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04-49A1-9FFE-33E2536D00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Fire!$A$3</c:f>
              <c:strCache>
                <c:ptCount val="1"/>
                <c:pt idx="0">
                  <c:v>TN Deaths</c:v>
                </c:pt>
              </c:strCache>
            </c:strRef>
          </c:tx>
          <c:spPr>
            <a:solidFill>
              <a:srgbClr val="1E487C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6.03760681083437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03-4888-A8D9-A1AA0DBD593C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03-4888-A8D9-A1AA0DBD593C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03-4888-A8D9-A1AA0DBD593C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03-4888-A8D9-A1AA0DBD593C}"/>
                </c:ext>
              </c:extLst>
            </c:dLbl>
            <c:dLbl>
              <c:idx val="4"/>
              <c:layout>
                <c:manualLayout>
                  <c:x val="-1.5669334656024605E-16"/>
                  <c:y val="5.06427248558127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03-4888-A8D9-A1AA0DBD59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Fire!$C$2:$G$2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Fire!$C$3:$G$3</c:f>
              <c:numCache>
                <c:formatCode>General</c:formatCode>
                <c:ptCount val="5"/>
                <c:pt idx="0">
                  <c:v>9</c:v>
                </c:pt>
                <c:pt idx="1">
                  <c:v>29</c:v>
                </c:pt>
                <c:pt idx="2">
                  <c:v>14</c:v>
                </c:pt>
                <c:pt idx="3">
                  <c:v>15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203-4888-A8D9-A1AA0DBD5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axId val="106181760"/>
        <c:axId val="106183680"/>
      </c:barChart>
      <c:lineChart>
        <c:grouping val="standard"/>
        <c:varyColors val="0"/>
        <c:ser>
          <c:idx val="1"/>
          <c:order val="1"/>
          <c:tx>
            <c:strRef>
              <c:f>Fire!$A$4</c:f>
              <c:strCache>
                <c:ptCount val="1"/>
                <c:pt idx="0">
                  <c:v>TN Rate</c:v>
                </c:pt>
              </c:strCache>
            </c:strRef>
          </c:tx>
          <c:spPr>
            <a:ln>
              <a:solidFill>
                <a:srgbClr val="1E487C"/>
              </a:solidFill>
            </a:ln>
          </c:spPr>
          <c:marker>
            <c:spPr>
              <a:solidFill>
                <a:srgbClr val="1E487C"/>
              </a:solidFill>
              <a:ln>
                <a:solidFill>
                  <a:srgbClr val="1E487C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1F487E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Fire!$C$2:$G$2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Fire!$C$4:$G$4</c:f>
              <c:numCache>
                <c:formatCode>0.0</c:formatCode>
                <c:ptCount val="5"/>
                <c:pt idx="0">
                  <c:v>0.7</c:v>
                </c:pt>
                <c:pt idx="1">
                  <c:v>1</c:v>
                </c:pt>
                <c:pt idx="2">
                  <c:v>1.2</c:v>
                </c:pt>
                <c:pt idx="3">
                  <c:v>1.3</c:v>
                </c:pt>
                <c:pt idx="4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203-4888-A8D9-A1AA0DBD593C}"/>
            </c:ext>
          </c:extLst>
        </c:ser>
        <c:ser>
          <c:idx val="2"/>
          <c:order val="2"/>
          <c:tx>
            <c:strRef>
              <c:f>Fire!$A$5</c:f>
              <c:strCache>
                <c:ptCount val="1"/>
                <c:pt idx="0">
                  <c:v>U.S. Rate</c:v>
                </c:pt>
              </c:strCache>
            </c:strRef>
          </c:tx>
          <c:spPr>
            <a:ln>
              <a:solidFill>
                <a:srgbClr val="BF4F4C"/>
              </a:solidFill>
            </a:ln>
          </c:spPr>
          <c:marker>
            <c:spPr>
              <a:solidFill>
                <a:srgbClr val="BF4F4C"/>
              </a:solidFill>
              <a:ln>
                <a:solidFill>
                  <a:srgbClr val="BF4F4C"/>
                </a:solidFill>
              </a:ln>
            </c:spPr>
          </c:marker>
          <c:dLbls>
            <c:dLbl>
              <c:idx val="4"/>
              <c:layout>
                <c:manualLayout>
                  <c:x val="-3.8595857418111751E-2"/>
                  <c:y val="3.28634308827029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8F-4D45-A3B1-058E906FA2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C0403E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Fire!$C$2:$G$2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Fire!$C$5:$G$5</c:f>
              <c:numCache>
                <c:formatCode>General</c:formatCode>
                <c:ptCount val="5"/>
                <c:pt idx="0">
                  <c:v>0.4</c:v>
                </c:pt>
                <c:pt idx="1">
                  <c:v>0.4</c:v>
                </c:pt>
                <c:pt idx="2">
                  <c:v>0.4</c:v>
                </c:pt>
                <c:pt idx="3">
                  <c:v>0.5</c:v>
                </c:pt>
                <c:pt idx="4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203-4888-A8D9-A1AA0DBD5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208256"/>
        <c:axId val="106206336"/>
      </c:lineChart>
      <c:catAx>
        <c:axId val="10618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6183680"/>
        <c:crosses val="autoZero"/>
        <c:auto val="1"/>
        <c:lblAlgn val="ctr"/>
        <c:lblOffset val="100"/>
        <c:noMultiLvlLbl val="0"/>
      </c:catAx>
      <c:valAx>
        <c:axId val="106183680"/>
        <c:scaling>
          <c:orientation val="minMax"/>
          <c:max val="15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Number of Deaths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6181760"/>
        <c:crosses val="autoZero"/>
        <c:crossBetween val="between"/>
        <c:majorUnit val="30"/>
      </c:valAx>
      <c:valAx>
        <c:axId val="106206336"/>
        <c:scaling>
          <c:orientation val="minMax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Rate per 100,000 Population</a:t>
                </a:r>
              </a:p>
            </c:rich>
          </c:tx>
          <c:layout>
            <c:manualLayout>
              <c:xMode val="edge"/>
              <c:yMode val="edge"/>
              <c:x val="0.94840958283393761"/>
              <c:y val="0.23384964995007315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6208256"/>
        <c:crosses val="max"/>
        <c:crossBetween val="between"/>
      </c:valAx>
      <c:catAx>
        <c:axId val="106208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6206336"/>
        <c:crosses val="autoZero"/>
        <c:auto val="1"/>
        <c:lblAlgn val="ctr"/>
        <c:lblOffset val="100"/>
        <c:noMultiLvlLbl val="0"/>
      </c:catAx>
    </c:plotArea>
    <c:legend>
      <c:legendPos val="t"/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80881733709477"/>
          <c:y val="9.1739650964682062E-2"/>
          <c:w val="0.59424670839773941"/>
          <c:h val="0.81359672146244888"/>
        </c:manualLayout>
      </c:layout>
      <c:pieChart>
        <c:varyColors val="1"/>
        <c:ser>
          <c:idx val="0"/>
          <c:order val="0"/>
          <c:spPr>
            <a:ln w="12700">
              <a:solidFill>
                <a:srgbClr val="355984"/>
              </a:solidFill>
            </a:ln>
          </c:spPr>
          <c:dPt>
            <c:idx val="0"/>
            <c:bubble3D val="0"/>
            <c:spPr>
              <a:solidFill>
                <a:srgbClr val="355984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79-4269-B79C-7666FE93C75E}"/>
              </c:ext>
            </c:extLst>
          </c:dPt>
          <c:dPt>
            <c:idx val="1"/>
            <c:bubble3D val="0"/>
            <c:spPr>
              <a:solidFill>
                <a:srgbClr val="4572A7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79-4269-B79C-7666FE93C75E}"/>
              </c:ext>
            </c:extLst>
          </c:dPt>
          <c:dPt>
            <c:idx val="2"/>
            <c:bubble3D val="0"/>
            <c:spPr>
              <a:solidFill>
                <a:srgbClr val="6A8FC3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679-4269-B79C-7666FE93C75E}"/>
              </c:ext>
            </c:extLst>
          </c:dPt>
          <c:dPt>
            <c:idx val="3"/>
            <c:bubble3D val="0"/>
            <c:spPr>
              <a:solidFill>
                <a:srgbClr val="94AACF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679-4269-B79C-7666FE93C75E}"/>
              </c:ext>
            </c:extLst>
          </c:dPt>
          <c:dLbls>
            <c:dLbl>
              <c:idx val="0"/>
              <c:layout>
                <c:manualLayout>
                  <c:x val="-0.24213102911085371"/>
                  <c:y val="-3.32518303633098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a:t>Electrical wiring</a:t>
                    </a:r>
                  </a:p>
                  <a:p>
                    <a:pPr>
                      <a:defRPr sz="14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33098392-FFF6-41CB-9C26-499B1D4B3645}" type="VALUE">
                      <a:rPr lang="en-US" sz="14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a:pPr>
                        <a:defRPr sz="14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679-4269-B79C-7666FE93C75E}"/>
                </c:ext>
              </c:extLst>
            </c:dLbl>
            <c:dLbl>
              <c:idx val="1"/>
              <c:layout>
                <c:manualLayout>
                  <c:x val="-8.5103523591241233E-3"/>
                  <c:y val="-0.1610494442911617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b="0" dirty="0">
                        <a:solidFill>
                          <a:schemeClr val="bg1"/>
                        </a:solidFill>
                      </a:rPr>
                      <a:t>Candles</a:t>
                    </a:r>
                  </a:p>
                  <a:p>
                    <a:pPr>
                      <a:defRPr sz="14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6D446B1B-FA55-482E-B8FC-0B61BA972074}" type="VALUE">
                      <a:rPr lang="en-US" sz="1400" b="0">
                        <a:solidFill>
                          <a:schemeClr val="bg1"/>
                        </a:solidFill>
                      </a:rPr>
                      <a:pPr>
                        <a:defRPr sz="14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400" b="0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679-4269-B79C-7666FE93C75E}"/>
                </c:ext>
              </c:extLst>
            </c:dLbl>
            <c:dLbl>
              <c:idx val="2"/>
              <c:layout>
                <c:manualLayout>
                  <c:x val="0.16402112976009578"/>
                  <c:y val="-0.15042756073760011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>
                        <a:solidFill>
                          <a:schemeClr val="bg1"/>
                        </a:solidFill>
                      </a:rPr>
                      <a:t>Space heater</a:t>
                    </a:r>
                  </a:p>
                  <a:p>
                    <a:fld id="{771B5A10-8745-4060-AA81-ACA2B27AFB99}" type="VALUE">
                      <a:rPr lang="en-US" sz="1400" b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r>
                      <a:rPr lang="en-US" sz="1400" b="0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679-4269-B79C-7666FE93C75E}"/>
                </c:ext>
              </c:extLst>
            </c:dLbl>
            <c:dLbl>
              <c:idx val="3"/>
              <c:layout>
                <c:manualLayout>
                  <c:x val="0.12840758921871168"/>
                  <c:y val="0.14211679790026246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>
                        <a:solidFill>
                          <a:schemeClr val="bg1"/>
                        </a:solidFill>
                      </a:rPr>
                      <a:t>Other</a:t>
                    </a:r>
                  </a:p>
                  <a:p>
                    <a:fld id="{E3B8B9AD-BC68-46F9-B40E-2735DB42554F}" type="VALUE">
                      <a:rPr lang="en-US" sz="1400" b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r>
                      <a:rPr lang="en-US" sz="1400" b="0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679-4269-B79C-7666FE93C7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Sheet5!$A$2:$A$5</c:f>
              <c:strCache>
                <c:ptCount val="4"/>
                <c:pt idx="0">
                  <c:v>Electrical wiring</c:v>
                </c:pt>
                <c:pt idx="1">
                  <c:v>Candles</c:v>
                </c:pt>
                <c:pt idx="2">
                  <c:v>Space heater </c:v>
                </c:pt>
                <c:pt idx="3">
                  <c:v>Other</c:v>
                </c:pt>
              </c:strCache>
            </c:strRef>
          </c:cat>
          <c:val>
            <c:numRef>
              <c:f>Sheet5!$B$2:$B$5</c:f>
              <c:numCache>
                <c:formatCode>0</c:formatCode>
                <c:ptCount val="4"/>
                <c:pt idx="0">
                  <c:v>42.857142857142854</c:v>
                </c:pt>
                <c:pt idx="1">
                  <c:v>14.285714285714285</c:v>
                </c:pt>
                <c:pt idx="2">
                  <c:v>14.285714285714285</c:v>
                </c:pt>
                <c:pt idx="3">
                  <c:v>28.571428571428569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679-4269-B79C-7666FE93C75E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0679-4269-B79C-7666FE93C7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0679-4269-B79C-7666FE93C7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0679-4269-B79C-7666FE93C7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0679-4269-B79C-7666FE93C75E}"/>
              </c:ext>
            </c:extLst>
          </c:dPt>
          <c:cat>
            <c:strRef>
              <c:f>Sheet5!$A$2:$A$5</c:f>
              <c:strCache>
                <c:ptCount val="4"/>
                <c:pt idx="0">
                  <c:v>Electrical wiring</c:v>
                </c:pt>
                <c:pt idx="1">
                  <c:v>Candles</c:v>
                </c:pt>
                <c:pt idx="2">
                  <c:v>Space heater </c:v>
                </c:pt>
                <c:pt idx="3">
                  <c:v>Other</c:v>
                </c:pt>
              </c:strCache>
            </c:strRef>
          </c:cat>
          <c:val>
            <c:numRef>
              <c:f>Sheet5!$C$2:$C$5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679-4269-B79C-7666FE93C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74547398230218"/>
          <c:y val="0.11438980705912632"/>
          <c:w val="0.53933168947287224"/>
          <c:h val="0.76032389185015181"/>
        </c:manualLayout>
      </c:layout>
      <c:pieChart>
        <c:varyColors val="1"/>
        <c:ser>
          <c:idx val="0"/>
          <c:order val="0"/>
          <c:spPr>
            <a:ln w="12700">
              <a:solidFill>
                <a:srgbClr val="355984"/>
              </a:solidFill>
            </a:ln>
          </c:spPr>
          <c:dPt>
            <c:idx val="0"/>
            <c:bubble3D val="0"/>
            <c:spPr>
              <a:solidFill>
                <a:srgbClr val="355984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77-44AE-B055-11E348130667}"/>
              </c:ext>
            </c:extLst>
          </c:dPt>
          <c:dPt>
            <c:idx val="1"/>
            <c:bubble3D val="0"/>
            <c:spPr>
              <a:solidFill>
                <a:srgbClr val="4572A7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77-44AE-B055-11E348130667}"/>
              </c:ext>
            </c:extLst>
          </c:dPt>
          <c:dPt>
            <c:idx val="2"/>
            <c:bubble3D val="0"/>
            <c:spPr>
              <a:solidFill>
                <a:srgbClr val="6A8FC3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77-44AE-B055-11E348130667}"/>
              </c:ext>
            </c:extLst>
          </c:dPt>
          <c:dLbls>
            <c:dLbl>
              <c:idx val="0"/>
              <c:layout>
                <c:manualLayout>
                  <c:x val="-0.2263038249925873"/>
                  <c:y val="-0.2577845581802275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>
                        <a:solidFill>
                          <a:schemeClr val="bg1"/>
                        </a:solidFill>
                      </a:rPr>
                      <a:t>Single family home</a:t>
                    </a:r>
                  </a:p>
                  <a:p>
                    <a:fld id="{5D8BD705-2DF2-42F5-93ED-A99778C05E3F}" type="VALUE">
                      <a:rPr lang="en-US" sz="1400" b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r>
                      <a:rPr lang="en-US" sz="1400" b="0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B77-44AE-B055-11E348130667}"/>
                </c:ext>
              </c:extLst>
            </c:dLbl>
            <c:dLbl>
              <c:idx val="1"/>
              <c:layout>
                <c:manualLayout>
                  <c:x val="0.16946262557487149"/>
                  <c:y val="-6.1933289588801399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>
                        <a:solidFill>
                          <a:schemeClr val="bg1"/>
                        </a:solidFill>
                      </a:rPr>
                      <a:t>Apartment </a:t>
                    </a:r>
                  </a:p>
                  <a:p>
                    <a:fld id="{781DEA65-E8AC-46C8-A444-623326D9959D}" type="VALUE">
                      <a:rPr lang="en-US" sz="1400" b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r>
                      <a:rPr lang="en-US" sz="1400" b="0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B77-44AE-B055-11E348130667}"/>
                </c:ext>
              </c:extLst>
            </c:dLbl>
            <c:dLbl>
              <c:idx val="2"/>
              <c:layout>
                <c:manualLayout>
                  <c:x val="0.13906420277509171"/>
                  <c:y val="0.19715919925073469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>
                        <a:solidFill>
                          <a:schemeClr val="bg1"/>
                        </a:solidFill>
                      </a:rPr>
                      <a:t>Mobile home</a:t>
                    </a:r>
                  </a:p>
                  <a:p>
                    <a:fld id="{CB423BAE-78DB-4131-85D7-87C4327DB1FE}" type="VALUE">
                      <a:rPr lang="en-US" sz="1400" b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r>
                      <a:rPr lang="en-US" sz="1400" b="0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B77-44AE-B055-11E3481306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Sheet5!$A$8:$A$10</c:f>
              <c:strCache>
                <c:ptCount val="3"/>
                <c:pt idx="0">
                  <c:v>Single home</c:v>
                </c:pt>
                <c:pt idx="1">
                  <c:v>Apartment</c:v>
                </c:pt>
                <c:pt idx="2">
                  <c:v>Trailer/mobile home</c:v>
                </c:pt>
              </c:strCache>
            </c:strRef>
          </c:cat>
          <c:val>
            <c:numRef>
              <c:f>Sheet5!$B$8:$B$10</c:f>
              <c:numCache>
                <c:formatCode>0</c:formatCode>
                <c:ptCount val="3"/>
                <c:pt idx="0">
                  <c:v>60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77-44AE-B055-11E348130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Poisoning!$A$3</c:f>
              <c:strCache>
                <c:ptCount val="1"/>
                <c:pt idx="0">
                  <c:v>TN Deaths</c:v>
                </c:pt>
              </c:strCache>
            </c:strRef>
          </c:tx>
          <c:spPr>
            <a:solidFill>
              <a:srgbClr val="1E487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Poisoning!$D$2:$H$2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Poisoning!$D$3:$H$3</c:f>
              <c:numCache>
                <c:formatCode>General</c:formatCode>
                <c:ptCount val="5"/>
                <c:pt idx="0">
                  <c:v>12</c:v>
                </c:pt>
                <c:pt idx="1">
                  <c:v>7</c:v>
                </c:pt>
                <c:pt idx="2">
                  <c:v>5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0E-4D1F-B5A6-04D2F3535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axId val="106343808"/>
        <c:axId val="106349696"/>
      </c:barChart>
      <c:lineChart>
        <c:grouping val="standard"/>
        <c:varyColors val="0"/>
        <c:ser>
          <c:idx val="1"/>
          <c:order val="1"/>
          <c:tx>
            <c:strRef>
              <c:f>Poisoning!$A$4</c:f>
              <c:strCache>
                <c:ptCount val="1"/>
                <c:pt idx="0">
                  <c:v>TN Rate</c:v>
                </c:pt>
              </c:strCache>
            </c:strRef>
          </c:tx>
          <c:spPr>
            <a:ln>
              <a:solidFill>
                <a:srgbClr val="1E487C"/>
              </a:solidFill>
            </a:ln>
          </c:spPr>
          <c:marker>
            <c:spPr>
              <a:solidFill>
                <a:srgbClr val="1E487C"/>
              </a:solidFill>
              <a:ln>
                <a:solidFill>
                  <a:srgbClr val="1E487C"/>
                </a:solidFill>
              </a:ln>
            </c:spPr>
          </c:marker>
          <c:dLbls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0E-4D1F-B5A6-04D2F3535C23}"/>
                </c:ext>
              </c:extLst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0E-4D1F-B5A6-04D2F3535C23}"/>
                </c:ext>
              </c:extLst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0E-4D1F-B5A6-04D2F3535C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1F487E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Poisoning!$D$2:$H$2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Poisoning!$D$4:$H$4</c:f>
              <c:numCache>
                <c:formatCode>0.00</c:formatCode>
                <c:ptCount val="5"/>
                <c:pt idx="0">
                  <c:v>0.55963705074855929</c:v>
                </c:pt>
                <c:pt idx="1">
                  <c:v>0.60378992225422068</c:v>
                </c:pt>
                <c:pt idx="2">
                  <c:v>0.53516693417580496</c:v>
                </c:pt>
                <c:pt idx="3">
                  <c:v>0.46685994668459413</c:v>
                </c:pt>
                <c:pt idx="4">
                  <c:v>0.5541647252429126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60E-4D1F-B5A6-04D2F3535C23}"/>
            </c:ext>
          </c:extLst>
        </c:ser>
        <c:ser>
          <c:idx val="2"/>
          <c:order val="2"/>
          <c:tx>
            <c:strRef>
              <c:f>Poisoning!$A$5</c:f>
              <c:strCache>
                <c:ptCount val="1"/>
                <c:pt idx="0">
                  <c:v>U.S. Rate</c:v>
                </c:pt>
              </c:strCache>
            </c:strRef>
          </c:tx>
          <c:spPr>
            <a:ln>
              <a:solidFill>
                <a:srgbClr val="BF4F4C"/>
              </a:solidFill>
            </a:ln>
          </c:spPr>
          <c:marker>
            <c:spPr>
              <a:solidFill>
                <a:srgbClr val="BF4F4C"/>
              </a:solidFill>
              <a:ln>
                <a:solidFill>
                  <a:srgbClr val="BF4F4C"/>
                </a:solidFill>
              </a:ln>
            </c:spPr>
          </c:marker>
          <c:dLbls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0E-4D1F-B5A6-04D2F3535C23}"/>
                </c:ext>
              </c:extLst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0E-4D1F-B5A6-04D2F3535C23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0E-4D1F-B5A6-04D2F3535C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C0403E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Poisoning!$D$2:$H$2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Poisoning!$D$5:$H$5</c:f>
              <c:numCache>
                <c:formatCode>0.00</c:formatCode>
                <c:ptCount val="5"/>
                <c:pt idx="0">
                  <c:v>0.4838033378570758</c:v>
                </c:pt>
                <c:pt idx="1">
                  <c:v>0.5648711697915697</c:v>
                </c:pt>
                <c:pt idx="2">
                  <c:v>0.59612490296845078</c:v>
                </c:pt>
                <c:pt idx="3">
                  <c:v>0.53678955323604949</c:v>
                </c:pt>
                <c:pt idx="4">
                  <c:v>0.64485964034356924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60E-4D1F-B5A6-04D2F3535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357888"/>
        <c:axId val="106351616"/>
      </c:lineChart>
      <c:catAx>
        <c:axId val="10634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6349696"/>
        <c:crosses val="autoZero"/>
        <c:auto val="1"/>
        <c:lblAlgn val="ctr"/>
        <c:lblOffset val="100"/>
        <c:noMultiLvlLbl val="0"/>
      </c:catAx>
      <c:valAx>
        <c:axId val="106349696"/>
        <c:scaling>
          <c:orientation val="minMax"/>
          <c:max val="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Number of Deaths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6343808"/>
        <c:crosses val="autoZero"/>
        <c:crossBetween val="between"/>
      </c:valAx>
      <c:valAx>
        <c:axId val="106351616"/>
        <c:scaling>
          <c:orientation val="minMax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sz="1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Rate</a:t>
                </a:r>
                <a:r>
                  <a:rPr lang="en-US"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per 100,000 Population</a:t>
                </a:r>
                <a:endParaRPr 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5588377210424447"/>
              <c:y val="0.28013714063004308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6357888"/>
        <c:crosses val="max"/>
        <c:crossBetween val="between"/>
      </c:valAx>
      <c:catAx>
        <c:axId val="10635788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6351616"/>
        <c:crosses val="autoZero"/>
        <c:auto val="1"/>
        <c:lblAlgn val="ctr"/>
        <c:lblOffset val="100"/>
        <c:noMultiLvlLbl val="0"/>
      </c:catAx>
    </c:plotArea>
    <c:legend>
      <c:legendPos val="t"/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Sheet3!$A$3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rgbClr val="C04B48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C04B48"/>
              </a:solidFill>
              <a:ln w="9525">
                <a:solidFill>
                  <a:srgbClr val="C04B48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Sheet3!$B$2:$F$2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Sheet3!$B$3:$F$3</c:f>
              <c:numCache>
                <c:formatCode>0.0</c:formatCode>
                <c:ptCount val="5"/>
                <c:pt idx="0">
                  <c:v>5.8</c:v>
                </c:pt>
                <c:pt idx="1">
                  <c:v>6.2</c:v>
                </c:pt>
                <c:pt idx="2">
                  <c:v>5.9</c:v>
                </c:pt>
                <c:pt idx="3">
                  <c:v>5.6</c:v>
                </c:pt>
                <c:pt idx="4">
                  <c:v>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08-4DB2-B9FD-F0AF161F866D}"/>
            </c:ext>
          </c:extLst>
        </c:ser>
        <c:ser>
          <c:idx val="1"/>
          <c:order val="1"/>
          <c:tx>
            <c:strRef>
              <c:f>Sheet3!$A$4</c:f>
              <c:strCache>
                <c:ptCount val="1"/>
                <c:pt idx="0">
                  <c:v>Black</c:v>
                </c:pt>
              </c:strCache>
            </c:strRef>
          </c:tx>
          <c:spPr>
            <a:ln w="28575" cap="rnd">
              <a:solidFill>
                <a:srgbClr val="1F497D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rgbClr val="1F497D"/>
              </a:solidFill>
              <a:ln w="9525">
                <a:solidFill>
                  <a:srgbClr val="1F497D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Sheet3!$B$2:$F$2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Sheet3!$B$4:$F$4</c:f>
              <c:numCache>
                <c:formatCode>0.0</c:formatCode>
                <c:ptCount val="5"/>
                <c:pt idx="0">
                  <c:v>11</c:v>
                </c:pt>
                <c:pt idx="1">
                  <c:v>12.1</c:v>
                </c:pt>
                <c:pt idx="2">
                  <c:v>12.9</c:v>
                </c:pt>
                <c:pt idx="3">
                  <c:v>12.3</c:v>
                </c:pt>
                <c:pt idx="4">
                  <c:v>13.5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08-4DB2-B9FD-F0AF161F86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7614088"/>
        <c:axId val="627615728"/>
      </c:lineChart>
      <c:catAx>
        <c:axId val="627614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627615728"/>
        <c:crosses val="autoZero"/>
        <c:auto val="1"/>
        <c:lblAlgn val="ctr"/>
        <c:lblOffset val="100"/>
        <c:noMultiLvlLbl val="0"/>
      </c:catAx>
      <c:valAx>
        <c:axId val="6276157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Infant Deaths per 1,000 Live Births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627614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12700">
              <a:solidFill>
                <a:srgbClr val="355984"/>
              </a:solidFill>
            </a:ln>
          </c:spPr>
          <c:dPt>
            <c:idx val="0"/>
            <c:bubble3D val="0"/>
            <c:spPr>
              <a:solidFill>
                <a:srgbClr val="355984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8C-4FE1-958B-5EFE1C66B471}"/>
              </c:ext>
            </c:extLst>
          </c:dPt>
          <c:dPt>
            <c:idx val="1"/>
            <c:bubble3D val="0"/>
            <c:spPr>
              <a:solidFill>
                <a:srgbClr val="4572A7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8C-4FE1-958B-5EFE1C66B471}"/>
              </c:ext>
            </c:extLst>
          </c:dPt>
          <c:dPt>
            <c:idx val="2"/>
            <c:bubble3D val="0"/>
            <c:spPr>
              <a:solidFill>
                <a:srgbClr val="6A8FC3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8C-4FE1-958B-5EFE1C66B471}"/>
              </c:ext>
            </c:extLst>
          </c:dPt>
          <c:dPt>
            <c:idx val="3"/>
            <c:bubble3D val="0"/>
            <c:spPr>
              <a:solidFill>
                <a:srgbClr val="94AACF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8C-4FE1-958B-5EFE1C66B471}"/>
              </c:ext>
            </c:extLst>
          </c:dPt>
          <c:dPt>
            <c:idx val="4"/>
            <c:bubble3D val="0"/>
            <c:spPr>
              <a:solidFill>
                <a:srgbClr val="BCC8DF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68C-4FE1-958B-5EFE1C66B471}"/>
              </c:ext>
            </c:extLst>
          </c:dPt>
          <c:dLbls>
            <c:dLbl>
              <c:idx val="0"/>
              <c:layout>
                <c:manualLayout>
                  <c:x val="-0.25527762214385236"/>
                  <c:y val="-0.1661595387712920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a:t> &lt;1 year</a:t>
                    </a:r>
                  </a:p>
                  <a:p>
                    <a:pPr>
                      <a:defRPr sz="140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a:t>57%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Open Sans" panose="020B0606030504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07684884977612"/>
                      <c:h val="0.2066092655491447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268C-4FE1-958B-5EFE1C66B471}"/>
                </c:ext>
              </c:extLst>
            </c:dLbl>
            <c:dLbl>
              <c:idx val="1"/>
              <c:layout>
                <c:manualLayout>
                  <c:x val="0.13454434923575728"/>
                  <c:y val="-0.1465180768793449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1-4 years</a:t>
                    </a:r>
                  </a:p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10%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68C-4FE1-958B-5EFE1C66B471}"/>
                </c:ext>
              </c:extLst>
            </c:dLbl>
            <c:dLbl>
              <c:idx val="2"/>
              <c:layout>
                <c:manualLayout>
                  <c:x val="0.16968446039833252"/>
                  <c:y val="-3.69569540117465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a:t>5-9 years</a:t>
                    </a:r>
                  </a:p>
                  <a:p>
                    <a:pPr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a:t>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Open Sans" panose="020B0606030504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68C-4FE1-958B-5EFE1C66B471}"/>
                </c:ext>
              </c:extLst>
            </c:dLbl>
            <c:dLbl>
              <c:idx val="3"/>
              <c:layout>
                <c:manualLayout>
                  <c:x val="0.20339238845144356"/>
                  <c:y val="9.46536452565671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a:t>10-14 years</a:t>
                    </a:r>
                  </a:p>
                  <a:p>
                    <a:pPr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a:t>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Open Sans" panose="020B0606030504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68C-4FE1-958B-5EFE1C66B471}"/>
                </c:ext>
              </c:extLst>
            </c:dLbl>
            <c:dLbl>
              <c:idx val="4"/>
              <c:layout>
                <c:manualLayout>
                  <c:x val="0.12707329782306623"/>
                  <c:y val="0.1872646793981612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15-17 years</a:t>
                    </a:r>
                  </a:p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15%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68C-4FE1-958B-5EFE1C66B4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Sheet6!$A$2:$A$6</c:f>
              <c:strCache>
                <c:ptCount val="5"/>
                <c:pt idx="0">
                  <c:v>&lt;1 year</c:v>
                </c:pt>
                <c:pt idx="1">
                  <c:v>1-4 years</c:v>
                </c:pt>
                <c:pt idx="2">
                  <c:v>5-9 years</c:v>
                </c:pt>
                <c:pt idx="3">
                  <c:v>10-14 years</c:v>
                </c:pt>
                <c:pt idx="4">
                  <c:v>15-17 years</c:v>
                </c:pt>
              </c:strCache>
            </c:strRef>
          </c:cat>
          <c:val>
            <c:numRef>
              <c:f>Sheet6!$B$2:$B$6</c:f>
              <c:numCache>
                <c:formatCode>General</c:formatCode>
                <c:ptCount val="5"/>
                <c:pt idx="0">
                  <c:v>459</c:v>
                </c:pt>
                <c:pt idx="1">
                  <c:v>84</c:v>
                </c:pt>
                <c:pt idx="2">
                  <c:v>69</c:v>
                </c:pt>
                <c:pt idx="3">
                  <c:v>75</c:v>
                </c:pt>
                <c:pt idx="4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68C-4FE1-958B-5EFE1C66B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12700">
              <a:solidFill>
                <a:srgbClr val="355984"/>
              </a:solidFill>
            </a:ln>
          </c:spPr>
          <c:dPt>
            <c:idx val="0"/>
            <c:bubble3D val="0"/>
            <c:spPr>
              <a:solidFill>
                <a:srgbClr val="355984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C9-40B2-9ED6-B1A4E66B3543}"/>
              </c:ext>
            </c:extLst>
          </c:dPt>
          <c:dPt>
            <c:idx val="1"/>
            <c:bubble3D val="0"/>
            <c:spPr>
              <a:solidFill>
                <a:srgbClr val="BCC8DF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C9-40B2-9ED6-B1A4E66B3543}"/>
              </c:ext>
            </c:extLst>
          </c:dPt>
          <c:dLbls>
            <c:dLbl>
              <c:idx val="0"/>
              <c:layout>
                <c:manualLayout>
                  <c:x val="-0.19628018372703412"/>
                  <c:y val="-0.18901392534266551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Male </a:t>
                    </a:r>
                  </a:p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58%</a:t>
                    </a: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 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7C9-40B2-9ED6-B1A4E66B3543}"/>
                </c:ext>
              </c:extLst>
            </c:dLbl>
            <c:dLbl>
              <c:idx val="1"/>
              <c:layout>
                <c:manualLayout>
                  <c:x val="0.18173687664041996"/>
                  <c:y val="5.32174103237095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Female</a:t>
                    </a:r>
                  </a:p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42%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7C9-40B2-9ED6-B1A4E66B35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Sheet6!$A$8:$A$9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Sheet6!$B$8:$B$9</c:f>
              <c:numCache>
                <c:formatCode>General</c:formatCode>
                <c:ptCount val="2"/>
                <c:pt idx="0">
                  <c:v>472</c:v>
                </c:pt>
                <c:pt idx="1">
                  <c:v>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C9-40B2-9ED6-B1A4E66B3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63623050083166"/>
          <c:y val="0.148814102978507"/>
          <c:w val="0.63132415389775887"/>
          <c:h val="0.78682271397109849"/>
        </c:manualLayout>
      </c:layout>
      <c:pieChart>
        <c:varyColors val="1"/>
        <c:ser>
          <c:idx val="0"/>
          <c:order val="0"/>
          <c:spPr>
            <a:ln w="12700">
              <a:solidFill>
                <a:srgbClr val="355984"/>
              </a:solidFill>
            </a:ln>
          </c:spPr>
          <c:dPt>
            <c:idx val="0"/>
            <c:bubble3D val="0"/>
            <c:spPr>
              <a:solidFill>
                <a:srgbClr val="355984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24-480B-9D49-91A56DFF7B3F}"/>
              </c:ext>
            </c:extLst>
          </c:dPt>
          <c:dPt>
            <c:idx val="1"/>
            <c:bubble3D val="0"/>
            <c:spPr>
              <a:solidFill>
                <a:srgbClr val="6A8FC3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24-480B-9D49-91A56DFF7B3F}"/>
              </c:ext>
            </c:extLst>
          </c:dPt>
          <c:dPt>
            <c:idx val="2"/>
            <c:bubble3D val="0"/>
            <c:spPr>
              <a:solidFill>
                <a:srgbClr val="BCC8DF"/>
              </a:solidFill>
              <a:ln w="12700">
                <a:solidFill>
                  <a:srgbClr val="35598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24-480B-9D49-91A56DFF7B3F}"/>
              </c:ext>
            </c:extLst>
          </c:dPt>
          <c:dLbls>
            <c:dLbl>
              <c:idx val="0"/>
              <c:layout>
                <c:manualLayout>
                  <c:x val="-0.18745472440944883"/>
                  <c:y val="-0.2237459900845727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White</a:t>
                    </a:r>
                  </a:p>
                  <a:p>
                    <a:r>
                      <a: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62%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024-480B-9D49-91A56DFF7B3F}"/>
                </c:ext>
              </c:extLst>
            </c:dLbl>
            <c:dLbl>
              <c:idx val="1"/>
              <c:layout>
                <c:manualLayout>
                  <c:x val="0.17599223534558181"/>
                  <c:y val="3.067366579177602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Black</a:t>
                    </a:r>
                  </a:p>
                  <a:p>
                    <a:r>
                      <a: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34% </a:t>
                    </a:r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024-480B-9D49-91A56DFF7B3F}"/>
                </c:ext>
              </c:extLst>
            </c:dLbl>
            <c:dLbl>
              <c:idx val="2"/>
              <c:layout>
                <c:manualLayout>
                  <c:x val="-5.3381512834611088E-2"/>
                  <c:y val="4.10509031198686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a:t>Other/Unknown</a:t>
                    </a:r>
                  </a:p>
                  <a:p>
                    <a:pPr>
                      <a:defRPr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a:t>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Open Sans" panose="020B0606030504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450088007773734"/>
                      <c:h val="0.1618089764641488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F024-480B-9D49-91A56DFF7B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Sheet6!$A$11:$A$13</c:f>
              <c:strCache>
                <c:ptCount val="3"/>
                <c:pt idx="0">
                  <c:v>White</c:v>
                </c:pt>
                <c:pt idx="1">
                  <c:v>Black</c:v>
                </c:pt>
                <c:pt idx="2">
                  <c:v>Other/Unknown</c:v>
                </c:pt>
              </c:strCache>
            </c:strRef>
          </c:cat>
          <c:val>
            <c:numRef>
              <c:f>Sheet6!$B$11:$B$13</c:f>
              <c:numCache>
                <c:formatCode>General</c:formatCode>
                <c:ptCount val="3"/>
                <c:pt idx="0">
                  <c:v>498</c:v>
                </c:pt>
                <c:pt idx="1">
                  <c:v>271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024-480B-9D49-91A56DFF7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0907699037621"/>
          <c:y val="5.1887716937368274E-2"/>
          <c:w val="0.89945439632545932"/>
          <c:h val="0.8747416460883757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78-4B3D-A3DF-704370B6FE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CFR_Data!$A$25:$A$31</c:f>
              <c:strCache>
                <c:ptCount val="7"/>
                <c:pt idx="0">
                  <c:v>Natural</c:v>
                </c:pt>
                <c:pt idx="1">
                  <c:v>Accident</c:v>
                </c:pt>
                <c:pt idx="2">
                  <c:v>Suicide</c:v>
                </c:pt>
                <c:pt idx="3">
                  <c:v>Homicide</c:v>
                </c:pt>
                <c:pt idx="4">
                  <c:v>Undetermined</c:v>
                </c:pt>
                <c:pt idx="5">
                  <c:v>Pending</c:v>
                </c:pt>
                <c:pt idx="6">
                  <c:v>Unknown</c:v>
                </c:pt>
              </c:strCache>
            </c:strRef>
          </c:cat>
          <c:val>
            <c:numRef>
              <c:f>CFR_Data!$B$25:$B$31</c:f>
              <c:numCache>
                <c:formatCode>0.0%</c:formatCode>
                <c:ptCount val="7"/>
                <c:pt idx="0">
                  <c:v>0.6089</c:v>
                </c:pt>
                <c:pt idx="1">
                  <c:v>0.1757</c:v>
                </c:pt>
                <c:pt idx="2">
                  <c:v>3.9600000000000003E-2</c:v>
                </c:pt>
                <c:pt idx="3">
                  <c:v>4.9500000000000002E-2</c:v>
                </c:pt>
                <c:pt idx="4">
                  <c:v>9.2799999999999994E-2</c:v>
                </c:pt>
                <c:pt idx="5">
                  <c:v>3.09E-2</c:v>
                </c:pt>
                <c:pt idx="6">
                  <c:v>2.5000000000000001E-3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78-4B3D-A3DF-704370B6FE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2006476208"/>
        <c:axId val="1916825344"/>
      </c:barChart>
      <c:catAx>
        <c:axId val="200647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16825344"/>
        <c:crosses val="autoZero"/>
        <c:auto val="1"/>
        <c:lblAlgn val="ctr"/>
        <c:lblOffset val="100"/>
        <c:noMultiLvlLbl val="0"/>
      </c:catAx>
      <c:valAx>
        <c:axId val="1916825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pPr>
                <a:r>
                  <a:rPr lang="en-US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Percent of Deaths</a:t>
                </a:r>
              </a:p>
            </c:rich>
          </c:tx>
          <c:layout>
            <c:manualLayout>
              <c:xMode val="edge"/>
              <c:yMode val="edge"/>
              <c:x val="4.7037234752435614E-3"/>
              <c:y val="0.314742580847275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0064762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3599948022774"/>
          <c:y val="6.4926895478790964E-2"/>
          <c:w val="0.88692961891971045"/>
          <c:h val="0.857816160076764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48-4D92-A59E-E75768E133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CFR_Data!$L$25:$L$29</c:f>
              <c:strCache>
                <c:ptCount val="5"/>
                <c:pt idx="0">
                  <c:v>External Injury</c:v>
                </c:pt>
                <c:pt idx="1">
                  <c:v>Medical Condition</c:v>
                </c:pt>
                <c:pt idx="2">
                  <c:v>Undetermined </c:v>
                </c:pt>
                <c:pt idx="3">
                  <c:v>Unknown</c:v>
                </c:pt>
                <c:pt idx="4">
                  <c:v>Pending</c:v>
                </c:pt>
              </c:strCache>
            </c:strRef>
          </c:cat>
          <c:val>
            <c:numRef>
              <c:f>CFR_Data!$M$25:$M$29</c:f>
              <c:numCache>
                <c:formatCode>0.0%</c:formatCode>
                <c:ptCount val="5"/>
                <c:pt idx="0">
                  <c:v>0.28339999999999999</c:v>
                </c:pt>
                <c:pt idx="1">
                  <c:v>0.61629999999999996</c:v>
                </c:pt>
                <c:pt idx="2">
                  <c:v>8.4199999999999997E-2</c:v>
                </c:pt>
                <c:pt idx="3">
                  <c:v>7.4000000000000003E-3</c:v>
                </c:pt>
                <c:pt idx="4">
                  <c:v>8.6999999999999994E-3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48-4D92-A59E-E75768E13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657471312"/>
        <c:axId val="657299296"/>
      </c:barChart>
      <c:catAx>
        <c:axId val="65747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657299296"/>
        <c:crosses val="autoZero"/>
        <c:auto val="1"/>
        <c:lblAlgn val="ctr"/>
        <c:lblOffset val="100"/>
        <c:noMultiLvlLbl val="0"/>
      </c:catAx>
      <c:valAx>
        <c:axId val="6572992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pPr>
                <a:r>
                  <a:rPr lang="en-US" sz="14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Percent of Deaths</a:t>
                </a:r>
              </a:p>
            </c:rich>
          </c:tx>
          <c:layout>
            <c:manualLayout>
              <c:xMode val="edge"/>
              <c:yMode val="edge"/>
              <c:x val="1.0925563984054384E-2"/>
              <c:y val="0.323246514548584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ysClr val="windowText" lastClr="000000">
                <a:lumMod val="50000"/>
                <a:lumOff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657471312"/>
        <c:crosses val="autoZero"/>
        <c:crossBetween val="between"/>
        <c:majorUnit val="0.2"/>
        <c:min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B796EB6-315E-4D71-8962-4505E6F53FAF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94F9CE6-EF16-425C-B5A0-8191CB889D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1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31574D0-53C4-491B-9945-F36A04B409BA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FE6E9D0-14A5-47D7-AB39-82D8466951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49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6E9D0-14A5-47D7-AB39-82D846695174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79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6E9D0-14A5-47D7-AB39-82D84669517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65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6E9D0-14A5-47D7-AB39-82D84669517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82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6E9D0-14A5-47D7-AB39-82D84669517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40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6E9D0-14A5-47D7-AB39-82D84669517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02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6E9D0-14A5-47D7-AB39-82D84669517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58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6E9D0-14A5-47D7-AB39-82D8466951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94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6E9D0-14A5-47D7-AB39-82D84669517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71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6E9D0-14A5-47D7-AB39-82D84669517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25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6E9D0-14A5-47D7-AB39-82D84669517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87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6E9D0-14A5-47D7-AB39-82D84669517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052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6E9D0-14A5-47D7-AB39-82D84669517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16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6E9D0-14A5-47D7-AB39-82D84669517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39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6E9D0-14A5-47D7-AB39-82D84669517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3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1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6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43000"/>
            <a:ext cx="5029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9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3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3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2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3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9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3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3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9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3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3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243840"/>
            <a:ext cx="23469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1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9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3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3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3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9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3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3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3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9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3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3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3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9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3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3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3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9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3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3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9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9" r:id="rId10"/>
    <p:sldLayoutId id="2147483674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Erin.Hodson@tn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ibitola.asaolu@tn.go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Child Fatality Review Data, Data Dashboard and Prematurity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2400" y="4953000"/>
            <a:ext cx="8839200" cy="1143000"/>
          </a:xfrm>
        </p:spPr>
        <p:txBody>
          <a:bodyPr>
            <a:normAutofit/>
          </a:bodyPr>
          <a:lstStyle/>
          <a:p>
            <a:r>
              <a:rPr lang="en-US" sz="2000" dirty="0"/>
              <a:t>5-12-2021</a:t>
            </a:r>
          </a:p>
        </p:txBody>
      </p:sp>
    </p:spTree>
    <p:extLst>
      <p:ext uri="{BB962C8B-B14F-4D97-AF65-F5344CB8AC3E}">
        <p14:creationId xmlns:p14="http://schemas.microsoft.com/office/powerpoint/2010/main" val="479260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Medical Cause of Death Ranking, 2019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953205"/>
            <a:ext cx="6385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Data source: Tennessee Department of Health, Child Fatality Review.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2564AF5-AA90-4431-9BD4-2A458A5FA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637497"/>
              </p:ext>
            </p:extLst>
          </p:nvPr>
        </p:nvGraphicFramePr>
        <p:xfrm>
          <a:off x="1628775" y="1168884"/>
          <a:ext cx="5886450" cy="4618736"/>
        </p:xfrm>
        <a:graphic>
          <a:graphicData uri="http://schemas.openxmlformats.org/drawingml/2006/table">
            <a:tbl>
              <a:tblPr firstRow="1" firstCol="1" bandRow="1"/>
              <a:tblGrid>
                <a:gridCol w="4619625">
                  <a:extLst>
                    <a:ext uri="{9D8B030D-6E8A-4147-A177-3AD203B41FA5}">
                      <a16:colId xmlns:a16="http://schemas.microsoft.com/office/drawing/2014/main" val="4172730449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393289607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Medical Cause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17015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Prematurity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32412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Congenital Anomaly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11512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Other Medical Condition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1347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Cardiovascular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49472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Cancer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05107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Asthma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63966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Other Infection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06688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Other Perinatal Condition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49134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Pneumonia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80149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Neurological/Seizure Disorder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97008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Influenza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2799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Diabetes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87037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Low Birth weight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25401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Undetermined Medical Cause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66472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493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8483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462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External Cause of Death Ranking,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114"/>
          <p:cNvSpPr>
            <a:spLocks noChangeArrowheads="1"/>
          </p:cNvSpPr>
          <p:nvPr/>
        </p:nvSpPr>
        <p:spPr bwMode="auto">
          <a:xfrm>
            <a:off x="152402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845" y="5878298"/>
            <a:ext cx="6385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source: Tennessee Department of Health, Child Fatality Review.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792785"/>
              </p:ext>
            </p:extLst>
          </p:nvPr>
        </p:nvGraphicFramePr>
        <p:xfrm>
          <a:off x="1657350" y="1112139"/>
          <a:ext cx="5829300" cy="4693920"/>
        </p:xfrm>
        <a:graphic>
          <a:graphicData uri="http://schemas.openxmlformats.org/drawingml/2006/table">
            <a:tbl>
              <a:tblPr firstRow="1" firstCol="1" bandRow="1"/>
              <a:tblGrid>
                <a:gridCol w="4753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Injuries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Motor vehicle and other transport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Assault and weapon-related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Unintentional asphyxia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Drowning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Poisoning, overdose, or acute intoxication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Fire, burn, or electrocution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Fall or crush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Other/Unknown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07807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Undetermined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229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503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External Cause of Death by Age Group,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110"/>
          <p:cNvSpPr>
            <a:spLocks noChangeArrowheads="1"/>
          </p:cNvSpPr>
          <p:nvPr/>
        </p:nvSpPr>
        <p:spPr bwMode="auto">
          <a:xfrm>
            <a:off x="152402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845" y="5878298"/>
            <a:ext cx="6385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Data source: Tennessee Department of Health, Child Fatality Review.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B44AD65-77DF-4821-97D8-4702B5579410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321038"/>
          <a:ext cx="8763000" cy="3706354"/>
        </p:xfrm>
        <a:graphic>
          <a:graphicData uri="http://schemas.openxmlformats.org/drawingml/2006/table">
            <a:tbl>
              <a:tblPr firstRow="1" firstCol="1" bandRow="1"/>
              <a:tblGrid>
                <a:gridCol w="3410609">
                  <a:extLst>
                    <a:ext uri="{9D8B030D-6E8A-4147-A177-3AD203B41FA5}">
                      <a16:colId xmlns:a16="http://schemas.microsoft.com/office/drawing/2014/main" val="3598518784"/>
                    </a:ext>
                  </a:extLst>
                </a:gridCol>
                <a:gridCol w="919539">
                  <a:extLst>
                    <a:ext uri="{9D8B030D-6E8A-4147-A177-3AD203B41FA5}">
                      <a16:colId xmlns:a16="http://schemas.microsoft.com/office/drawing/2014/main" val="1257490224"/>
                    </a:ext>
                  </a:extLst>
                </a:gridCol>
                <a:gridCol w="1003852">
                  <a:extLst>
                    <a:ext uri="{9D8B030D-6E8A-4147-A177-3AD203B41FA5}">
                      <a16:colId xmlns:a16="http://schemas.microsoft.com/office/drawing/2014/main" val="89709161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18111681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95290527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3848095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46121009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867948609"/>
                    </a:ext>
                  </a:extLst>
                </a:gridCol>
              </a:tblGrid>
              <a:tr h="215685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Injuries</a:t>
                      </a:r>
                    </a:p>
                  </a:txBody>
                  <a:tcPr marL="7847" marR="7847" marT="78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847" marR="7847" marT="78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 of Reviewed Deaths (%)</a:t>
                      </a:r>
                    </a:p>
                  </a:txBody>
                  <a:tcPr marL="7847" marR="7847" marT="78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 Group</a:t>
                      </a:r>
                    </a:p>
                  </a:txBody>
                  <a:tcPr marL="7847" marR="7847" marT="78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88539"/>
                  </a:ext>
                </a:extLst>
              </a:tr>
              <a:tr h="520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 1 year</a:t>
                      </a:r>
                    </a:p>
                  </a:txBody>
                  <a:tcPr marL="7847" marR="7847" marT="78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1-4 years</a:t>
                      </a:r>
                    </a:p>
                  </a:txBody>
                  <a:tcPr marL="7847" marR="7847" marT="78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5-9 years</a:t>
                      </a:r>
                    </a:p>
                  </a:txBody>
                  <a:tcPr marL="7847" marR="7847" marT="78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10-14 years</a:t>
                      </a:r>
                    </a:p>
                  </a:txBody>
                  <a:tcPr marL="7847" marR="7847" marT="78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15-17 years</a:t>
                      </a:r>
                    </a:p>
                  </a:txBody>
                  <a:tcPr marL="7847" marR="7847" marT="78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14554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Motor vehicle and other transport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1832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Assault and weapon-related 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30503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Unintentional Asphyxia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4465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Drowning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7954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Poisoning, overdose, or acute intoxication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0834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Fire, burn, or electrocution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87718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3856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Undetermined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0697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Fall or crush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9439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Unknown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612314"/>
                  </a:ext>
                </a:extLst>
              </a:tr>
              <a:tr h="215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28.3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7847" marR="7847" marT="78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089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777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Number of Deaths by Cause for 2018 vs.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4845" y="5890182"/>
            <a:ext cx="6385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Data source: Tennessee Department of Health, Child Fatality Review.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8C5606F-ED53-462B-81E2-3D7832BE9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305201"/>
              </p:ext>
            </p:extLst>
          </p:nvPr>
        </p:nvGraphicFramePr>
        <p:xfrm>
          <a:off x="152404" y="1347078"/>
          <a:ext cx="8496299" cy="3964280"/>
        </p:xfrm>
        <a:graphic>
          <a:graphicData uri="http://schemas.openxmlformats.org/drawingml/2006/table">
            <a:tbl>
              <a:tblPr firstRow="1" firstCol="1" bandRow="1"/>
              <a:tblGrid>
                <a:gridCol w="3930531">
                  <a:extLst>
                    <a:ext uri="{9D8B030D-6E8A-4147-A177-3AD203B41FA5}">
                      <a16:colId xmlns:a16="http://schemas.microsoft.com/office/drawing/2014/main" val="1606923375"/>
                    </a:ext>
                  </a:extLst>
                </a:gridCol>
                <a:gridCol w="1168729">
                  <a:extLst>
                    <a:ext uri="{9D8B030D-6E8A-4147-A177-3AD203B41FA5}">
                      <a16:colId xmlns:a16="http://schemas.microsoft.com/office/drawing/2014/main" val="1877412824"/>
                    </a:ext>
                  </a:extLst>
                </a:gridCol>
                <a:gridCol w="1117544">
                  <a:extLst>
                    <a:ext uri="{9D8B030D-6E8A-4147-A177-3AD203B41FA5}">
                      <a16:colId xmlns:a16="http://schemas.microsoft.com/office/drawing/2014/main" val="3454233007"/>
                    </a:ext>
                  </a:extLst>
                </a:gridCol>
                <a:gridCol w="1136046">
                  <a:extLst>
                    <a:ext uri="{9D8B030D-6E8A-4147-A177-3AD203B41FA5}">
                      <a16:colId xmlns:a16="http://schemas.microsoft.com/office/drawing/2014/main" val="3828517637"/>
                    </a:ext>
                  </a:extLst>
                </a:gridCol>
                <a:gridCol w="1143449">
                  <a:extLst>
                    <a:ext uri="{9D8B030D-6E8A-4147-A177-3AD203B41FA5}">
                      <a16:colId xmlns:a16="http://schemas.microsoft.com/office/drawing/2014/main" val="159104846"/>
                    </a:ext>
                  </a:extLst>
                </a:gridCol>
              </a:tblGrid>
              <a:tr h="286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98309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Categories showing improvement 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Number of Deaths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Rate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440714"/>
                  </a:ext>
                </a:extLst>
              </a:tr>
              <a:tr h="286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Sleep-Related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992317"/>
                  </a:ext>
                </a:extLst>
              </a:tr>
              <a:tr h="286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Congenital Anomaly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730638"/>
                  </a:ext>
                </a:extLst>
              </a:tr>
              <a:tr h="286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Suicide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924223"/>
                  </a:ext>
                </a:extLst>
              </a:tr>
              <a:tr h="286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Homicide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933992"/>
                  </a:ext>
                </a:extLst>
              </a:tr>
              <a:tr h="286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Drowning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543883"/>
                  </a:ext>
                </a:extLst>
              </a:tr>
              <a:tr h="286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Unintentional Asphyxia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916582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Categories showing small change     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214360"/>
                  </a:ext>
                </a:extLst>
              </a:tr>
              <a:tr h="286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Prematurity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876455"/>
                  </a:ext>
                </a:extLst>
              </a:tr>
              <a:tr h="286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Cancer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46273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Categories showing worsening outcome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911758"/>
                  </a:ext>
                </a:extLst>
              </a:tr>
              <a:tr h="286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Motor Vehicle Related    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3401261"/>
                  </a:ext>
                </a:extLst>
              </a:tr>
            </a:tbl>
          </a:graphicData>
        </a:graphic>
      </p:graphicFrame>
      <p:sp>
        <p:nvSpPr>
          <p:cNvPr id="17" name="Down Arrow 49">
            <a:extLst>
              <a:ext uri="{FF2B5EF4-FFF2-40B4-BE49-F238E27FC236}">
                <a16:creationId xmlns:a16="http://schemas.microsoft.com/office/drawing/2014/main" id="{21B89754-CC4B-42CD-9B0C-66FE17E21D76}"/>
              </a:ext>
            </a:extLst>
          </p:cNvPr>
          <p:cNvSpPr/>
          <p:nvPr/>
        </p:nvSpPr>
        <p:spPr>
          <a:xfrm>
            <a:off x="3810000" y="1676400"/>
            <a:ext cx="255238" cy="274754"/>
          </a:xfrm>
          <a:prstGeom prst="downArrow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eft-Right Arrow 50">
            <a:extLst>
              <a:ext uri="{FF2B5EF4-FFF2-40B4-BE49-F238E27FC236}">
                <a16:creationId xmlns:a16="http://schemas.microsoft.com/office/drawing/2014/main" id="{FDC58932-9883-4417-A62E-7A0A304BD59A}"/>
              </a:ext>
            </a:extLst>
          </p:cNvPr>
          <p:cNvSpPr/>
          <p:nvPr/>
        </p:nvSpPr>
        <p:spPr>
          <a:xfrm>
            <a:off x="3733800" y="3810004"/>
            <a:ext cx="499378" cy="215027"/>
          </a:xfrm>
          <a:prstGeom prst="leftRightArrow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Up Arrow 52">
            <a:extLst>
              <a:ext uri="{FF2B5EF4-FFF2-40B4-BE49-F238E27FC236}">
                <a16:creationId xmlns:a16="http://schemas.microsoft.com/office/drawing/2014/main" id="{F0CCEBCB-557F-4411-875B-E45BFEFE8352}"/>
              </a:ext>
            </a:extLst>
          </p:cNvPr>
          <p:cNvSpPr/>
          <p:nvPr/>
        </p:nvSpPr>
        <p:spPr>
          <a:xfrm>
            <a:off x="3908399" y="4716472"/>
            <a:ext cx="233043" cy="236528"/>
          </a:xfrm>
          <a:prstGeom prst="up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40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effectLst/>
              </a:rPr>
              <a:t>Cause of Death in Tennessee, 2015-2019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386180" y="2904261"/>
            <a:ext cx="23622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2019 rates for external, medical and undetermined causes did not differ significantly from 2018 rates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86180" y="1334453"/>
            <a:ext cx="245302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mortality rate due to medical conditions  2.2 times the mortality rate due to external cause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" y="5931725"/>
            <a:ext cx="4571999" cy="246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Data source: Tennessee Department of Health, Child Fatality Review.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967ACE3-0FFB-421A-A8BB-DD773DA233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965322"/>
              </p:ext>
            </p:extLst>
          </p:nvPr>
        </p:nvGraphicFramePr>
        <p:xfrm>
          <a:off x="47364" y="1143001"/>
          <a:ext cx="6429636" cy="4788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8880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Prevention Analysis,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63403" y="1997839"/>
            <a:ext cx="2362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</a:t>
            </a:r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CFR teams determined that 306 of the 808 (38%) deaths reviewed could probably have been prevented.</a:t>
            </a:r>
          </a:p>
        </p:txBody>
      </p:sp>
      <p:sp>
        <p:nvSpPr>
          <p:cNvPr id="7" name="Equal 6"/>
          <p:cNvSpPr/>
          <p:nvPr/>
        </p:nvSpPr>
        <p:spPr>
          <a:xfrm>
            <a:off x="6376655" y="2438400"/>
            <a:ext cx="609600" cy="348734"/>
          </a:xfrm>
          <a:prstGeom prst="mathEqual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107865" y="2219586"/>
                <a:ext cx="795670" cy="78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𝟎𝟔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𝟖𝟎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865" y="2219586"/>
                <a:ext cx="795670" cy="7863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" y="5931725"/>
            <a:ext cx="4571999" cy="246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Data source: Tennessee Department of Health, Child Fatality Review.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9E67F3F-3487-43D3-ADC6-C503C31B6B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1167785"/>
              </p:ext>
            </p:extLst>
          </p:nvPr>
        </p:nvGraphicFramePr>
        <p:xfrm>
          <a:off x="-490622" y="877722"/>
          <a:ext cx="7227012" cy="5719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621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Prevention Analysis,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029200" y="5556041"/>
                <a:ext cx="3886200" cy="4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2300" b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300" b="1">
                          <a:solidFill>
                            <a:srgbClr val="FF0000"/>
                          </a:solidFill>
                          <a:latin typeface="Cambria Math"/>
                        </a:rPr>
                        <m:t>𝐩𝐫𝐞𝐯𝐞𝐧𝐭𝐚𝐛𝐥𝐞</m:t>
                      </m:r>
                      <m:r>
                        <a:rPr lang="en-US" sz="2300" b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300" b="1">
                          <a:solidFill>
                            <a:srgbClr val="FF0000"/>
                          </a:solidFill>
                          <a:latin typeface="Cambria Math"/>
                        </a:rPr>
                        <m:t>𝐝𝐞𝐚𝐭𝐡𝐬</m:t>
                      </m:r>
                    </m:oMath>
                  </m:oMathPara>
                </a14:m>
                <a:endParaRPr lang="en-US" sz="23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556041"/>
                <a:ext cx="3886200" cy="446276"/>
              </a:xfrm>
              <a:prstGeom prst="rect">
                <a:avLst/>
              </a:prstGeom>
              <a:blipFill>
                <a:blip r:embed="rId2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28600" y="5556041"/>
                <a:ext cx="4800600" cy="4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3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300" b="1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300" b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300" b="1">
                          <a:solidFill>
                            <a:srgbClr val="FF0000"/>
                          </a:solidFill>
                          <a:latin typeface="Cambria Math"/>
                        </a:rPr>
                        <m:t>𝐩𝐫𝐞𝐯𝐞𝐧𝐭𝐚𝐛𝐥𝐞</m:t>
                      </m:r>
                      <m:r>
                        <a:rPr lang="en-US" sz="2300" b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300" b="1">
                          <a:solidFill>
                            <a:srgbClr val="FF0000"/>
                          </a:solidFill>
                          <a:latin typeface="Cambria Math"/>
                        </a:rPr>
                        <m:t>𝐝𝐞𝐚𝐭𝐡𝐬</m:t>
                      </m:r>
                    </m:oMath>
                  </m:oMathPara>
                </a14:m>
                <a:endParaRPr lang="en-US" sz="23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556041"/>
                <a:ext cx="4800600" cy="446276"/>
              </a:xfrm>
              <a:prstGeom prst="rect">
                <a:avLst/>
              </a:prstGeom>
              <a:blipFill>
                <a:blip r:embed="rId3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" y="5969804"/>
            <a:ext cx="4571999" cy="246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Data source: Tennessee Department of Health, Child Fatality Review.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4549" y="1143000"/>
            <a:ext cx="30499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Medical Condition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1" y="1143000"/>
            <a:ext cx="342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External Cause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9E2B61F-356F-4F91-BE15-96E75F78B5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197243"/>
              </p:ext>
            </p:extLst>
          </p:nvPr>
        </p:nvGraphicFramePr>
        <p:xfrm>
          <a:off x="-646710" y="1391762"/>
          <a:ext cx="6551221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1808FBB-E7DE-425C-A22B-3B1F7C64B0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3943264"/>
              </p:ext>
            </p:extLst>
          </p:nvPr>
        </p:nvGraphicFramePr>
        <p:xfrm>
          <a:off x="3505200" y="1713576"/>
          <a:ext cx="655624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3991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Sleep-Related Infant Deaths, 2015-2019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1552579"/>
            <a:ext cx="259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23% </a:t>
            </a:r>
            <a:r>
              <a:rPr lang="en-US" dirty="0"/>
              <a:t>of all infant fatalities</a:t>
            </a:r>
          </a:p>
          <a:p>
            <a:endParaRPr lang="en-US" dirty="0"/>
          </a:p>
          <a:p>
            <a:r>
              <a:rPr lang="en-US" dirty="0"/>
              <a:t>Approximately 1 of every 4 infant deaths was sleep-related</a:t>
            </a:r>
          </a:p>
          <a:p>
            <a:endParaRPr lang="en-US" dirty="0"/>
          </a:p>
          <a:p>
            <a:r>
              <a:rPr lang="en-US" dirty="0"/>
              <a:t>Decrease from 2018 to 2019, not statistically significant. </a:t>
            </a:r>
          </a:p>
          <a:p>
            <a:endParaRPr lang="en-US" dirty="0"/>
          </a:p>
          <a:p>
            <a:r>
              <a:rPr lang="en-US" dirty="0"/>
              <a:t>34 of 103 deaths confirmed as asphyxia in the sleep environment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" y="5931729"/>
            <a:ext cx="8305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ea typeface="Open Sans" panose="020B0606030504020204" pitchFamily="34" charset="0"/>
                <a:cs typeface="Open Sans" panose="020B0606030504020204" pitchFamily="34" charset="0"/>
              </a:rPr>
              <a:t>Data source: Tennessee Department of Health, Child Fatality Review; Office of Vital Records and Statistics</a:t>
            </a:r>
            <a:r>
              <a:rPr lang="en-US" sz="1000" i="1" dirty="0"/>
              <a:t>.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52FC896-0D6C-4C1C-AC68-3F64CD0273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1935021"/>
              </p:ext>
            </p:extLst>
          </p:nvPr>
        </p:nvGraphicFramePr>
        <p:xfrm>
          <a:off x="1" y="1335024"/>
          <a:ext cx="5943600" cy="418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9802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Sleep-Related Infant Deaths, 2015-2019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1853000"/>
            <a:ext cx="2521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Black infants had </a:t>
            </a:r>
            <a:r>
              <a:rPr lang="en-US" b="1" dirty="0">
                <a:solidFill>
                  <a:srgbClr val="FF0000"/>
                </a:solidFill>
              </a:rPr>
              <a:t>3.8</a:t>
            </a:r>
            <a:r>
              <a:rPr lang="en-US" dirty="0"/>
              <a:t> times the sleep-related mortality rate of white infants in 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" y="5943604"/>
            <a:ext cx="8305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Data source: Tennessee Department of Health, Child Fatality Review; Office of Vital Records and Statistics.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2402B4A-DEDF-4E68-A757-F2BF91F37B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6614763"/>
              </p:ext>
            </p:extLst>
          </p:nvPr>
        </p:nvGraphicFramePr>
        <p:xfrm>
          <a:off x="106479" y="1525779"/>
          <a:ext cx="6016752" cy="389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2925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Contributing Factors in Sleep-Related Infant Deaths, 2019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4" y="5595775"/>
            <a:ext cx="59653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*Includes comforter, blanket, pillow, bumper pads, toys, plastic bags and other.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5" y="5931729"/>
            <a:ext cx="8305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Data source: Tennessee Department of Health, Child Fatality Review.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D49871D-40B6-4D46-84EA-927199E540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418740"/>
              </p:ext>
            </p:extLst>
          </p:nvPr>
        </p:nvGraphicFramePr>
        <p:xfrm>
          <a:off x="76204" y="1200757"/>
          <a:ext cx="8991599" cy="4533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935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from 2020 CFR Report</a:t>
            </a:r>
          </a:p>
        </p:txBody>
      </p:sp>
    </p:spTree>
    <p:extLst>
      <p:ext uri="{BB962C8B-B14F-4D97-AF65-F5344CB8AC3E}">
        <p14:creationId xmlns:p14="http://schemas.microsoft.com/office/powerpoint/2010/main" val="1957567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Contributing Factors in Sleep-Related Infant Deaths, 2017-2019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8969" y="1277506"/>
          <a:ext cx="8682999" cy="39363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4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7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048">
                  <a:extLst>
                    <a:ext uri="{9D8B030D-6E8A-4147-A177-3AD203B41FA5}">
                      <a16:colId xmlns:a16="http://schemas.microsoft.com/office/drawing/2014/main" val="2516908516"/>
                    </a:ext>
                  </a:extLst>
                </a:gridCol>
              </a:tblGrid>
              <a:tr h="973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Circumstance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2017 Percent of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 Sleep-Related Infant Deaths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2018 Percent of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 Sleep-Related Infant Deaths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2019 Percent of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 Sleep-Related Infant Deaths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Unsafe bedding or toys in sleeping area</a:t>
                      </a:r>
                      <a:r>
                        <a:rPr lang="en-US" sz="1600" baseline="30000" dirty="0">
                          <a:effectLst/>
                        </a:rPr>
                        <a:t>*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84%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86%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Infant found not sleeping in crib or bassinet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72%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6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Infant sleeping with other people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57%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67%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9709102"/>
                  </a:ext>
                </a:extLst>
              </a:tr>
              <a:tr h="3246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Infant found not sleeping on back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49%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44%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6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Infant sleeping with obese adult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10%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16%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6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Drug-impaired adult sleeping with infant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8%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6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Alcohol-impaired adult sleeping with infant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4%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6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Adult fell asleep while bottle feeding infant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2%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6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Adult fell asleep while breast feeding infant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3%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5411305"/>
            <a:ext cx="8382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*Includes comforter, blanket, pillow, bumper pads, toys, plastic bags and other.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5" y="5931729"/>
            <a:ext cx="8305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Data source: Tennessee Department of Health, Child Fatality Review.</a:t>
            </a:r>
          </a:p>
        </p:txBody>
      </p:sp>
    </p:spTree>
    <p:extLst>
      <p:ext uri="{BB962C8B-B14F-4D97-AF65-F5344CB8AC3E}">
        <p14:creationId xmlns:p14="http://schemas.microsoft.com/office/powerpoint/2010/main" val="3562650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Sleep-Related Infant Deaths by Region</a:t>
            </a:r>
            <a:br>
              <a:rPr lang="en-US" sz="2800" dirty="0"/>
            </a:br>
            <a:r>
              <a:rPr lang="en-US" sz="2800" dirty="0"/>
              <a:t>2018 vs 2019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" y="5931729"/>
            <a:ext cx="8305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Data source: Tennessee Department of Health, Child Fatality Review.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A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0910198"/>
              </p:ext>
            </p:extLst>
          </p:nvPr>
        </p:nvGraphicFramePr>
        <p:xfrm>
          <a:off x="652466" y="1109666"/>
          <a:ext cx="7839075" cy="463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8823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Asphyxia Deaths, 2015-2019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1905000"/>
            <a:ext cx="243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39 children died of unintentional asphyxia in 2019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1.4</a:t>
            </a:r>
            <a:r>
              <a:rPr lang="en-US" dirty="0"/>
              <a:t> times the 2019 national rate of unintentional asphyxia in children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1410" y="5896692"/>
            <a:ext cx="6781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Data source: Tennessee Department of Health, Child Fatality Review; CDC WONDER.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4638549"/>
              </p:ext>
            </p:extLst>
          </p:nvPr>
        </p:nvGraphicFramePr>
        <p:xfrm>
          <a:off x="151410" y="1447800"/>
          <a:ext cx="6327648" cy="4270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3754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Motor Vehicle and Other Transportation Deaths, 2015-2019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1600204"/>
            <a:ext cx="2590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75 deaths related to motor vehicles and other transportation among children ages 0 to 17</a:t>
            </a:r>
          </a:p>
          <a:p>
            <a:endParaRPr lang="en-US" dirty="0"/>
          </a:p>
          <a:p>
            <a:r>
              <a:rPr lang="en-US" dirty="0"/>
              <a:t>1.6 times the 2019 national rate of motor vehicle-related death in children </a:t>
            </a:r>
          </a:p>
          <a:p>
            <a:endParaRPr lang="en-US" dirty="0"/>
          </a:p>
          <a:p>
            <a:r>
              <a:rPr lang="en-US" dirty="0"/>
              <a:t>Of those that were passengers or drivers of motor vehicles, 52% were confirmed to not be using protective measures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845" y="5878298"/>
            <a:ext cx="6385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Data source: Tennessee Department of Health, Child Fatality Review; CDC WONDER.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2954562"/>
              </p:ext>
            </p:extLst>
          </p:nvPr>
        </p:nvGraphicFramePr>
        <p:xfrm>
          <a:off x="14845" y="1447800"/>
          <a:ext cx="6327648" cy="4270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9533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Drowning-Related Deaths, 2015-2019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1981204"/>
            <a:ext cx="236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 children perished by drowning in 2019</a:t>
            </a:r>
          </a:p>
          <a:p>
            <a:endParaRPr lang="en-US" dirty="0"/>
          </a:p>
          <a:p>
            <a:r>
              <a:rPr lang="en-US" dirty="0"/>
              <a:t>48% decrease from unusually high 2018 rate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845" y="5878298"/>
            <a:ext cx="6385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Data source: Tennessee Department of Health, Child Fatality Review; CDC WONDER.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7920897"/>
              </p:ext>
            </p:extLst>
          </p:nvPr>
        </p:nvGraphicFramePr>
        <p:xfrm>
          <a:off x="43999" y="1447800"/>
          <a:ext cx="6327648" cy="4270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2810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Drowning-Related Deaths,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16024" y="121169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7460" y="118318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Activity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845" y="5878298"/>
            <a:ext cx="6385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Data source: Tennessee Department of Health, Child Fatality Review.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0F1B71B-C3A9-42B5-8B49-90964C837E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1710238"/>
              </p:ext>
            </p:extLst>
          </p:nvPr>
        </p:nvGraphicFramePr>
        <p:xfrm>
          <a:off x="-990600" y="1552515"/>
          <a:ext cx="655624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B93C587-445E-49D8-A1AC-FA023582A8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3354358"/>
              </p:ext>
            </p:extLst>
          </p:nvPr>
        </p:nvGraphicFramePr>
        <p:xfrm>
          <a:off x="3429000" y="1687569"/>
          <a:ext cx="655624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76496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Homicides, 2015-2019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805" y="1981200"/>
            <a:ext cx="2590799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There were 40 homicide deaths among children ages 0 to 17 in 2019</a:t>
            </a:r>
          </a:p>
          <a:p>
            <a:endParaRPr lang="en-US" dirty="0"/>
          </a:p>
          <a:p>
            <a:r>
              <a:rPr lang="en-US" dirty="0"/>
              <a:t>27% decrease from TN 2018 rate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845" y="5878298"/>
            <a:ext cx="6385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Data source: Tennessee Department of Health, Child Fatality Review; CDC WONDER.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0400217"/>
              </p:ext>
            </p:extLst>
          </p:nvPr>
        </p:nvGraphicFramePr>
        <p:xfrm>
          <a:off x="14845" y="1447800"/>
          <a:ext cx="6327648" cy="4270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4091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Homicides,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37253" y="1183183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Weapon Type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118318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Victim’s Location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845" y="5878298"/>
            <a:ext cx="6385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Data source: Tennessee Department of Health, Child Fatality Review.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866963B-F582-4B9D-A0B3-3D31CF961D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4445115"/>
              </p:ext>
            </p:extLst>
          </p:nvPr>
        </p:nvGraphicFramePr>
        <p:xfrm>
          <a:off x="-1295400" y="1175762"/>
          <a:ext cx="655624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11D74BE-0DAB-4D6B-95D4-082A567947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7815856"/>
              </p:ext>
            </p:extLst>
          </p:nvPr>
        </p:nvGraphicFramePr>
        <p:xfrm>
          <a:off x="3733800" y="1506544"/>
          <a:ext cx="655624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81696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Suicides, 2015-2019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1963470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 suicide deaths among children under 18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38% </a:t>
            </a:r>
            <a:r>
              <a:rPr lang="en-US" dirty="0"/>
              <a:t>decrease </a:t>
            </a:r>
            <a:r>
              <a:rPr lang="en-US" dirty="0">
                <a:solidFill>
                  <a:srgbClr val="FF0000"/>
                </a:solidFill>
              </a:rPr>
              <a:t>in rate</a:t>
            </a:r>
            <a:r>
              <a:rPr lang="en-US" dirty="0"/>
              <a:t> compared to peak in 2017</a:t>
            </a:r>
          </a:p>
        </p:txBody>
      </p:sp>
      <p:sp>
        <p:nvSpPr>
          <p:cNvPr id="7" name="Rectangle 6"/>
          <p:cNvSpPr/>
          <p:nvPr/>
        </p:nvSpPr>
        <p:spPr>
          <a:xfrm>
            <a:off x="14845" y="5878298"/>
            <a:ext cx="6385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Data source: Tennessee Department of Health, Child Fatality Review; CDC WONDER.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3103147"/>
              </p:ext>
            </p:extLst>
          </p:nvPr>
        </p:nvGraphicFramePr>
        <p:xfrm>
          <a:off x="18158" y="1447800"/>
          <a:ext cx="6327648" cy="4270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3351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Suicides,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118318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of Suicide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118318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Victim’s Location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845" y="5878298"/>
            <a:ext cx="6385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Data source: Tennessee Department of Health, Child Fatality Review.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02B84E6-8A3F-47A2-9B39-D251A51F55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6657487"/>
              </p:ext>
            </p:extLst>
          </p:nvPr>
        </p:nvGraphicFramePr>
        <p:xfrm>
          <a:off x="-536448" y="1429404"/>
          <a:ext cx="655624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BE93B0D-1455-45DB-ACAB-BFE0599C8C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7051604"/>
              </p:ext>
            </p:extLst>
          </p:nvPr>
        </p:nvGraphicFramePr>
        <p:xfrm>
          <a:off x="3122677" y="1490960"/>
          <a:ext cx="655624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1898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Child Mortality, Tennessee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34199" y="1984154"/>
            <a:ext cx="220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Non-significant decrease from 2017 to 2019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28% </a:t>
            </a:r>
            <a:r>
              <a:rPr lang="en-US" dirty="0"/>
              <a:t>higher than 2019 national rate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1143000"/>
            <a:ext cx="685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" y="5951153"/>
            <a:ext cx="97535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source: Tennessee Department of Health, Office of Vital Records and Statistics; CDC Wonder.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372439"/>
              </p:ext>
            </p:extLst>
          </p:nvPr>
        </p:nvGraphicFramePr>
        <p:xfrm>
          <a:off x="1" y="1181106"/>
          <a:ext cx="6705600" cy="4770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2708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Firearm-Related Deaths, 2015-2019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95197" y="1785882"/>
            <a:ext cx="2248807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47 children died as a result of firearm-related injuries in 2019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34% </a:t>
            </a:r>
            <a:r>
              <a:rPr lang="en-US" dirty="0"/>
              <a:t>decrease </a:t>
            </a:r>
            <a:r>
              <a:rPr lang="en-US" dirty="0">
                <a:solidFill>
                  <a:srgbClr val="FF0000"/>
                </a:solidFill>
              </a:rPr>
              <a:t>in rate </a:t>
            </a:r>
            <a:r>
              <a:rPr lang="en-US" dirty="0"/>
              <a:t>from peak in 2017</a:t>
            </a:r>
          </a:p>
        </p:txBody>
      </p:sp>
      <p:sp>
        <p:nvSpPr>
          <p:cNvPr id="7" name="Rectangle 6"/>
          <p:cNvSpPr/>
          <p:nvPr/>
        </p:nvSpPr>
        <p:spPr>
          <a:xfrm>
            <a:off x="14845" y="5878298"/>
            <a:ext cx="6385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Data source: Tennessee Department of Health, Child Fatality Review; CDC WONDER.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973389"/>
              </p:ext>
            </p:extLst>
          </p:nvPr>
        </p:nvGraphicFramePr>
        <p:xfrm>
          <a:off x="10955" y="1305674"/>
          <a:ext cx="6327648" cy="4270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434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Firearm-related deaths,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21367" y="118318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Weapon Type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118318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Manner of Death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845" y="5878298"/>
            <a:ext cx="6385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Data source: Tennessee Department of Health, Child Fatality Review.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01B087A-3942-4B7B-8DE2-58077CC9D5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1673257"/>
              </p:ext>
            </p:extLst>
          </p:nvPr>
        </p:nvGraphicFramePr>
        <p:xfrm>
          <a:off x="4466994" y="1486772"/>
          <a:ext cx="655624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905EF89-7F76-44CE-B611-DF51F1E0D8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4585036"/>
              </p:ext>
            </p:extLst>
          </p:nvPr>
        </p:nvGraphicFramePr>
        <p:xfrm>
          <a:off x="-1387983" y="1782760"/>
          <a:ext cx="655624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28190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Fire/Burn Deaths, 2015-2019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81801" y="1676404"/>
            <a:ext cx="22860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7 fire/burn deaths in 2019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53% </a:t>
            </a:r>
            <a:r>
              <a:rPr lang="en-US" dirty="0"/>
              <a:t>decrease in number of fire/burn deaths compared to 2018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5927464"/>
            <a:ext cx="6385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Data source: Tennessee Department of Health, Child Fatality Review; CDC WONDER.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2598915"/>
              </p:ext>
            </p:extLst>
          </p:nvPr>
        </p:nvGraphicFramePr>
        <p:xfrm>
          <a:off x="0" y="1371600"/>
          <a:ext cx="6327648" cy="4270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8114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Fire/Burn Deaths,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67111" y="1155703"/>
            <a:ext cx="124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Fire Source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1155185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Structure Type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845" y="5878298"/>
            <a:ext cx="6385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Data source: Tennessee Department of Health, Child Fatality Review.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A4E6C6B-7A4A-458C-8DB3-1578B326F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455593"/>
              </p:ext>
            </p:extLst>
          </p:nvPr>
        </p:nvGraphicFramePr>
        <p:xfrm>
          <a:off x="-685800" y="1676400"/>
          <a:ext cx="5946648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DD1CF38-AD76-46DF-B3D5-3AD57580FE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1552027"/>
              </p:ext>
            </p:extLst>
          </p:nvPr>
        </p:nvGraphicFramePr>
        <p:xfrm>
          <a:off x="3333666" y="1539263"/>
          <a:ext cx="6572334" cy="466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07782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Poisoning Deaths, 2015-2019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1905000"/>
            <a:ext cx="22098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11 children died as the result of a poison-related incident in 2019</a:t>
            </a:r>
          </a:p>
          <a:p>
            <a:endParaRPr lang="en-US" dirty="0"/>
          </a:p>
          <a:p>
            <a:r>
              <a:rPr lang="en-US" dirty="0"/>
              <a:t>6 of the 11 fatalities involved prescription drugs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845" y="5804932"/>
            <a:ext cx="63859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Due to small annual numbers of cases, Tennessee rates represent three-year rolling averages.</a:t>
            </a:r>
            <a:endParaRPr lang="en-US" sz="1000" i="1" dirty="0"/>
          </a:p>
          <a:p>
            <a:r>
              <a:rPr lang="en-US" sz="1000" i="1" dirty="0"/>
              <a:t>Data source: Tennessee Department of Health, Child Fatality Review; CDC WONDER.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274040"/>
              </p:ext>
            </p:extLst>
          </p:nvPr>
        </p:nvGraphicFramePr>
        <p:xfrm>
          <a:off x="166048" y="1232932"/>
          <a:ext cx="655624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7113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ea typeface="Open Sans" panose="020B0606030504020204" pitchFamily="34" charset="0"/>
                <a:cs typeface="Open Sans" panose="020B0606030504020204" pitchFamily="34" charset="0"/>
              </a:rPr>
              <a:t>Data Dashboard</a:t>
            </a:r>
          </a:p>
        </p:txBody>
      </p:sp>
    </p:spTree>
    <p:extLst>
      <p:ext uri="{BB962C8B-B14F-4D97-AF65-F5344CB8AC3E}">
        <p14:creationId xmlns:p14="http://schemas.microsoft.com/office/powerpoint/2010/main" val="36614568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2" descr="Main Dashboard">
            <a:extLst>
              <a:ext uri="{FF2B5EF4-FFF2-40B4-BE49-F238E27FC236}">
                <a16:creationId xmlns:a16="http://schemas.microsoft.com/office/drawing/2014/main" id="{FF32F2A0-6905-433A-B84D-182F9B556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6933"/>
            <a:ext cx="960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228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ea typeface="Open Sans" panose="020B0606030504020204" pitchFamily="34" charset="0"/>
                <a:cs typeface="Open Sans" panose="020B0606030504020204" pitchFamily="34" charset="0"/>
              </a:rPr>
              <a:t>Prematurity Data</a:t>
            </a:r>
          </a:p>
        </p:txBody>
      </p:sp>
    </p:spTree>
    <p:extLst>
      <p:ext uri="{BB962C8B-B14F-4D97-AF65-F5344CB8AC3E}">
        <p14:creationId xmlns:p14="http://schemas.microsoft.com/office/powerpoint/2010/main" val="29949088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9C993-CC1B-46D4-88D4-0E2E55FF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Percentage of preterm births with maternal smoking during pregnancy by region, 2015-2019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086D4-8F43-484C-A07F-A3EC1A3F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ED3C117-8486-4C18-8F49-346D039C5D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9" b="17937"/>
          <a:stretch/>
        </p:blipFill>
        <p:spPr>
          <a:xfrm>
            <a:off x="82674" y="1441453"/>
            <a:ext cx="887505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90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9C993-CC1B-46D4-88D4-0E2E55FF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Percentage of preterm births with household income &lt;$25,000 by region, 2015-2019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086D4-8F43-484C-A07F-A3EC1A3F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341EFCC-B18A-4611-A223-8EBC0FE5D6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9" b="23270"/>
          <a:stretch/>
        </p:blipFill>
        <p:spPr>
          <a:xfrm>
            <a:off x="116541" y="1524000"/>
            <a:ext cx="887505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5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825500"/>
          </a:xfrm>
        </p:spPr>
        <p:txBody>
          <a:bodyPr/>
          <a:lstStyle/>
          <a:p>
            <a:r>
              <a:rPr lang="en-US" sz="2800" dirty="0"/>
              <a:t>Child Mortality by Race, Tennessee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7024" y="20574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Black children had approximately </a:t>
            </a:r>
            <a:r>
              <a:rPr lang="en-US" b="1" dirty="0">
                <a:solidFill>
                  <a:srgbClr val="FF0000"/>
                </a:solidFill>
              </a:rPr>
              <a:t>2.2</a:t>
            </a:r>
            <a:r>
              <a:rPr lang="en-US" dirty="0"/>
              <a:t> times the mortality rate of white children in 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" y="5932534"/>
            <a:ext cx="91439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Data source: Tennessee Department of Health, Office of Vital Records and Statistics.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F1B1C7C-BB67-4F44-8B36-157B2C76F9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978432"/>
              </p:ext>
            </p:extLst>
          </p:nvPr>
        </p:nvGraphicFramePr>
        <p:xfrm>
          <a:off x="89917" y="1287378"/>
          <a:ext cx="5916168" cy="4645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4348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9C993-CC1B-46D4-88D4-0E2E55FF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Percentage of preterm births with maternal pre-pregnancy diabetes by region, 2015-2019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086D4-8F43-484C-A07F-A3EC1A3F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785EEB32-E2F6-4310-A908-5D9A87AD9B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20000"/>
          <a:stretch/>
        </p:blipFill>
        <p:spPr>
          <a:xfrm>
            <a:off x="116541" y="1752600"/>
            <a:ext cx="887505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133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9C993-CC1B-46D4-88D4-0E2E55FF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Percentage of preterm births with maternal gestational diabetes by region, 2015-2019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086D4-8F43-484C-A07F-A3EC1A3F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8DD31CF-CA00-4979-8383-A607C95B05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b="23333"/>
          <a:stretch/>
        </p:blipFill>
        <p:spPr>
          <a:xfrm>
            <a:off x="99608" y="1708153"/>
            <a:ext cx="887505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727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9C993-CC1B-46D4-88D4-0E2E55FF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Percentage of preterm births with pre-pregnancy hypertension by region, 2015-2019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086D4-8F43-484C-A07F-A3EC1A3F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128C0F2-1107-4B8B-B191-05435394BD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21111"/>
          <a:stretch/>
        </p:blipFill>
        <p:spPr>
          <a:xfrm>
            <a:off x="116541" y="1572686"/>
            <a:ext cx="887505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704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9C993-CC1B-46D4-88D4-0E2E55FF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Percentage of preterm births with sexually transmitted infection by region, 2015-2019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086D4-8F43-484C-A07F-A3EC1A3F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Picture 4" descr="Diagram, map&#10;&#10;Description automatically generated">
            <a:extLst>
              <a:ext uri="{FF2B5EF4-FFF2-40B4-BE49-F238E27FC236}">
                <a16:creationId xmlns:a16="http://schemas.microsoft.com/office/drawing/2014/main" id="{550A1B73-1C90-469A-8466-17571B2CEB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26667"/>
          <a:stretch/>
        </p:blipFill>
        <p:spPr>
          <a:xfrm>
            <a:off x="116541" y="1676400"/>
            <a:ext cx="887505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699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9C993-CC1B-46D4-88D4-0E2E55FF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Percentage of preterm births with pre-pregnancy obese BMI by region, 2015-2019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086D4-8F43-484C-A07F-A3EC1A3F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D02835F-F5C2-401C-B3D6-E1F39CE09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8" b="24445"/>
          <a:stretch/>
        </p:blipFill>
        <p:spPr>
          <a:xfrm>
            <a:off x="134470" y="1746253"/>
            <a:ext cx="887505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68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Erin Hodson, MPH, Epidemiologist</a:t>
            </a:r>
          </a:p>
          <a:p>
            <a:pPr lvl="1"/>
            <a:r>
              <a:rPr lang="en-US" dirty="0">
                <a:hlinkClick r:id="rId3"/>
              </a:rPr>
              <a:t>Erin.Hodson@tn.gov</a:t>
            </a:r>
            <a:endParaRPr lang="en-US" dirty="0"/>
          </a:p>
          <a:p>
            <a:pPr lvl="1"/>
            <a:r>
              <a:rPr lang="en-US" dirty="0"/>
              <a:t>615-253-2802</a:t>
            </a:r>
          </a:p>
          <a:p>
            <a:r>
              <a:rPr lang="en-US" dirty="0"/>
              <a:t>Ibitola Asaolu, DrPH, MPH, Epidemiologist</a:t>
            </a:r>
          </a:p>
          <a:p>
            <a:pPr lvl="1"/>
            <a:r>
              <a:rPr lang="en-US" u="sng" dirty="0">
                <a:hlinkClick r:id="rId4"/>
              </a:rPr>
              <a:t>ibitola.asaolu@tn.gov</a:t>
            </a:r>
            <a:endParaRPr lang="en-US" u="sng" dirty="0"/>
          </a:p>
          <a:p>
            <a:pPr lvl="1"/>
            <a:r>
              <a:rPr lang="en-US" dirty="0"/>
              <a:t>615-253-0374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727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Infant Mortality, Tennessee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1699234"/>
            <a:ext cx="236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Non-significant decrease from 2017 to 2019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25% </a:t>
            </a:r>
            <a:r>
              <a:rPr lang="en-US" dirty="0"/>
              <a:t>higher than 2019 national rate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1295400"/>
            <a:ext cx="685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80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" y="5932534"/>
            <a:ext cx="91439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Data source: Tennessee Department of Health, Office of Vital Records and Statistics; CDC Wonder.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B078FB3-78D4-4ED5-8A29-632FF381AA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0258208"/>
              </p:ext>
            </p:extLst>
          </p:nvPr>
        </p:nvGraphicFramePr>
        <p:xfrm>
          <a:off x="79248" y="1159362"/>
          <a:ext cx="6702552" cy="4773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3352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Infant Mortality by Race, Tennessee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4262" y="22098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Black infants had </a:t>
            </a:r>
            <a:r>
              <a:rPr lang="en-US" b="1" dirty="0">
                <a:solidFill>
                  <a:srgbClr val="FF0000"/>
                </a:solidFill>
              </a:rPr>
              <a:t>2.5</a:t>
            </a:r>
            <a:r>
              <a:rPr lang="en-US" dirty="0"/>
              <a:t> times the mortality rate of White infants in 2019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" y="5932534"/>
            <a:ext cx="91439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Data source: Tennessee Department of Health, Office of Vital Records and Statistics.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BF65EEB-EF93-48D6-A23E-CFA76B859A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807278"/>
              </p:ext>
            </p:extLst>
          </p:nvPr>
        </p:nvGraphicFramePr>
        <p:xfrm>
          <a:off x="72656" y="1145342"/>
          <a:ext cx="5916168" cy="4645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8320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Summary of Child Mortality Data, 2019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33508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</a:t>
            </a:r>
            <a:r>
              <a:rPr lang="en-US" b="1" dirty="0">
                <a:ea typeface="Open Sans" panose="020B0606030504020204" pitchFamily="34" charset="0"/>
                <a:cs typeface="Open Sans" panose="020B0606030504020204" pitchFamily="34" charset="0"/>
              </a:rPr>
              <a:t>By Age Group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34411" y="1335084"/>
            <a:ext cx="15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</a:t>
            </a:r>
            <a:r>
              <a:rPr lang="en-US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By Sex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68546" y="133508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</a:t>
            </a:r>
            <a:r>
              <a:rPr lang="en-US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By Race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" y="5927402"/>
            <a:ext cx="91439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Data source: Tennessee Department of Health, Child Fatality Review.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2CE3D8B-E0FA-4A99-B8AB-73E284DDCD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0008492"/>
              </p:ext>
            </p:extLst>
          </p:nvPr>
        </p:nvGraphicFramePr>
        <p:xfrm>
          <a:off x="-1066800" y="1857539"/>
          <a:ext cx="5181600" cy="3648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50E33CA6-29D4-479E-AFF5-94FCE0D1B4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3954614"/>
              </p:ext>
            </p:extLst>
          </p:nvPr>
        </p:nvGraphicFramePr>
        <p:xfrm>
          <a:off x="1981199" y="1854991"/>
          <a:ext cx="5181600" cy="3645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FEBC567F-E458-40B7-B62A-11285EBB5A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6828492"/>
              </p:ext>
            </p:extLst>
          </p:nvPr>
        </p:nvGraphicFramePr>
        <p:xfrm>
          <a:off x="4724399" y="1661798"/>
          <a:ext cx="4626864" cy="3712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73517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Manner of Death Summary,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" y="5932534"/>
            <a:ext cx="91439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source: Tennessee Department of Health, Child Fatality Review.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3177102-030A-460A-9AE1-EC6BF4F091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7728949"/>
              </p:ext>
            </p:extLst>
          </p:nvPr>
        </p:nvGraphicFramePr>
        <p:xfrm>
          <a:off x="0" y="1199952"/>
          <a:ext cx="9144000" cy="4732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1949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Cause of Death Summary,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" y="5932534"/>
            <a:ext cx="91439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source: Tennessee Department of Health, Child Fatality Review.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18ECBA5-9E93-4EC8-8704-C422601CAD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7871721"/>
              </p:ext>
            </p:extLst>
          </p:nvPr>
        </p:nvGraphicFramePr>
        <p:xfrm>
          <a:off x="4" y="1087800"/>
          <a:ext cx="8958735" cy="4760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252617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B">
  <a:themeElements>
    <a:clrScheme name="Custom 1">
      <a:dk1>
        <a:sysClr val="windowText" lastClr="000000"/>
      </a:dk1>
      <a:lt1>
        <a:sysClr val="window" lastClr="FFFFFF"/>
      </a:lt1>
      <a:dk2>
        <a:srgbClr val="366092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28667</TotalTime>
  <Words>2035</Words>
  <Application>Microsoft Office PowerPoint</Application>
  <PresentationFormat>On-screen Show (4:3)</PresentationFormat>
  <Paragraphs>629</Paragraphs>
  <Slides>45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Cambria Math</vt:lpstr>
      <vt:lpstr>Open Sans</vt:lpstr>
      <vt:lpstr>PermianSlabSerifTypeface</vt:lpstr>
      <vt:lpstr>PowerPoint B</vt:lpstr>
      <vt:lpstr>Child Fatality Review Data, Data Dashboard and Prematurity Data</vt:lpstr>
      <vt:lpstr>Data from 2020 CFR Report</vt:lpstr>
      <vt:lpstr>Child Mortality, Tennessee</vt:lpstr>
      <vt:lpstr>Child Mortality by Race, Tennessee</vt:lpstr>
      <vt:lpstr>Infant Mortality, Tennessee</vt:lpstr>
      <vt:lpstr>Infant Mortality by Race, Tennessee</vt:lpstr>
      <vt:lpstr>Summary of Child Mortality Data, 2019</vt:lpstr>
      <vt:lpstr>Manner of Death Summary, 2019</vt:lpstr>
      <vt:lpstr>Cause of Death Summary, 2019</vt:lpstr>
      <vt:lpstr>Medical Cause of Death Ranking, 2019</vt:lpstr>
      <vt:lpstr>External Cause of Death Ranking, 2019</vt:lpstr>
      <vt:lpstr>External Cause of Death by Age Group, 2019</vt:lpstr>
      <vt:lpstr>Number of Deaths by Cause for 2018 vs. 2019</vt:lpstr>
      <vt:lpstr>Cause of Death in Tennessee, 2015-2019</vt:lpstr>
      <vt:lpstr>Prevention Analysis, 2019</vt:lpstr>
      <vt:lpstr>Prevention Analysis, 2019</vt:lpstr>
      <vt:lpstr>Sleep-Related Infant Deaths, 2015-2019</vt:lpstr>
      <vt:lpstr>Sleep-Related Infant Deaths, 2015-2019</vt:lpstr>
      <vt:lpstr>Contributing Factors in Sleep-Related Infant Deaths, 2019</vt:lpstr>
      <vt:lpstr>Contributing Factors in Sleep-Related Infant Deaths, 2017-2019</vt:lpstr>
      <vt:lpstr>Sleep-Related Infant Deaths by Region 2018 vs 2019</vt:lpstr>
      <vt:lpstr>Asphyxia Deaths, 2015-2019</vt:lpstr>
      <vt:lpstr>Motor Vehicle and Other Transportation Deaths, 2015-2019</vt:lpstr>
      <vt:lpstr>Drowning-Related Deaths, 2015-2019</vt:lpstr>
      <vt:lpstr>Drowning-Related Deaths, 2019</vt:lpstr>
      <vt:lpstr>Homicides, 2015-2019</vt:lpstr>
      <vt:lpstr>Homicides, 2019</vt:lpstr>
      <vt:lpstr>Suicides, 2015-2019</vt:lpstr>
      <vt:lpstr>Suicides, 2019</vt:lpstr>
      <vt:lpstr>Firearm-Related Deaths, 2015-2019</vt:lpstr>
      <vt:lpstr>Firearm-related deaths, 2019</vt:lpstr>
      <vt:lpstr>Fire/Burn Deaths, 2015-2019</vt:lpstr>
      <vt:lpstr>Fire/Burn Deaths, 2019</vt:lpstr>
      <vt:lpstr>Poisoning Deaths, 2015-2019</vt:lpstr>
      <vt:lpstr>Data Dashboard</vt:lpstr>
      <vt:lpstr>PowerPoint Presentation</vt:lpstr>
      <vt:lpstr>Prematurity Data</vt:lpstr>
      <vt:lpstr>Percentage of preterm births with maternal smoking during pregnancy by region, 2015-2019</vt:lpstr>
      <vt:lpstr>Percentage of preterm births with household income &lt;$25,000 by region, 2015-2019</vt:lpstr>
      <vt:lpstr>Percentage of preterm births with maternal pre-pregnancy diabetes by region, 2015-2019</vt:lpstr>
      <vt:lpstr>Percentage of preterm births with maternal gestational diabetes by region, 2015-2019</vt:lpstr>
      <vt:lpstr>Percentage of preterm births with pre-pregnancy hypertension by region, 2015-2019</vt:lpstr>
      <vt:lpstr>Percentage of preterm births with sexually transmitted infection by region, 2015-2019</vt:lpstr>
      <vt:lpstr>Percentage of preterm births with pre-pregnancy obese BMI by region, 2015-2019</vt:lpstr>
      <vt:lpstr>Contact Information</vt:lpstr>
    </vt:vector>
  </TitlesOfParts>
  <Company>State of Tennessee: Finance &amp;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Erin Hodson</cp:lastModifiedBy>
  <cp:revision>404</cp:revision>
  <cp:lastPrinted>2018-12-10T23:55:36Z</cp:lastPrinted>
  <dcterms:created xsi:type="dcterms:W3CDTF">2015-04-23T14:38:43Z</dcterms:created>
  <dcterms:modified xsi:type="dcterms:W3CDTF">2021-05-12T12:30:11Z</dcterms:modified>
</cp:coreProperties>
</file>