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6"/>
  </p:notesMasterIdLst>
  <p:handoutMasterIdLst>
    <p:handoutMasterId r:id="rId37"/>
  </p:handoutMasterIdLst>
  <p:sldIdLst>
    <p:sldId id="283" r:id="rId2"/>
    <p:sldId id="347" r:id="rId3"/>
    <p:sldId id="348" r:id="rId4"/>
    <p:sldId id="349" r:id="rId5"/>
    <p:sldId id="350" r:id="rId6"/>
    <p:sldId id="352" r:id="rId7"/>
    <p:sldId id="353" r:id="rId8"/>
    <p:sldId id="351" r:id="rId9"/>
    <p:sldId id="453" r:id="rId10"/>
    <p:sldId id="468" r:id="rId11"/>
    <p:sldId id="469" r:id="rId12"/>
    <p:sldId id="454" r:id="rId13"/>
    <p:sldId id="455" r:id="rId14"/>
    <p:sldId id="456" r:id="rId15"/>
    <p:sldId id="457" r:id="rId16"/>
    <p:sldId id="458" r:id="rId17"/>
    <p:sldId id="459" r:id="rId18"/>
    <p:sldId id="460" r:id="rId19"/>
    <p:sldId id="461" r:id="rId20"/>
    <p:sldId id="462" r:id="rId21"/>
    <p:sldId id="463" r:id="rId22"/>
    <p:sldId id="444" r:id="rId23"/>
    <p:sldId id="464" r:id="rId24"/>
    <p:sldId id="465" r:id="rId25"/>
    <p:sldId id="466" r:id="rId26"/>
    <p:sldId id="470" r:id="rId27"/>
    <p:sldId id="471" r:id="rId28"/>
    <p:sldId id="472" r:id="rId29"/>
    <p:sldId id="473" r:id="rId30"/>
    <p:sldId id="474" r:id="rId31"/>
    <p:sldId id="475" r:id="rId32"/>
    <p:sldId id="476" r:id="rId33"/>
    <p:sldId id="477" r:id="rId34"/>
    <p:sldId id="478" r:id="rId35"/>
  </p:sldIdLst>
  <p:sldSz cx="9144000" cy="6858000" type="screen4x3"/>
  <p:notesSz cx="695325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 id="{5C79B672-6543-4844-A370-CFB1DA4FA7EA}">
          <p14:sldIdLst/>
        </p14:section>
        <p14:section name="Contents" id="{33C6AF5F-4BBE-477F-98AE-7D37245C7E02}">
          <p14:sldIdLst>
            <p14:sldId id="283"/>
          </p14:sldIdLst>
        </p14:section>
        <p14:section name="Immigration" id="{E7B2752F-0714-4EC7-8E53-5B321DF8F9BC}">
          <p14:sldIdLst>
            <p14:sldId id="347"/>
            <p14:sldId id="348"/>
            <p14:sldId id="349"/>
            <p14:sldId id="350"/>
            <p14:sldId id="352"/>
            <p14:sldId id="353"/>
            <p14:sldId id="351"/>
            <p14:sldId id="453"/>
            <p14:sldId id="468"/>
            <p14:sldId id="469"/>
            <p14:sldId id="454"/>
            <p14:sldId id="455"/>
            <p14:sldId id="456"/>
            <p14:sldId id="457"/>
            <p14:sldId id="458"/>
            <p14:sldId id="459"/>
            <p14:sldId id="460"/>
            <p14:sldId id="461"/>
            <p14:sldId id="462"/>
            <p14:sldId id="463"/>
            <p14:sldId id="444"/>
            <p14:sldId id="464"/>
            <p14:sldId id="465"/>
            <p14:sldId id="466"/>
          </p14:sldIdLst>
        </p14:section>
        <p14:section name="MTSU &amp; Murfreesboro" id="{73A18601-128F-4C40-BBC3-D1E867B10138}">
          <p14:sldIdLst/>
        </p14:section>
        <p14:section name="Pipeline and registration" id="{7FF3DBA6-46D3-495C-90C4-C467BCC4E591}">
          <p14:sldIdLst/>
        </p14:section>
        <p14:section name="Confirmation and Payment" id="{C2229BD6-9124-4250-9077-A7614D7CC9F5}">
          <p14:sldIdLst/>
        </p14:section>
        <p14:section name="Blue ID" id="{D3513347-BCD0-490C-9AD4-10D5AA15CB96}">
          <p14:sldIdLst/>
        </p14:section>
        <p14:section name="Insurance Information" id="{10B3522E-8358-4E06-ACAC-0C51498AC357}">
          <p14:sldIdLst>
            <p14:sldId id="470"/>
            <p14:sldId id="471"/>
            <p14:sldId id="472"/>
            <p14:sldId id="473"/>
            <p14:sldId id="474"/>
            <p14:sldId id="475"/>
            <p14:sldId id="476"/>
            <p14:sldId id="477"/>
            <p14:sldId id="4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882B61-9220-D346-9583-B560DEC4D4F5}" v="561" dt="2021-08-15T01:39:07.8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72" autoAdjust="0"/>
    <p:restoredTop sz="95885" autoAdjust="0"/>
  </p:normalViewPr>
  <p:slideViewPr>
    <p:cSldViewPr>
      <p:cViewPr varScale="1">
        <p:scale>
          <a:sx n="105" d="100"/>
          <a:sy n="105" d="100"/>
        </p:scale>
        <p:origin x="1692"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C0ADFE-10D3-4CD2-B4CE-BA79FA94FC6F}" type="doc">
      <dgm:prSet loTypeId="urn:microsoft.com/office/officeart/2005/8/layout/lProcess3" loCatId="process" qsTypeId="urn:microsoft.com/office/officeart/2005/8/quickstyle/simple1#2" qsCatId="simple" csTypeId="urn:microsoft.com/office/officeart/2005/8/colors/accent1_2#2" csCatId="accent1" phldr="1"/>
      <dgm:spPr/>
      <dgm:t>
        <a:bodyPr/>
        <a:lstStyle/>
        <a:p>
          <a:endParaRPr lang="en-US"/>
        </a:p>
      </dgm:t>
    </dgm:pt>
    <dgm:pt modelId="{24C7646A-DB3F-43A7-9447-0EEE0F6D7AF5}" type="pres">
      <dgm:prSet presAssocID="{33C0ADFE-10D3-4CD2-B4CE-BA79FA94FC6F}" presName="Name0" presStyleCnt="0">
        <dgm:presLayoutVars>
          <dgm:chPref val="3"/>
          <dgm:dir/>
          <dgm:animLvl val="lvl"/>
          <dgm:resizeHandles/>
        </dgm:presLayoutVars>
      </dgm:prSet>
      <dgm:spPr/>
    </dgm:pt>
  </dgm:ptLst>
  <dgm:cxnLst>
    <dgm:cxn modelId="{93B20B04-129B-4AD9-8BBE-F0FB8BA4CE1B}" type="presOf" srcId="{33C0ADFE-10D3-4CD2-B4CE-BA79FA94FC6F}" destId="{24C7646A-DB3F-43A7-9447-0EEE0F6D7AF5}"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3567"/>
          </a:xfrm>
          <a:prstGeom prst="rect">
            <a:avLst/>
          </a:prstGeom>
        </p:spPr>
        <p:txBody>
          <a:bodyPr vert="horz" lIns="92528" tIns="46264" rIns="92528" bIns="46264" rtlCol="0"/>
          <a:lstStyle>
            <a:lvl1pPr algn="l">
              <a:defRPr sz="1200"/>
            </a:lvl1pPr>
          </a:lstStyle>
          <a:p>
            <a:endParaRPr lang="en-US"/>
          </a:p>
        </p:txBody>
      </p:sp>
      <p:sp>
        <p:nvSpPr>
          <p:cNvPr id="3" name="Date Placeholder 2"/>
          <p:cNvSpPr>
            <a:spLocks noGrp="1"/>
          </p:cNvSpPr>
          <p:nvPr>
            <p:ph type="dt" sz="quarter" idx="1"/>
          </p:nvPr>
        </p:nvSpPr>
        <p:spPr>
          <a:xfrm>
            <a:off x="3938566" y="0"/>
            <a:ext cx="3013075" cy="463567"/>
          </a:xfrm>
          <a:prstGeom prst="rect">
            <a:avLst/>
          </a:prstGeom>
        </p:spPr>
        <p:txBody>
          <a:bodyPr vert="horz" lIns="92528" tIns="46264" rIns="92528" bIns="46264" rtlCol="0"/>
          <a:lstStyle>
            <a:lvl1pPr algn="r">
              <a:defRPr sz="1200"/>
            </a:lvl1pPr>
          </a:lstStyle>
          <a:p>
            <a:fld id="{0C04D107-AD7E-4634-89EE-4E952CAE217A}" type="datetimeFigureOut">
              <a:rPr lang="en-US" smtClean="0"/>
              <a:t>9/21/2021</a:t>
            </a:fld>
            <a:endParaRPr lang="en-US"/>
          </a:p>
        </p:txBody>
      </p:sp>
      <p:sp>
        <p:nvSpPr>
          <p:cNvPr id="4" name="Footer Placeholder 3"/>
          <p:cNvSpPr>
            <a:spLocks noGrp="1"/>
          </p:cNvSpPr>
          <p:nvPr>
            <p:ph type="ftr" sz="quarter" idx="2"/>
          </p:nvPr>
        </p:nvSpPr>
        <p:spPr>
          <a:xfrm>
            <a:off x="0" y="8775684"/>
            <a:ext cx="3013075" cy="463566"/>
          </a:xfrm>
          <a:prstGeom prst="rect">
            <a:avLst/>
          </a:prstGeom>
        </p:spPr>
        <p:txBody>
          <a:bodyPr vert="horz" lIns="92528" tIns="46264" rIns="92528" bIns="46264" rtlCol="0" anchor="b"/>
          <a:lstStyle>
            <a:lvl1pPr algn="l">
              <a:defRPr sz="1200"/>
            </a:lvl1pPr>
          </a:lstStyle>
          <a:p>
            <a:endParaRPr lang="en-US"/>
          </a:p>
        </p:txBody>
      </p:sp>
      <p:sp>
        <p:nvSpPr>
          <p:cNvPr id="5" name="Slide Number Placeholder 4"/>
          <p:cNvSpPr>
            <a:spLocks noGrp="1"/>
          </p:cNvSpPr>
          <p:nvPr>
            <p:ph type="sldNum" sz="quarter" idx="3"/>
          </p:nvPr>
        </p:nvSpPr>
        <p:spPr>
          <a:xfrm>
            <a:off x="3938566" y="8775684"/>
            <a:ext cx="3013075" cy="463566"/>
          </a:xfrm>
          <a:prstGeom prst="rect">
            <a:avLst/>
          </a:prstGeom>
        </p:spPr>
        <p:txBody>
          <a:bodyPr vert="horz" lIns="92528" tIns="46264" rIns="92528" bIns="46264" rtlCol="0" anchor="b"/>
          <a:lstStyle>
            <a:lvl1pPr algn="r">
              <a:defRPr sz="1200"/>
            </a:lvl1pPr>
          </a:lstStyle>
          <a:p>
            <a:fld id="{16884C7E-D1C9-4C1D-9CEF-5ABF7EC09E14}" type="slidenum">
              <a:rPr lang="en-US" smtClean="0"/>
              <a:t>‹#›</a:t>
            </a:fld>
            <a:endParaRPr lang="en-US"/>
          </a:p>
        </p:txBody>
      </p:sp>
    </p:spTree>
    <p:extLst>
      <p:ext uri="{BB962C8B-B14F-4D97-AF65-F5344CB8AC3E}">
        <p14:creationId xmlns:p14="http://schemas.microsoft.com/office/powerpoint/2010/main" val="1477372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2528" tIns="46264" rIns="92528" bIns="46264" rtlCol="0"/>
          <a:lstStyle>
            <a:lvl1pPr algn="l">
              <a:defRPr sz="1200"/>
            </a:lvl1pPr>
          </a:lstStyle>
          <a:p>
            <a:endParaRPr lang="en-US"/>
          </a:p>
        </p:txBody>
      </p:sp>
      <p:sp>
        <p:nvSpPr>
          <p:cNvPr id="3" name="Date Placeholder 2"/>
          <p:cNvSpPr>
            <a:spLocks noGrp="1"/>
          </p:cNvSpPr>
          <p:nvPr>
            <p:ph type="dt" idx="1"/>
          </p:nvPr>
        </p:nvSpPr>
        <p:spPr>
          <a:xfrm>
            <a:off x="3938566" y="0"/>
            <a:ext cx="3013075" cy="461963"/>
          </a:xfrm>
          <a:prstGeom prst="rect">
            <a:avLst/>
          </a:prstGeom>
        </p:spPr>
        <p:txBody>
          <a:bodyPr vert="horz" lIns="92528" tIns="46264" rIns="92528" bIns="46264" rtlCol="0"/>
          <a:lstStyle>
            <a:lvl1pPr algn="r">
              <a:defRPr sz="1200"/>
            </a:lvl1pPr>
          </a:lstStyle>
          <a:p>
            <a:fld id="{6DC4C11A-860C-4B9D-96A5-4E795551ECFA}" type="datetimeFigureOut">
              <a:rPr lang="en-US" smtClean="0"/>
              <a:pPr/>
              <a:t>9/21/2021</a:t>
            </a:fld>
            <a:endParaRPr lang="en-US"/>
          </a:p>
        </p:txBody>
      </p:sp>
      <p:sp>
        <p:nvSpPr>
          <p:cNvPr id="4" name="Slide Image Placeholder 3"/>
          <p:cNvSpPr>
            <a:spLocks noGrp="1" noRot="1" noChangeAspect="1"/>
          </p:cNvSpPr>
          <p:nvPr>
            <p:ph type="sldImg" idx="2"/>
          </p:nvPr>
        </p:nvSpPr>
        <p:spPr>
          <a:xfrm>
            <a:off x="1166813" y="693738"/>
            <a:ext cx="4619625" cy="3463925"/>
          </a:xfrm>
          <a:prstGeom prst="rect">
            <a:avLst/>
          </a:prstGeom>
          <a:noFill/>
          <a:ln w="12700">
            <a:solidFill>
              <a:prstClr val="black"/>
            </a:solidFill>
          </a:ln>
        </p:spPr>
        <p:txBody>
          <a:bodyPr vert="horz" lIns="92528" tIns="46264" rIns="92528" bIns="46264" rtlCol="0" anchor="ctr"/>
          <a:lstStyle/>
          <a:p>
            <a:endParaRPr lang="en-US"/>
          </a:p>
        </p:txBody>
      </p:sp>
      <p:sp>
        <p:nvSpPr>
          <p:cNvPr id="5" name="Notes Placeholder 4"/>
          <p:cNvSpPr>
            <a:spLocks noGrp="1"/>
          </p:cNvSpPr>
          <p:nvPr>
            <p:ph type="body" sz="quarter" idx="3"/>
          </p:nvPr>
        </p:nvSpPr>
        <p:spPr>
          <a:xfrm>
            <a:off x="695325" y="4388644"/>
            <a:ext cx="5562600" cy="4157663"/>
          </a:xfrm>
          <a:prstGeom prst="rect">
            <a:avLst/>
          </a:prstGeom>
        </p:spPr>
        <p:txBody>
          <a:bodyPr vert="horz" lIns="92528" tIns="46264" rIns="92528" bIns="4626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3013075" cy="461963"/>
          </a:xfrm>
          <a:prstGeom prst="rect">
            <a:avLst/>
          </a:prstGeom>
        </p:spPr>
        <p:txBody>
          <a:bodyPr vert="horz" lIns="92528" tIns="46264" rIns="92528" bIns="46264" rtlCol="0" anchor="b"/>
          <a:lstStyle>
            <a:lvl1pPr algn="l">
              <a:defRPr sz="1200"/>
            </a:lvl1pPr>
          </a:lstStyle>
          <a:p>
            <a:endParaRPr lang="en-US"/>
          </a:p>
        </p:txBody>
      </p:sp>
      <p:sp>
        <p:nvSpPr>
          <p:cNvPr id="7" name="Slide Number Placeholder 6"/>
          <p:cNvSpPr>
            <a:spLocks noGrp="1"/>
          </p:cNvSpPr>
          <p:nvPr>
            <p:ph type="sldNum" sz="quarter" idx="5"/>
          </p:nvPr>
        </p:nvSpPr>
        <p:spPr>
          <a:xfrm>
            <a:off x="3938566" y="8775684"/>
            <a:ext cx="3013075" cy="461963"/>
          </a:xfrm>
          <a:prstGeom prst="rect">
            <a:avLst/>
          </a:prstGeom>
        </p:spPr>
        <p:txBody>
          <a:bodyPr vert="horz" lIns="92528" tIns="46264" rIns="92528" bIns="46264" rtlCol="0" anchor="b"/>
          <a:lstStyle>
            <a:lvl1pPr algn="r">
              <a:defRPr sz="1200"/>
            </a:lvl1pPr>
          </a:lstStyle>
          <a:p>
            <a:fld id="{4C0FF7DA-C38C-4F73-A23F-6FD90124CA82}" type="slidenum">
              <a:rPr lang="en-US" smtClean="0"/>
              <a:pPr/>
              <a:t>‹#›</a:t>
            </a:fld>
            <a:endParaRPr lang="en-US"/>
          </a:p>
        </p:txBody>
      </p:sp>
    </p:spTree>
    <p:extLst>
      <p:ext uri="{BB962C8B-B14F-4D97-AF65-F5344CB8AC3E}">
        <p14:creationId xmlns:p14="http://schemas.microsoft.com/office/powerpoint/2010/main" val="288274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pPr eaLnBrk="1" hangingPunct="1"/>
            <a:endParaRPr lang="en-US" altLang="zh-TW"/>
          </a:p>
        </p:txBody>
      </p:sp>
    </p:spTree>
    <p:extLst>
      <p:ext uri="{BB962C8B-B14F-4D97-AF65-F5344CB8AC3E}">
        <p14:creationId xmlns:p14="http://schemas.microsoft.com/office/powerpoint/2010/main" val="3113475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pPr eaLnBrk="1" hangingPunct="1"/>
            <a:endParaRPr lang="en-US" altLang="zh-TW"/>
          </a:p>
        </p:txBody>
      </p:sp>
    </p:spTree>
    <p:extLst>
      <p:ext uri="{BB962C8B-B14F-4D97-AF65-F5344CB8AC3E}">
        <p14:creationId xmlns:p14="http://schemas.microsoft.com/office/powerpoint/2010/main" val="341271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pPr eaLnBrk="1" hangingPunct="1"/>
            <a:endParaRPr lang="en-US" altLang="zh-TW"/>
          </a:p>
        </p:txBody>
      </p:sp>
    </p:spTree>
    <p:extLst>
      <p:ext uri="{BB962C8B-B14F-4D97-AF65-F5344CB8AC3E}">
        <p14:creationId xmlns:p14="http://schemas.microsoft.com/office/powerpoint/2010/main" val="3896224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pPr eaLnBrk="1" hangingPunct="1"/>
            <a:endParaRPr lang="en-US" altLang="zh-TW"/>
          </a:p>
        </p:txBody>
      </p:sp>
    </p:spTree>
    <p:extLst>
      <p:ext uri="{BB962C8B-B14F-4D97-AF65-F5344CB8AC3E}">
        <p14:creationId xmlns:p14="http://schemas.microsoft.com/office/powerpoint/2010/main" val="1888423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pPr eaLnBrk="1" hangingPunct="1"/>
            <a:endParaRPr lang="en-US" altLang="zh-TW"/>
          </a:p>
        </p:txBody>
      </p:sp>
    </p:spTree>
    <p:extLst>
      <p:ext uri="{BB962C8B-B14F-4D97-AF65-F5344CB8AC3E}">
        <p14:creationId xmlns:p14="http://schemas.microsoft.com/office/powerpoint/2010/main" val="1531002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p:spPr>
        <p:txBody>
          <a:bodyPr/>
          <a:lstStyle/>
          <a:p>
            <a:pPr eaLnBrk="1" hangingPunct="1"/>
            <a:endParaRPr lang="en-US" altLang="zh-TW"/>
          </a:p>
        </p:txBody>
      </p:sp>
    </p:spTree>
    <p:extLst>
      <p:ext uri="{BB962C8B-B14F-4D97-AF65-F5344CB8AC3E}">
        <p14:creationId xmlns:p14="http://schemas.microsoft.com/office/powerpoint/2010/main" val="862946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pPr eaLnBrk="1" hangingPunct="1"/>
            <a:endParaRPr lang="en-US" altLang="zh-TW"/>
          </a:p>
        </p:txBody>
      </p:sp>
    </p:spTree>
    <p:extLst>
      <p:ext uri="{BB962C8B-B14F-4D97-AF65-F5344CB8AC3E}">
        <p14:creationId xmlns:p14="http://schemas.microsoft.com/office/powerpoint/2010/main" val="2537171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p:spPr>
        <p:txBody>
          <a:bodyPr/>
          <a:lstStyle/>
          <a:p>
            <a:pPr eaLnBrk="1" hangingPunct="1"/>
            <a:endParaRPr lang="en-US" altLang="zh-TW"/>
          </a:p>
        </p:txBody>
      </p:sp>
    </p:spTree>
    <p:extLst>
      <p:ext uri="{BB962C8B-B14F-4D97-AF65-F5344CB8AC3E}">
        <p14:creationId xmlns:p14="http://schemas.microsoft.com/office/powerpoint/2010/main" val="2671969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pPr eaLnBrk="1" hangingPunct="1"/>
            <a:endParaRPr lang="en-US" altLang="zh-TW"/>
          </a:p>
        </p:txBody>
      </p:sp>
    </p:spTree>
    <p:extLst>
      <p:ext uri="{BB962C8B-B14F-4D97-AF65-F5344CB8AC3E}">
        <p14:creationId xmlns:p14="http://schemas.microsoft.com/office/powerpoint/2010/main" val="936154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pPr eaLnBrk="1" hangingPunct="1"/>
            <a:endParaRPr lang="en-US" altLang="zh-TW"/>
          </a:p>
        </p:txBody>
      </p:sp>
    </p:spTree>
    <p:extLst>
      <p:ext uri="{BB962C8B-B14F-4D97-AF65-F5344CB8AC3E}">
        <p14:creationId xmlns:p14="http://schemas.microsoft.com/office/powerpoint/2010/main" val="1156508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pPr eaLnBrk="1" hangingPunct="1"/>
            <a:endParaRPr lang="en-US" altLang="zh-TW"/>
          </a:p>
        </p:txBody>
      </p:sp>
    </p:spTree>
    <p:extLst>
      <p:ext uri="{BB962C8B-B14F-4D97-AF65-F5344CB8AC3E}">
        <p14:creationId xmlns:p14="http://schemas.microsoft.com/office/powerpoint/2010/main" val="3354950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pPr eaLnBrk="1" hangingPunct="1"/>
            <a:endParaRPr lang="en-US" altLang="zh-TW"/>
          </a:p>
        </p:txBody>
      </p:sp>
    </p:spTree>
    <p:extLst>
      <p:ext uri="{BB962C8B-B14F-4D97-AF65-F5344CB8AC3E}">
        <p14:creationId xmlns:p14="http://schemas.microsoft.com/office/powerpoint/2010/main" val="3440842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pPr eaLnBrk="1" hangingPunct="1"/>
            <a:endParaRPr lang="en-US" altLang="zh-TW"/>
          </a:p>
        </p:txBody>
      </p:sp>
    </p:spTree>
    <p:extLst>
      <p:ext uri="{BB962C8B-B14F-4D97-AF65-F5344CB8AC3E}">
        <p14:creationId xmlns:p14="http://schemas.microsoft.com/office/powerpoint/2010/main" val="2764551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pPr eaLnBrk="1" hangingPunct="1"/>
            <a:endParaRPr lang="en-US" altLang="zh-TW"/>
          </a:p>
        </p:txBody>
      </p:sp>
    </p:spTree>
    <p:extLst>
      <p:ext uri="{BB962C8B-B14F-4D97-AF65-F5344CB8AC3E}">
        <p14:creationId xmlns:p14="http://schemas.microsoft.com/office/powerpoint/2010/main" val="789074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pPr eaLnBrk="1" hangingPunct="1"/>
            <a:endParaRPr lang="en-US" altLang="zh-TW"/>
          </a:p>
        </p:txBody>
      </p:sp>
    </p:spTree>
    <p:extLst>
      <p:ext uri="{BB962C8B-B14F-4D97-AF65-F5344CB8AC3E}">
        <p14:creationId xmlns:p14="http://schemas.microsoft.com/office/powerpoint/2010/main" val="3864540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eaLnBrk="1" hangingPunct="1"/>
            <a:endParaRPr lang="en-US" altLang="zh-TW"/>
          </a:p>
        </p:txBody>
      </p:sp>
    </p:spTree>
    <p:extLst>
      <p:ext uri="{BB962C8B-B14F-4D97-AF65-F5344CB8AC3E}">
        <p14:creationId xmlns:p14="http://schemas.microsoft.com/office/powerpoint/2010/main" val="3639517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pPr eaLnBrk="1" hangingPunct="1"/>
            <a:endParaRPr lang="en-US" altLang="zh-TW"/>
          </a:p>
        </p:txBody>
      </p:sp>
    </p:spTree>
    <p:extLst>
      <p:ext uri="{BB962C8B-B14F-4D97-AF65-F5344CB8AC3E}">
        <p14:creationId xmlns:p14="http://schemas.microsoft.com/office/powerpoint/2010/main" val="3805345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pPr eaLnBrk="1" hangingPunct="1"/>
            <a:endParaRPr lang="en-US" altLang="zh-TW"/>
          </a:p>
        </p:txBody>
      </p:sp>
    </p:spTree>
    <p:extLst>
      <p:ext uri="{BB962C8B-B14F-4D97-AF65-F5344CB8AC3E}">
        <p14:creationId xmlns:p14="http://schemas.microsoft.com/office/powerpoint/2010/main" val="2129755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pPr eaLnBrk="1" hangingPunct="1"/>
            <a:endParaRPr lang="en-US" altLang="zh-TW"/>
          </a:p>
        </p:txBody>
      </p:sp>
    </p:spTree>
    <p:extLst>
      <p:ext uri="{BB962C8B-B14F-4D97-AF65-F5344CB8AC3E}">
        <p14:creationId xmlns:p14="http://schemas.microsoft.com/office/powerpoint/2010/main" val="1923421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422F3D-10B9-4511-A2B5-ECACEE73BD2D}"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F5705-5256-45D9-9F9A-2AB5AEA0DF4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422F3D-10B9-4511-A2B5-ECACEE73BD2D}"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F5705-5256-45D9-9F9A-2AB5AEA0DF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D422F3D-10B9-4511-A2B5-ECACEE73BD2D}"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F5705-5256-45D9-9F9A-2AB5AEA0DF48}"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422F3D-10B9-4511-A2B5-ECACEE73BD2D}"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F5705-5256-45D9-9F9A-2AB5AEA0DF48}"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422F3D-10B9-4511-A2B5-ECACEE73BD2D}"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F5705-5256-45D9-9F9A-2AB5AEA0DF4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DD422F3D-10B9-4511-A2B5-ECACEE73BD2D}" type="datetimeFigureOut">
              <a:rPr lang="en-US" smtClean="0"/>
              <a:pPr/>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F5705-5256-45D9-9F9A-2AB5AEA0DF48}"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422F3D-10B9-4511-A2B5-ECACEE73BD2D}" type="datetimeFigureOut">
              <a:rPr lang="en-US" smtClean="0"/>
              <a:pPr/>
              <a:t>9/21/2021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2F5705-5256-45D9-9F9A-2AB5AEA0DF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422F3D-10B9-4511-A2B5-ECACEE73BD2D}" type="datetimeFigureOut">
              <a:rPr lang="en-US" smtClean="0"/>
              <a:pPr/>
              <a:t>9/21/2021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2F5705-5256-45D9-9F9A-2AB5AEA0DF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D422F3D-10B9-4511-A2B5-ECACEE73BD2D}" type="datetimeFigureOut">
              <a:rPr lang="en-US" smtClean="0"/>
              <a:pPr/>
              <a:t>9/21/2021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2F5705-5256-45D9-9F9A-2AB5AEA0DF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D422F3D-10B9-4511-A2B5-ECACEE73BD2D}" type="datetimeFigureOut">
              <a:rPr lang="en-US" smtClean="0"/>
              <a:pPr/>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F5705-5256-45D9-9F9A-2AB5AEA0DF48}"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422F3D-10B9-4511-A2B5-ECACEE73BD2D}" type="datetimeFigureOut">
              <a:rPr lang="en-US" smtClean="0"/>
              <a:pPr/>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F5705-5256-45D9-9F9A-2AB5AEA0DF48}"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D422F3D-10B9-4511-A2B5-ECACEE73BD2D}" type="datetimeFigureOut">
              <a:rPr lang="en-US" smtClean="0"/>
              <a:pPr/>
              <a:t>9/21/2021</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32F5705-5256-45D9-9F9A-2AB5AEA0DF48}"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2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hyperlink" Target="https://www.lewermark.com/mtsu"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hyperlink" Target="https://www.lewermark.com/mtsu" TargetMode="Externa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www.lewermark.com/mtsu"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2.png"/><Relationship Id="rId4" Type="http://schemas.openxmlformats.org/officeDocument/2006/relationships/image" Target="../media/image6.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rPr>
              <a:t>Contents</a:t>
            </a:r>
          </a:p>
        </p:txBody>
      </p:sp>
      <p:sp>
        <p:nvSpPr>
          <p:cNvPr id="10" name="Rectangle 9"/>
          <p:cNvSpPr/>
          <p:nvPr/>
        </p:nvSpPr>
        <p:spPr>
          <a:xfrm>
            <a:off x="5620037" y="3948663"/>
            <a:ext cx="1777422" cy="369332"/>
          </a:xfrm>
          <a:prstGeom prst="rect">
            <a:avLst/>
          </a:prstGeom>
        </p:spPr>
        <p:txBody>
          <a:bodyPr wrap="square">
            <a:spAutoFit/>
          </a:bodyPr>
          <a:lstStyle/>
          <a:p>
            <a:pPr algn="ctr"/>
            <a:r>
              <a:rPr lang="en-US" dirty="0">
                <a:hlinkClick r:id="rId2" action="ppaction://hlinksldjump"/>
              </a:rPr>
              <a:t>Insurance</a:t>
            </a:r>
            <a:endParaRPr lang="en-US" dirty="0"/>
          </a:p>
        </p:txBody>
      </p:sp>
      <p:sp>
        <p:nvSpPr>
          <p:cNvPr id="8" name="Rectangle 7">
            <a:hlinkClick r:id="rId3" action="ppaction://hlinksldjump"/>
          </p:cNvPr>
          <p:cNvSpPr/>
          <p:nvPr/>
        </p:nvSpPr>
        <p:spPr>
          <a:xfrm>
            <a:off x="1987864" y="3948666"/>
            <a:ext cx="1383712" cy="369332"/>
          </a:xfrm>
          <a:prstGeom prst="rect">
            <a:avLst/>
          </a:prstGeom>
        </p:spPr>
        <p:txBody>
          <a:bodyPr wrap="none">
            <a:spAutoFit/>
          </a:bodyPr>
          <a:lstStyle/>
          <a:p>
            <a:pPr algn="ctr"/>
            <a:r>
              <a:rPr lang="en-US" dirty="0">
                <a:hlinkClick r:id="rId3" action="ppaction://hlinksldjump"/>
              </a:rPr>
              <a:t>Immigration</a:t>
            </a: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 y="2066544"/>
            <a:ext cx="2159040" cy="162364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1297" y="2066544"/>
            <a:ext cx="2374903" cy="1778002"/>
          </a:xfrm>
          <a:prstGeom prst="rect">
            <a:avLst/>
          </a:prstGeom>
        </p:spPr>
      </p:pic>
    </p:spTree>
    <p:extLst>
      <p:ext uri="{BB962C8B-B14F-4D97-AF65-F5344CB8AC3E}">
        <p14:creationId xmlns:p14="http://schemas.microsoft.com/office/powerpoint/2010/main" val="40059201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50" name="Picture 10" descr="mtw"/>
          <p:cNvPicPr>
            <a:picLocks noChangeAspect="1" noChangeArrowheads="1"/>
          </p:cNvPicPr>
          <p:nvPr/>
        </p:nvPicPr>
        <p:blipFill>
          <a:blip r:embed="rId2" cstate="print">
            <a:lum bright="24000"/>
          </a:blip>
          <a:srcRect/>
          <a:stretch>
            <a:fillRect/>
          </a:stretch>
        </p:blipFill>
        <p:spPr bwMode="auto">
          <a:xfrm>
            <a:off x="-190500" y="-129540"/>
            <a:ext cx="9334500" cy="7070090"/>
          </a:xfrm>
          <a:prstGeom prst="rect">
            <a:avLst/>
          </a:prstGeom>
          <a:noFill/>
        </p:spPr>
      </p:pic>
      <p:pic>
        <p:nvPicPr>
          <p:cNvPr id="35842" name="Picture 6" descr="bg_swoosh"/>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500" y="-129540"/>
            <a:ext cx="9334500" cy="1752600"/>
          </a:xfrm>
          <a:prstGeom prst="rect">
            <a:avLst/>
          </a:prstGeom>
          <a:noFill/>
          <a:ln w="9525">
            <a:noFill/>
            <a:miter lim="800000"/>
            <a:headEnd/>
            <a:tailEnd/>
          </a:ln>
        </p:spPr>
      </p:pic>
      <p:sp>
        <p:nvSpPr>
          <p:cNvPr id="35844" name="Content Placeholder 5"/>
          <p:cNvSpPr>
            <a:spLocks/>
          </p:cNvSpPr>
          <p:nvPr/>
        </p:nvSpPr>
        <p:spPr bwMode="auto">
          <a:xfrm>
            <a:off x="457200" y="1424940"/>
            <a:ext cx="8077200" cy="4442460"/>
          </a:xfrm>
          <a:prstGeom prst="rect">
            <a:avLst/>
          </a:prstGeom>
          <a:noFill/>
          <a:ln w="9525">
            <a:noFill/>
            <a:miter lim="800000"/>
            <a:headEnd/>
            <a:tailEnd/>
          </a:ln>
        </p:spPr>
        <p:txBody>
          <a:bodyPr/>
          <a:lstStyle/>
          <a:p>
            <a:pPr marL="457200" indent="-457200">
              <a:buFontTx/>
              <a:buAutoNum type="arabicPeriod"/>
              <a:defRPr/>
            </a:pPr>
            <a:r>
              <a:rPr lang="en-US" sz="2500" dirty="0">
                <a:solidFill>
                  <a:prstClr val="black"/>
                </a:solidFill>
              </a:rPr>
              <a:t>Make certain your I-20 or DS-2019 does not expire and is issued for your current academic program.</a:t>
            </a:r>
          </a:p>
          <a:p>
            <a:pPr marL="457200" indent="-457200">
              <a:buFontTx/>
              <a:buAutoNum type="arabicPeriod"/>
              <a:defRPr/>
            </a:pPr>
            <a:endParaRPr lang="en-US" sz="1000" dirty="0">
              <a:solidFill>
                <a:prstClr val="black"/>
              </a:solidFill>
            </a:endParaRPr>
          </a:p>
          <a:p>
            <a:pPr marL="457200" indent="-457200">
              <a:buFontTx/>
              <a:buAutoNum type="arabicPeriod"/>
              <a:defRPr/>
            </a:pPr>
            <a:r>
              <a:rPr lang="en-US" sz="2500" dirty="0">
                <a:solidFill>
                  <a:prstClr val="black"/>
                </a:solidFill>
              </a:rPr>
              <a:t>If you will not be able to finish your academic program by the program end date, you must tell your DSO BEFORE the end date. </a:t>
            </a:r>
          </a:p>
          <a:p>
            <a:pPr marL="457200" indent="-457200">
              <a:buFontTx/>
              <a:buAutoNum type="arabicPeriod"/>
              <a:defRPr/>
            </a:pPr>
            <a:endParaRPr lang="en-US" sz="1000" dirty="0">
              <a:solidFill>
                <a:prstClr val="black"/>
              </a:solidFill>
            </a:endParaRPr>
          </a:p>
          <a:p>
            <a:pPr marL="457200" indent="-457200">
              <a:buFontTx/>
              <a:buAutoNum type="arabicPeriod"/>
              <a:defRPr/>
            </a:pPr>
            <a:r>
              <a:rPr lang="en-US" sz="2500" dirty="0">
                <a:solidFill>
                  <a:prstClr val="black"/>
                </a:solidFill>
              </a:rPr>
              <a:t>If you change your major, you must tell your DSO. The code on your I-20 will change also. </a:t>
            </a:r>
          </a:p>
          <a:p>
            <a:pPr marL="457200" indent="-457200">
              <a:buFontTx/>
              <a:buAutoNum type="arabicPeriod"/>
              <a:defRPr/>
            </a:pPr>
            <a:endParaRPr lang="en-US" sz="1000" dirty="0">
              <a:solidFill>
                <a:prstClr val="black"/>
              </a:solidFill>
            </a:endParaRPr>
          </a:p>
          <a:p>
            <a:pPr marL="457200" indent="-457200">
              <a:buFontTx/>
              <a:buAutoNum type="arabicPeriod"/>
              <a:defRPr/>
            </a:pPr>
            <a:r>
              <a:rPr lang="en-US" sz="2500" dirty="0">
                <a:solidFill>
                  <a:prstClr val="black"/>
                </a:solidFill>
              </a:rPr>
              <a:t>Travel with valid IA “travel signature” on I-20.</a:t>
            </a:r>
          </a:p>
          <a:p>
            <a:pPr marL="914400" lvl="1" indent="-457200">
              <a:buFontTx/>
              <a:buAutoNum type="arabicPeriod"/>
              <a:defRPr/>
            </a:pPr>
            <a:r>
              <a:rPr lang="en-US" sz="2500" dirty="0">
                <a:solidFill>
                  <a:prstClr val="black"/>
                </a:solidFill>
              </a:rPr>
              <a:t>The travel signature is valid for one year. </a:t>
            </a:r>
          </a:p>
          <a:p>
            <a:pPr marL="914400" lvl="1" indent="-457200">
              <a:buFontTx/>
              <a:buAutoNum type="arabicPeriod"/>
              <a:defRPr/>
            </a:pPr>
            <a:r>
              <a:rPr lang="en-US" sz="2500" dirty="0">
                <a:solidFill>
                  <a:prstClr val="black"/>
                </a:solidFill>
              </a:rPr>
              <a:t>Have your I-20 signed BEFORE you travel</a:t>
            </a:r>
          </a:p>
          <a:p>
            <a:pPr marL="342900" marR="0" lvl="0" indent="-342900" algn="l" defTabSz="914400" rtl="0" eaLnBrk="1" fontAlgn="auto" latinLnBrk="0" hangingPunct="1">
              <a:lnSpc>
                <a:spcPct val="80000"/>
              </a:lnSpc>
              <a:spcBef>
                <a:spcPct val="20000"/>
              </a:spcBef>
              <a:spcAft>
                <a:spcPts val="0"/>
              </a:spcAft>
              <a:buClr>
                <a:srgbClr val="C6E7FC"/>
              </a:buClr>
              <a:buSzTx/>
              <a:buFontTx/>
              <a:buNone/>
              <a:tabLst/>
              <a:defRPr/>
            </a:pPr>
            <a:endParaRPr kumimoji="0" lang="en-US" altLang="zh-TW" sz="800" b="0" i="0" u="none" strike="noStrike" kern="1200" cap="none" spc="0" normalizeH="0" baseline="0" noProof="0" dirty="0">
              <a:ln>
                <a:noFill/>
              </a:ln>
              <a:solidFill>
                <a:srgbClr val="0000CC"/>
              </a:solidFill>
              <a:effectLst/>
              <a:uLnTx/>
              <a:uFillTx/>
              <a:latin typeface="Garamond" pitchFamily="18" charset="0"/>
              <a:cs typeface="+mn-cs"/>
            </a:endParaRPr>
          </a:p>
        </p:txBody>
      </p:sp>
      <p:sp>
        <p:nvSpPr>
          <p:cNvPr id="35847" name="Title 4"/>
          <p:cNvSpPr>
            <a:spLocks/>
          </p:cNvSpPr>
          <p:nvPr/>
        </p:nvSpPr>
        <p:spPr bwMode="auto">
          <a:xfrm>
            <a:off x="0" y="152400"/>
            <a:ext cx="9067800" cy="990600"/>
          </a:xfrm>
          <a:prstGeom prst="rect">
            <a:avLst/>
          </a:prstGeom>
          <a:no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Maintaining Legal Status 2</a:t>
            </a:r>
            <a:endParaRPr kumimoji="0" lang="en-US" altLang="zh-TW"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430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 calcmode="lin" valueType="num">
                                      <p:cBhvr additive="base">
                                        <p:cTn id="7" dur="500" fill="hold"/>
                                        <p:tgtEl>
                                          <p:spTgt spid="358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844">
                                            <p:txEl>
                                              <p:pRg st="2" end="2"/>
                                            </p:txEl>
                                          </p:spTgt>
                                        </p:tgtEl>
                                        <p:attrNameLst>
                                          <p:attrName>style.visibility</p:attrName>
                                        </p:attrNameLst>
                                      </p:cBhvr>
                                      <p:to>
                                        <p:strVal val="visible"/>
                                      </p:to>
                                    </p:set>
                                    <p:anim calcmode="lin" valueType="num">
                                      <p:cBhvr additive="base">
                                        <p:cTn id="13" dur="500" fill="hold"/>
                                        <p:tgtEl>
                                          <p:spTgt spid="3584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844">
                                            <p:txEl>
                                              <p:pRg st="4" end="4"/>
                                            </p:txEl>
                                          </p:spTgt>
                                        </p:tgtEl>
                                        <p:attrNameLst>
                                          <p:attrName>style.visibility</p:attrName>
                                        </p:attrNameLst>
                                      </p:cBhvr>
                                      <p:to>
                                        <p:strVal val="visible"/>
                                      </p:to>
                                    </p:set>
                                    <p:anim calcmode="lin" valueType="num">
                                      <p:cBhvr additive="base">
                                        <p:cTn id="19" dur="500" fill="hold"/>
                                        <p:tgtEl>
                                          <p:spTgt spid="3584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5844">
                                            <p:txEl>
                                              <p:pRg st="6" end="6"/>
                                            </p:txEl>
                                          </p:spTgt>
                                        </p:tgtEl>
                                        <p:attrNameLst>
                                          <p:attrName>style.visibility</p:attrName>
                                        </p:attrNameLst>
                                      </p:cBhvr>
                                      <p:to>
                                        <p:strVal val="visible"/>
                                      </p:to>
                                    </p:set>
                                    <p:anim calcmode="lin" valueType="num">
                                      <p:cBhvr additive="base">
                                        <p:cTn id="25" dur="500" fill="hold"/>
                                        <p:tgtEl>
                                          <p:spTgt spid="3584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4">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5844">
                                            <p:txEl>
                                              <p:pRg st="7" end="7"/>
                                            </p:txEl>
                                          </p:spTgt>
                                        </p:tgtEl>
                                        <p:attrNameLst>
                                          <p:attrName>style.visibility</p:attrName>
                                        </p:attrNameLst>
                                      </p:cBhvr>
                                      <p:to>
                                        <p:strVal val="visible"/>
                                      </p:to>
                                    </p:set>
                                    <p:anim calcmode="lin" valueType="num">
                                      <p:cBhvr additive="base">
                                        <p:cTn id="29" dur="500" fill="hold"/>
                                        <p:tgtEl>
                                          <p:spTgt spid="35844">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5844">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5844">
                                            <p:txEl>
                                              <p:pRg st="8" end="8"/>
                                            </p:txEl>
                                          </p:spTgt>
                                        </p:tgtEl>
                                        <p:attrNameLst>
                                          <p:attrName>style.visibility</p:attrName>
                                        </p:attrNameLst>
                                      </p:cBhvr>
                                      <p:to>
                                        <p:strVal val="visible"/>
                                      </p:to>
                                    </p:set>
                                    <p:anim calcmode="lin" valueType="num">
                                      <p:cBhvr additive="base">
                                        <p:cTn id="33" dur="500" fill="hold"/>
                                        <p:tgtEl>
                                          <p:spTgt spid="35844">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584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50" name="Picture 10" descr="mtw"/>
          <p:cNvPicPr>
            <a:picLocks noChangeAspect="1" noChangeArrowheads="1"/>
          </p:cNvPicPr>
          <p:nvPr/>
        </p:nvPicPr>
        <p:blipFill>
          <a:blip r:embed="rId2" cstate="print">
            <a:lum bright="24000"/>
          </a:blip>
          <a:srcRect/>
          <a:stretch>
            <a:fillRect/>
          </a:stretch>
        </p:blipFill>
        <p:spPr bwMode="auto">
          <a:xfrm>
            <a:off x="-190500" y="-129540"/>
            <a:ext cx="9334500" cy="7070090"/>
          </a:xfrm>
          <a:prstGeom prst="rect">
            <a:avLst/>
          </a:prstGeom>
          <a:noFill/>
        </p:spPr>
      </p:pic>
      <p:pic>
        <p:nvPicPr>
          <p:cNvPr id="35842" name="Picture 6" descr="bg_swoosh"/>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500" y="-129540"/>
            <a:ext cx="9334500" cy="1752600"/>
          </a:xfrm>
          <a:prstGeom prst="rect">
            <a:avLst/>
          </a:prstGeom>
          <a:noFill/>
          <a:ln w="9525">
            <a:noFill/>
            <a:miter lim="800000"/>
            <a:headEnd/>
            <a:tailEnd/>
          </a:ln>
        </p:spPr>
      </p:pic>
      <p:sp>
        <p:nvSpPr>
          <p:cNvPr id="35844" name="Content Placeholder 5"/>
          <p:cNvSpPr>
            <a:spLocks/>
          </p:cNvSpPr>
          <p:nvPr/>
        </p:nvSpPr>
        <p:spPr bwMode="auto">
          <a:xfrm>
            <a:off x="247650" y="1371600"/>
            <a:ext cx="8458200" cy="4606413"/>
          </a:xfrm>
          <a:prstGeom prst="rect">
            <a:avLst/>
          </a:prstGeom>
          <a:noFill/>
          <a:ln w="9525">
            <a:noFill/>
            <a:miter lim="800000"/>
            <a:headEnd/>
            <a:tailEnd/>
          </a:ln>
        </p:spPr>
        <p:txBody>
          <a:bodyPr/>
          <a:lstStyle/>
          <a:p>
            <a:pPr marL="457200" indent="-457200">
              <a:buAutoNum type="arabicPeriod"/>
              <a:defRPr/>
            </a:pPr>
            <a:r>
              <a:rPr lang="en-US" sz="2500" dirty="0">
                <a:solidFill>
                  <a:prstClr val="black"/>
                </a:solidFill>
              </a:rPr>
              <a:t>Work only with the required permission and never more hours than regulations permit.</a:t>
            </a:r>
          </a:p>
          <a:p>
            <a:pPr>
              <a:defRPr/>
            </a:pPr>
            <a:r>
              <a:rPr lang="en-US" sz="2500" dirty="0">
                <a:solidFill>
                  <a:prstClr val="black"/>
                </a:solidFill>
              </a:rPr>
              <a:t>	 (Discussed later)</a:t>
            </a:r>
          </a:p>
          <a:p>
            <a:pPr marL="457200" indent="-457200">
              <a:buFontTx/>
              <a:buAutoNum type="arabicPeriod"/>
              <a:defRPr/>
            </a:pPr>
            <a:endParaRPr lang="en-US" sz="2500" dirty="0">
              <a:solidFill>
                <a:prstClr val="black"/>
              </a:solidFill>
            </a:endParaRPr>
          </a:p>
          <a:p>
            <a:pPr marL="457200" indent="-457200">
              <a:buAutoNum type="arabicPeriod" startAt="2"/>
              <a:defRPr/>
            </a:pPr>
            <a:r>
              <a:rPr lang="en-US" sz="2500" dirty="0">
                <a:solidFill>
                  <a:prstClr val="black"/>
                </a:solidFill>
              </a:rPr>
              <a:t>Timely depart the U.S. when your program is completed.</a:t>
            </a:r>
          </a:p>
          <a:p>
            <a:pPr>
              <a:defRPr/>
            </a:pPr>
            <a:r>
              <a:rPr lang="en-US" sz="2500" dirty="0">
                <a:solidFill>
                  <a:prstClr val="black"/>
                </a:solidFill>
              </a:rPr>
              <a:t>      If you finish your program, you have a 60-day grace </a:t>
            </a:r>
          </a:p>
          <a:p>
            <a:pPr>
              <a:defRPr/>
            </a:pPr>
            <a:r>
              <a:rPr lang="en-US" sz="2500" dirty="0">
                <a:solidFill>
                  <a:prstClr val="black"/>
                </a:solidFill>
              </a:rPr>
              <a:t>      period. </a:t>
            </a:r>
          </a:p>
          <a:p>
            <a:pPr marL="914400" lvl="1" indent="-457200">
              <a:buFontTx/>
              <a:buAutoNum type="arabicPeriod"/>
              <a:defRPr/>
            </a:pPr>
            <a:r>
              <a:rPr lang="en-US" sz="2500" dirty="0">
                <a:solidFill>
                  <a:prstClr val="black"/>
                </a:solidFill>
              </a:rPr>
              <a:t>Leave the Country</a:t>
            </a:r>
          </a:p>
          <a:p>
            <a:pPr marL="914400" lvl="1" indent="-457200">
              <a:buFontTx/>
              <a:buAutoNum type="arabicPeriod"/>
              <a:defRPr/>
            </a:pPr>
            <a:r>
              <a:rPr lang="en-US" sz="2500" dirty="0">
                <a:solidFill>
                  <a:prstClr val="black"/>
                </a:solidFill>
              </a:rPr>
              <a:t>Transfer to a different university</a:t>
            </a:r>
          </a:p>
          <a:p>
            <a:pPr marL="914400" lvl="1" indent="-457200">
              <a:buFontTx/>
              <a:buAutoNum type="arabicPeriod"/>
              <a:defRPr/>
            </a:pPr>
            <a:r>
              <a:rPr lang="en-US" sz="2500" dirty="0">
                <a:solidFill>
                  <a:prstClr val="black"/>
                </a:solidFill>
              </a:rPr>
              <a:t>Apply for OPT</a:t>
            </a:r>
          </a:p>
          <a:p>
            <a:pPr marL="914400" lvl="1" indent="-457200">
              <a:buFontTx/>
              <a:buAutoNum type="arabicPeriod"/>
              <a:defRPr/>
            </a:pPr>
            <a:r>
              <a:rPr lang="en-US" sz="2500" dirty="0">
                <a:solidFill>
                  <a:prstClr val="black"/>
                </a:solidFill>
              </a:rPr>
              <a:t>Apply for a new VISA type-USCIS</a:t>
            </a:r>
          </a:p>
          <a:p>
            <a:pPr marL="457200" indent="-457200">
              <a:buFontTx/>
              <a:buAutoNum type="arabicPeriod"/>
              <a:defRPr/>
            </a:pPr>
            <a:endParaRPr lang="en-US" sz="2500" b="1" dirty="0">
              <a:solidFill>
                <a:prstClr val="black"/>
              </a:solidFill>
            </a:endParaRPr>
          </a:p>
          <a:p>
            <a:pPr marL="342900" marR="0" lvl="0" indent="-342900" algn="l" defTabSz="914400" rtl="0" eaLnBrk="1" fontAlgn="auto" latinLnBrk="0" hangingPunct="1">
              <a:lnSpc>
                <a:spcPct val="80000"/>
              </a:lnSpc>
              <a:spcBef>
                <a:spcPct val="20000"/>
              </a:spcBef>
              <a:spcAft>
                <a:spcPts val="0"/>
              </a:spcAft>
              <a:buClr>
                <a:srgbClr val="C6E7FC"/>
              </a:buClr>
              <a:buSzTx/>
              <a:buFontTx/>
              <a:buNone/>
              <a:tabLst/>
              <a:defRPr/>
            </a:pPr>
            <a:endParaRPr kumimoji="0" lang="en-US" altLang="zh-TW" sz="800" b="0" i="0" u="none" strike="noStrike" kern="1200" cap="none" spc="0" normalizeH="0" baseline="0" noProof="0" dirty="0">
              <a:ln>
                <a:noFill/>
              </a:ln>
              <a:solidFill>
                <a:srgbClr val="0000CC"/>
              </a:solidFill>
              <a:effectLst/>
              <a:uLnTx/>
              <a:uFillTx/>
              <a:latin typeface="Garamond" pitchFamily="18" charset="0"/>
              <a:cs typeface="+mn-cs"/>
            </a:endParaRPr>
          </a:p>
        </p:txBody>
      </p:sp>
      <p:sp>
        <p:nvSpPr>
          <p:cNvPr id="35847" name="Title 4"/>
          <p:cNvSpPr>
            <a:spLocks/>
          </p:cNvSpPr>
          <p:nvPr/>
        </p:nvSpPr>
        <p:spPr bwMode="auto">
          <a:xfrm>
            <a:off x="0" y="228600"/>
            <a:ext cx="9067800" cy="914400"/>
          </a:xfrm>
          <a:prstGeom prst="rect">
            <a:avLst/>
          </a:prstGeom>
          <a:no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Maintaining Legal Status</a:t>
            </a:r>
            <a:r>
              <a:rPr lang="en-US" sz="5400" dirty="0">
                <a:solidFill>
                  <a:prstClr val="black"/>
                </a:solidFill>
                <a:latin typeface="Calibri" panose="020F0502020204030204" pitchFamily="34" charset="0"/>
                <a:cs typeface="Calibri" panose="020F0502020204030204" pitchFamily="34" charset="0"/>
              </a:rPr>
              <a:t> 3</a:t>
            </a:r>
            <a:endParaRPr kumimoji="0" lang="en-US" altLang="zh-TW"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723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Effect transition="in" filter="blinds(horizontal)">
                                      <p:cBhvr>
                                        <p:cTn id="7" dur="500"/>
                                        <p:tgtEl>
                                          <p:spTgt spid="3584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5844">
                                            <p:txEl>
                                              <p:pRg st="1" end="1"/>
                                            </p:txEl>
                                          </p:spTgt>
                                        </p:tgtEl>
                                        <p:attrNameLst>
                                          <p:attrName>style.visibility</p:attrName>
                                        </p:attrNameLst>
                                      </p:cBhvr>
                                      <p:to>
                                        <p:strVal val="visible"/>
                                      </p:to>
                                    </p:set>
                                    <p:animEffect transition="in" filter="blinds(horizontal)">
                                      <p:cBhvr>
                                        <p:cTn id="10" dur="500"/>
                                        <p:tgtEl>
                                          <p:spTgt spid="3584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5844">
                                            <p:txEl>
                                              <p:pRg st="3" end="3"/>
                                            </p:txEl>
                                          </p:spTgt>
                                        </p:tgtEl>
                                        <p:attrNameLst>
                                          <p:attrName>style.visibility</p:attrName>
                                        </p:attrNameLst>
                                      </p:cBhvr>
                                      <p:to>
                                        <p:strVal val="visible"/>
                                      </p:to>
                                    </p:set>
                                    <p:animEffect transition="in" filter="blinds(horizontal)">
                                      <p:cBhvr>
                                        <p:cTn id="15" dur="500"/>
                                        <p:tgtEl>
                                          <p:spTgt spid="35844">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5844">
                                            <p:txEl>
                                              <p:pRg st="4" end="4"/>
                                            </p:txEl>
                                          </p:spTgt>
                                        </p:tgtEl>
                                        <p:attrNameLst>
                                          <p:attrName>style.visibility</p:attrName>
                                        </p:attrNameLst>
                                      </p:cBhvr>
                                      <p:to>
                                        <p:strVal val="visible"/>
                                      </p:to>
                                    </p:set>
                                    <p:animEffect transition="in" filter="blinds(horizontal)">
                                      <p:cBhvr>
                                        <p:cTn id="18" dur="500"/>
                                        <p:tgtEl>
                                          <p:spTgt spid="35844">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5844">
                                            <p:txEl>
                                              <p:pRg st="5" end="5"/>
                                            </p:txEl>
                                          </p:spTgt>
                                        </p:tgtEl>
                                        <p:attrNameLst>
                                          <p:attrName>style.visibility</p:attrName>
                                        </p:attrNameLst>
                                      </p:cBhvr>
                                      <p:to>
                                        <p:strVal val="visible"/>
                                      </p:to>
                                    </p:set>
                                    <p:animEffect transition="in" filter="blinds(horizontal)">
                                      <p:cBhvr>
                                        <p:cTn id="21" dur="500"/>
                                        <p:tgtEl>
                                          <p:spTgt spid="3584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5844">
                                            <p:txEl>
                                              <p:pRg st="6" end="6"/>
                                            </p:txEl>
                                          </p:spTgt>
                                        </p:tgtEl>
                                        <p:attrNameLst>
                                          <p:attrName>style.visibility</p:attrName>
                                        </p:attrNameLst>
                                      </p:cBhvr>
                                      <p:to>
                                        <p:strVal val="visible"/>
                                      </p:to>
                                    </p:set>
                                    <p:animEffect transition="in" filter="blinds(horizontal)">
                                      <p:cBhvr>
                                        <p:cTn id="26" dur="500"/>
                                        <p:tgtEl>
                                          <p:spTgt spid="35844">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5844">
                                            <p:txEl>
                                              <p:pRg st="7" end="7"/>
                                            </p:txEl>
                                          </p:spTgt>
                                        </p:tgtEl>
                                        <p:attrNameLst>
                                          <p:attrName>style.visibility</p:attrName>
                                        </p:attrNameLst>
                                      </p:cBhvr>
                                      <p:to>
                                        <p:strVal val="visible"/>
                                      </p:to>
                                    </p:set>
                                    <p:animEffect transition="in" filter="blinds(horizontal)">
                                      <p:cBhvr>
                                        <p:cTn id="29" dur="500"/>
                                        <p:tgtEl>
                                          <p:spTgt spid="35844">
                                            <p:txEl>
                                              <p:pRg st="7" end="7"/>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5844">
                                            <p:txEl>
                                              <p:pRg st="8" end="8"/>
                                            </p:txEl>
                                          </p:spTgt>
                                        </p:tgtEl>
                                        <p:attrNameLst>
                                          <p:attrName>style.visibility</p:attrName>
                                        </p:attrNameLst>
                                      </p:cBhvr>
                                      <p:to>
                                        <p:strVal val="visible"/>
                                      </p:to>
                                    </p:set>
                                    <p:animEffect transition="in" filter="blinds(horizontal)">
                                      <p:cBhvr>
                                        <p:cTn id="32" dur="500"/>
                                        <p:tgtEl>
                                          <p:spTgt spid="35844">
                                            <p:txEl>
                                              <p:pRg st="8" end="8"/>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5844">
                                            <p:txEl>
                                              <p:pRg st="9" end="9"/>
                                            </p:txEl>
                                          </p:spTgt>
                                        </p:tgtEl>
                                        <p:attrNameLst>
                                          <p:attrName>style.visibility</p:attrName>
                                        </p:attrNameLst>
                                      </p:cBhvr>
                                      <p:to>
                                        <p:strVal val="visible"/>
                                      </p:to>
                                    </p:set>
                                    <p:animEffect transition="in" filter="blinds(horizontal)">
                                      <p:cBhvr>
                                        <p:cTn id="35" dur="500"/>
                                        <p:tgtEl>
                                          <p:spTgt spid="3584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03" name="Picture 11" descr="mtw"/>
          <p:cNvPicPr>
            <a:picLocks noChangeAspect="1" noChangeArrowheads="1"/>
          </p:cNvPicPr>
          <p:nvPr/>
        </p:nvPicPr>
        <p:blipFill>
          <a:blip r:embed="rId3" cstate="print">
            <a:lum bright="24000"/>
          </a:blip>
          <a:srcRect/>
          <a:stretch>
            <a:fillRect/>
          </a:stretch>
        </p:blipFill>
        <p:spPr bwMode="auto">
          <a:xfrm>
            <a:off x="0" y="-28121"/>
            <a:ext cx="9144000" cy="6864350"/>
          </a:xfrm>
          <a:prstGeom prst="rect">
            <a:avLst/>
          </a:prstGeom>
          <a:noFill/>
        </p:spPr>
      </p:pic>
      <p:pic>
        <p:nvPicPr>
          <p:cNvPr id="33794" name="Picture 5" descr="bg_swoosh"/>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9144000" cy="1219200"/>
          </a:xfrm>
          <a:prstGeom prst="rect">
            <a:avLst/>
          </a:prstGeom>
          <a:noFill/>
          <a:ln w="9525">
            <a:noFill/>
            <a:miter lim="800000"/>
            <a:headEnd/>
            <a:tailEnd/>
          </a:ln>
        </p:spPr>
      </p:pic>
      <p:sp>
        <p:nvSpPr>
          <p:cNvPr id="33796" name="Content Placeholder 5"/>
          <p:cNvSpPr>
            <a:spLocks noGrp="1"/>
          </p:cNvSpPr>
          <p:nvPr>
            <p:ph idx="1"/>
          </p:nvPr>
        </p:nvSpPr>
        <p:spPr>
          <a:xfrm>
            <a:off x="152400" y="1219200"/>
            <a:ext cx="8839200" cy="4724400"/>
          </a:xfrm>
        </p:spPr>
        <p:txBody>
          <a:bodyPr>
            <a:normAutofit fontScale="47500" lnSpcReduction="20000"/>
          </a:bodyPr>
          <a:lstStyle/>
          <a:p>
            <a:pPr marL="0" indent="0" eaLnBrk="1" hangingPunct="1">
              <a:lnSpc>
                <a:spcPct val="120000"/>
              </a:lnSpc>
              <a:buClrTx/>
              <a:buNone/>
            </a:pPr>
            <a:r>
              <a:rPr lang="en-US" altLang="zh-TW" sz="5100" b="1" dirty="0">
                <a:solidFill>
                  <a:srgbClr val="0000CC"/>
                </a:solidFill>
                <a:ea typeface="新細明體" charset="-120"/>
              </a:rPr>
              <a:t>1. </a:t>
            </a:r>
            <a:r>
              <a:rPr lang="en-US" altLang="zh-TW" sz="5100" dirty="0">
                <a:solidFill>
                  <a:srgbClr val="0000CC"/>
                </a:solidFill>
                <a:ea typeface="新細明體" charset="-120"/>
              </a:rPr>
              <a:t>Documents should always be valid.  Renew prior to expiration.</a:t>
            </a:r>
          </a:p>
          <a:p>
            <a:pPr eaLnBrk="1" hangingPunct="1">
              <a:lnSpc>
                <a:spcPct val="60000"/>
              </a:lnSpc>
              <a:buClrTx/>
              <a:buFont typeface="Wingdings" panose="05000000000000000000" pitchFamily="2" charset="2"/>
              <a:buChar char="Ø"/>
            </a:pPr>
            <a:endParaRPr lang="en-US" altLang="zh-TW" sz="3800" dirty="0">
              <a:solidFill>
                <a:srgbClr val="0000CC"/>
              </a:solidFill>
              <a:ea typeface="新細明體" charset="-120"/>
            </a:endParaRPr>
          </a:p>
          <a:p>
            <a:pPr marL="816293" lvl="1" indent="-514350" eaLnBrk="1" hangingPunct="1">
              <a:lnSpc>
                <a:spcPct val="120000"/>
              </a:lnSpc>
              <a:buClrTx/>
              <a:buFont typeface="+mj-lt"/>
              <a:buAutoNum type="alphaLcParenR"/>
            </a:pPr>
            <a:r>
              <a:rPr lang="en-US" altLang="zh-TW" sz="5100" dirty="0">
                <a:solidFill>
                  <a:srgbClr val="000000"/>
                </a:solidFill>
                <a:ea typeface="新細明體" charset="-120"/>
              </a:rPr>
              <a:t>Passport (6 months ahead) (expired visa- important for re-entry)</a:t>
            </a:r>
          </a:p>
          <a:p>
            <a:pPr marL="816293" lvl="1" indent="-514350" eaLnBrk="1" hangingPunct="1">
              <a:lnSpc>
                <a:spcPct val="120000"/>
              </a:lnSpc>
              <a:buClrTx/>
              <a:buAutoNum type="alphaLcParenR" startAt="2"/>
            </a:pPr>
            <a:r>
              <a:rPr lang="en-US" altLang="zh-TW" sz="5100" dirty="0">
                <a:solidFill>
                  <a:srgbClr val="000000"/>
                </a:solidFill>
                <a:ea typeface="新細明體" charset="-120"/>
              </a:rPr>
              <a:t>I-20 (2 months ahead)</a:t>
            </a:r>
          </a:p>
          <a:p>
            <a:pPr eaLnBrk="1" hangingPunct="1">
              <a:lnSpc>
                <a:spcPct val="60000"/>
              </a:lnSpc>
              <a:buClrTx/>
              <a:buFont typeface="Wingdings" panose="05000000000000000000" pitchFamily="2" charset="2"/>
              <a:buChar char="Ø"/>
            </a:pPr>
            <a:endParaRPr lang="en-US" altLang="zh-TW" sz="5100" dirty="0">
              <a:solidFill>
                <a:srgbClr val="0000CC"/>
              </a:solidFill>
              <a:ea typeface="新細明體" charset="-120"/>
            </a:endParaRPr>
          </a:p>
          <a:p>
            <a:pPr marL="0" indent="0" eaLnBrk="1" hangingPunct="1">
              <a:lnSpc>
                <a:spcPct val="60000"/>
              </a:lnSpc>
              <a:buClrTx/>
              <a:buNone/>
            </a:pPr>
            <a:r>
              <a:rPr lang="en-US" altLang="zh-TW" sz="5100" dirty="0">
                <a:solidFill>
                  <a:srgbClr val="0000CC"/>
                </a:solidFill>
                <a:ea typeface="新細明體" charset="-120"/>
              </a:rPr>
              <a:t>2.  Maintain academic progress</a:t>
            </a:r>
          </a:p>
          <a:p>
            <a:pPr eaLnBrk="1" hangingPunct="1">
              <a:lnSpc>
                <a:spcPct val="60000"/>
              </a:lnSpc>
              <a:buClrTx/>
              <a:buFont typeface="Wingdings" panose="05000000000000000000" pitchFamily="2" charset="2"/>
              <a:buChar char="Ø"/>
            </a:pPr>
            <a:endParaRPr lang="en-US" altLang="zh-TW" sz="4400" dirty="0">
              <a:solidFill>
                <a:srgbClr val="0000CC"/>
              </a:solidFill>
              <a:ea typeface="新細明體" charset="-120"/>
            </a:endParaRPr>
          </a:p>
          <a:p>
            <a:pPr marL="816293" lvl="1" indent="-514350" eaLnBrk="1" hangingPunct="1">
              <a:lnSpc>
                <a:spcPct val="110000"/>
              </a:lnSpc>
              <a:buClrTx/>
              <a:buFont typeface="+mj-lt"/>
              <a:buAutoNum type="alphaLcParenR"/>
            </a:pPr>
            <a:r>
              <a:rPr lang="en-US" altLang="zh-TW" sz="5100" u="sng" dirty="0">
                <a:solidFill>
                  <a:srgbClr val="000000"/>
                </a:solidFill>
                <a:ea typeface="新細明體" charset="-120"/>
              </a:rPr>
              <a:t>Undergraduate</a:t>
            </a:r>
            <a:r>
              <a:rPr lang="en-US" altLang="zh-TW" sz="5100" dirty="0">
                <a:solidFill>
                  <a:srgbClr val="000000"/>
                </a:solidFill>
                <a:ea typeface="新細明體" charset="-120"/>
              </a:rPr>
              <a:t>: 12 credits per semester </a:t>
            </a:r>
          </a:p>
          <a:p>
            <a:pPr marL="301943" lvl="1" indent="0" eaLnBrk="1" hangingPunct="1">
              <a:lnSpc>
                <a:spcPct val="110000"/>
              </a:lnSpc>
              <a:buClrTx/>
              <a:buNone/>
            </a:pPr>
            <a:r>
              <a:rPr lang="en-US" altLang="zh-TW" sz="5100" dirty="0">
                <a:solidFill>
                  <a:srgbClr val="000000"/>
                </a:solidFill>
                <a:ea typeface="新細明體" charset="-120"/>
              </a:rPr>
              <a:t>	    2.0 GPA</a:t>
            </a:r>
          </a:p>
          <a:p>
            <a:pPr marL="301943" lvl="1" indent="0" eaLnBrk="1" hangingPunct="1">
              <a:lnSpc>
                <a:spcPct val="110000"/>
              </a:lnSpc>
              <a:buClrTx/>
              <a:buNone/>
            </a:pPr>
            <a:r>
              <a:rPr lang="en-US" altLang="zh-TW" sz="5100" dirty="0">
                <a:solidFill>
                  <a:srgbClr val="000000"/>
                </a:solidFill>
                <a:ea typeface="新細明體" charset="-120"/>
              </a:rPr>
              <a:t>b)     </a:t>
            </a:r>
            <a:r>
              <a:rPr lang="en-US" altLang="zh-TW" sz="5100" u="sng" dirty="0">
                <a:solidFill>
                  <a:srgbClr val="000000"/>
                </a:solidFill>
                <a:ea typeface="新細明體" charset="-120"/>
              </a:rPr>
              <a:t>Graduate Students</a:t>
            </a:r>
            <a:r>
              <a:rPr lang="en-US" altLang="zh-TW" sz="5100" dirty="0">
                <a:solidFill>
                  <a:srgbClr val="000000"/>
                </a:solidFill>
                <a:ea typeface="新細明體" charset="-120"/>
              </a:rPr>
              <a:t>: 9 credits (6 credits if you have a GTA)</a:t>
            </a:r>
          </a:p>
          <a:p>
            <a:pPr marL="301943" lvl="1" indent="0" eaLnBrk="1" hangingPunct="1">
              <a:lnSpc>
                <a:spcPct val="110000"/>
              </a:lnSpc>
              <a:buClrTx/>
              <a:buNone/>
            </a:pPr>
            <a:r>
              <a:rPr lang="en-US" altLang="zh-TW" sz="5100" dirty="0">
                <a:solidFill>
                  <a:srgbClr val="000000"/>
                </a:solidFill>
                <a:ea typeface="新細明體" charset="-120"/>
              </a:rPr>
              <a:t>	1.  3.0 GPA for Graduate</a:t>
            </a:r>
          </a:p>
          <a:p>
            <a:pPr marL="301943" lvl="1" indent="0" eaLnBrk="1" hangingPunct="1">
              <a:lnSpc>
                <a:spcPct val="110000"/>
              </a:lnSpc>
              <a:buClrTx/>
              <a:buNone/>
            </a:pPr>
            <a:r>
              <a:rPr lang="en-US" altLang="zh-TW" sz="5100" dirty="0">
                <a:solidFill>
                  <a:srgbClr val="000000"/>
                </a:solidFill>
                <a:ea typeface="新細明體" charset="-120"/>
              </a:rPr>
              <a:t>	2. 3.25 GPA for Doctorate</a:t>
            </a:r>
          </a:p>
          <a:p>
            <a:pPr eaLnBrk="1" hangingPunct="1">
              <a:lnSpc>
                <a:spcPct val="60000"/>
              </a:lnSpc>
              <a:buClrTx/>
              <a:buFont typeface="Wingdings" panose="05000000000000000000" pitchFamily="2" charset="2"/>
              <a:buChar char="Ø"/>
            </a:pPr>
            <a:endParaRPr lang="en-US" altLang="zh-TW" sz="3400" b="1" dirty="0">
              <a:solidFill>
                <a:srgbClr val="0000CC"/>
              </a:solidFill>
              <a:latin typeface="Garamond" pitchFamily="18" charset="0"/>
              <a:ea typeface="新細明體" charset="-120"/>
            </a:endParaRPr>
          </a:p>
          <a:p>
            <a:pPr eaLnBrk="1" hangingPunct="1">
              <a:lnSpc>
                <a:spcPct val="60000"/>
              </a:lnSpc>
              <a:buClr>
                <a:srgbClr val="5F5F5F"/>
              </a:buClr>
              <a:buFont typeface="Wingdings" pitchFamily="2" charset="2"/>
              <a:buChar char="Ø"/>
            </a:pPr>
            <a:endParaRPr lang="en-US" altLang="zh-TW" sz="800" b="1" dirty="0">
              <a:solidFill>
                <a:srgbClr val="0000CC"/>
              </a:solidFill>
              <a:latin typeface="Garamond" pitchFamily="18" charset="0"/>
              <a:ea typeface="新細明體" charset="-120"/>
            </a:endParaRPr>
          </a:p>
        </p:txBody>
      </p:sp>
      <p:sp>
        <p:nvSpPr>
          <p:cNvPr id="33801" name="Title 4"/>
          <p:cNvSpPr>
            <a:spLocks/>
          </p:cNvSpPr>
          <p:nvPr/>
        </p:nvSpPr>
        <p:spPr bwMode="auto">
          <a:xfrm>
            <a:off x="723900" y="304800"/>
            <a:ext cx="7696200" cy="838200"/>
          </a:xfrm>
          <a:prstGeom prst="rect">
            <a:avLst/>
          </a:prstGeom>
          <a:noFill/>
          <a:ln w="9525">
            <a:noFill/>
            <a:miter lim="800000"/>
            <a:headEnd/>
            <a:tailEnd/>
          </a:ln>
        </p:spPr>
        <p:txBody>
          <a:bodyPr anchor="ctr"/>
          <a:lstStyle/>
          <a:p>
            <a:pPr lvl="0" algn="ctr">
              <a:defRPr/>
            </a:pPr>
            <a:r>
              <a:rPr lang="en-US" sz="4800" dirty="0">
                <a:solidFill>
                  <a:prstClr val="black"/>
                </a:solidFill>
              </a:rPr>
              <a:t>Maintaining Legal Status 4</a:t>
            </a:r>
            <a:endParaRPr kumimoji="0" lang="en-US" altLang="zh-TW" sz="4800" b="1" i="0" u="none" strike="noStrike" kern="1200" cap="none" spc="0" normalizeH="0" baseline="0" noProof="0" dirty="0">
              <a:ln>
                <a:noFill/>
              </a:ln>
              <a:solidFill>
                <a:prstClr val="black"/>
              </a:solidFill>
              <a:effectLst/>
              <a:uLnTx/>
              <a:uFillTx/>
              <a:latin typeface="Garamond" pitchFamily="18" charset="0"/>
              <a:cs typeface="+mn-cs"/>
            </a:endParaRPr>
          </a:p>
        </p:txBody>
      </p:sp>
    </p:spTree>
    <p:extLst>
      <p:ext uri="{BB962C8B-B14F-4D97-AF65-F5344CB8AC3E}">
        <p14:creationId xmlns:p14="http://schemas.microsoft.com/office/powerpoint/2010/main" val="16388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Effect transition="in" filter="blinds(horizontal)">
                                      <p:cBhvr>
                                        <p:cTn id="7" dur="500"/>
                                        <p:tgtEl>
                                          <p:spTgt spid="3379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3796">
                                            <p:txEl>
                                              <p:pRg st="2" end="2"/>
                                            </p:txEl>
                                          </p:spTgt>
                                        </p:tgtEl>
                                        <p:attrNameLst>
                                          <p:attrName>style.visibility</p:attrName>
                                        </p:attrNameLst>
                                      </p:cBhvr>
                                      <p:to>
                                        <p:strVal val="visible"/>
                                      </p:to>
                                    </p:set>
                                    <p:animEffect transition="in" filter="blinds(horizontal)">
                                      <p:cBhvr>
                                        <p:cTn id="10" dur="500"/>
                                        <p:tgtEl>
                                          <p:spTgt spid="33796">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3796">
                                            <p:txEl>
                                              <p:pRg st="3" end="3"/>
                                            </p:txEl>
                                          </p:spTgt>
                                        </p:tgtEl>
                                        <p:attrNameLst>
                                          <p:attrName>style.visibility</p:attrName>
                                        </p:attrNameLst>
                                      </p:cBhvr>
                                      <p:to>
                                        <p:strVal val="visible"/>
                                      </p:to>
                                    </p:set>
                                    <p:animEffect transition="in" filter="blinds(horizontal)">
                                      <p:cBhvr>
                                        <p:cTn id="13" dur="500"/>
                                        <p:tgtEl>
                                          <p:spTgt spid="3379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3796">
                                            <p:txEl>
                                              <p:pRg st="5" end="5"/>
                                            </p:txEl>
                                          </p:spTgt>
                                        </p:tgtEl>
                                        <p:attrNameLst>
                                          <p:attrName>style.visibility</p:attrName>
                                        </p:attrNameLst>
                                      </p:cBhvr>
                                      <p:to>
                                        <p:strVal val="visible"/>
                                      </p:to>
                                    </p:set>
                                    <p:animEffect transition="in" filter="blinds(horizontal)">
                                      <p:cBhvr>
                                        <p:cTn id="18" dur="500"/>
                                        <p:tgtEl>
                                          <p:spTgt spid="33796">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3796">
                                            <p:txEl>
                                              <p:pRg st="7" end="7"/>
                                            </p:txEl>
                                          </p:spTgt>
                                        </p:tgtEl>
                                        <p:attrNameLst>
                                          <p:attrName>style.visibility</p:attrName>
                                        </p:attrNameLst>
                                      </p:cBhvr>
                                      <p:to>
                                        <p:strVal val="visible"/>
                                      </p:to>
                                    </p:set>
                                    <p:animEffect transition="in" filter="blinds(horizontal)">
                                      <p:cBhvr>
                                        <p:cTn id="21" dur="500"/>
                                        <p:tgtEl>
                                          <p:spTgt spid="33796">
                                            <p:txEl>
                                              <p:pRg st="7" end="7"/>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3796">
                                            <p:txEl>
                                              <p:pRg st="8" end="8"/>
                                            </p:txEl>
                                          </p:spTgt>
                                        </p:tgtEl>
                                        <p:attrNameLst>
                                          <p:attrName>style.visibility</p:attrName>
                                        </p:attrNameLst>
                                      </p:cBhvr>
                                      <p:to>
                                        <p:strVal val="visible"/>
                                      </p:to>
                                    </p:set>
                                    <p:animEffect transition="in" filter="blinds(horizontal)">
                                      <p:cBhvr>
                                        <p:cTn id="24" dur="500"/>
                                        <p:tgtEl>
                                          <p:spTgt spid="33796">
                                            <p:txEl>
                                              <p:pRg st="8" end="8"/>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3796">
                                            <p:txEl>
                                              <p:pRg st="9" end="9"/>
                                            </p:txEl>
                                          </p:spTgt>
                                        </p:tgtEl>
                                        <p:attrNameLst>
                                          <p:attrName>style.visibility</p:attrName>
                                        </p:attrNameLst>
                                      </p:cBhvr>
                                      <p:to>
                                        <p:strVal val="visible"/>
                                      </p:to>
                                    </p:set>
                                    <p:animEffect transition="in" filter="blinds(horizontal)">
                                      <p:cBhvr>
                                        <p:cTn id="27" dur="500"/>
                                        <p:tgtEl>
                                          <p:spTgt spid="33796">
                                            <p:txEl>
                                              <p:pRg st="9" end="9"/>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3796">
                                            <p:txEl>
                                              <p:pRg st="10" end="10"/>
                                            </p:txEl>
                                          </p:spTgt>
                                        </p:tgtEl>
                                        <p:attrNameLst>
                                          <p:attrName>style.visibility</p:attrName>
                                        </p:attrNameLst>
                                      </p:cBhvr>
                                      <p:to>
                                        <p:strVal val="visible"/>
                                      </p:to>
                                    </p:set>
                                    <p:animEffect transition="in" filter="blinds(horizontal)">
                                      <p:cBhvr>
                                        <p:cTn id="30" dur="500"/>
                                        <p:tgtEl>
                                          <p:spTgt spid="33796">
                                            <p:txEl>
                                              <p:pRg st="10" end="10"/>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3796">
                                            <p:txEl>
                                              <p:pRg st="11" end="11"/>
                                            </p:txEl>
                                          </p:spTgt>
                                        </p:tgtEl>
                                        <p:attrNameLst>
                                          <p:attrName>style.visibility</p:attrName>
                                        </p:attrNameLst>
                                      </p:cBhvr>
                                      <p:to>
                                        <p:strVal val="visible"/>
                                      </p:to>
                                    </p:set>
                                    <p:animEffect transition="in" filter="blinds(horizontal)">
                                      <p:cBhvr>
                                        <p:cTn id="33" dur="500"/>
                                        <p:tgtEl>
                                          <p:spTgt spid="3379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50" name="Picture 10" descr="mtw"/>
          <p:cNvPicPr>
            <a:picLocks noChangeAspect="1" noChangeArrowheads="1"/>
          </p:cNvPicPr>
          <p:nvPr/>
        </p:nvPicPr>
        <p:blipFill>
          <a:blip r:embed="rId2" cstate="print">
            <a:lum bright="24000"/>
          </a:blip>
          <a:srcRect/>
          <a:stretch>
            <a:fillRect/>
          </a:stretch>
        </p:blipFill>
        <p:spPr bwMode="auto">
          <a:xfrm>
            <a:off x="0" y="-533400"/>
            <a:ext cx="9334500" cy="7391400"/>
          </a:xfrm>
          <a:prstGeom prst="rect">
            <a:avLst/>
          </a:prstGeom>
          <a:noFill/>
        </p:spPr>
      </p:pic>
      <p:pic>
        <p:nvPicPr>
          <p:cNvPr id="35842" name="Picture 6" descr="bg_swoosh"/>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173785"/>
            <a:ext cx="9334500" cy="1088185"/>
          </a:xfrm>
          <a:prstGeom prst="rect">
            <a:avLst/>
          </a:prstGeom>
          <a:noFill/>
          <a:ln w="9525">
            <a:noFill/>
            <a:miter lim="800000"/>
            <a:headEnd/>
            <a:tailEnd/>
          </a:ln>
        </p:spPr>
      </p:pic>
      <p:sp>
        <p:nvSpPr>
          <p:cNvPr id="35844" name="Content Placeholder 5"/>
          <p:cNvSpPr>
            <a:spLocks/>
          </p:cNvSpPr>
          <p:nvPr/>
        </p:nvSpPr>
        <p:spPr bwMode="auto">
          <a:xfrm>
            <a:off x="0" y="1066800"/>
            <a:ext cx="9334499" cy="4676714"/>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sng"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All F-1 students are required to maintain full 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sng"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enrollment throughout the semester. (SEVIS)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prstClr val="black"/>
                </a:solidFill>
                <a:effectLst/>
                <a:uLnTx/>
                <a:uFillTx/>
                <a:latin typeface="Candara"/>
              </a:rPr>
              <a:t>The exception</a:t>
            </a:r>
            <a:r>
              <a:rPr kumimoji="0" lang="en-US" sz="2800" i="0" u="none" strike="noStrike" kern="1200" cap="none" spc="0" normalizeH="0" noProof="0" dirty="0">
                <a:ln>
                  <a:noFill/>
                </a:ln>
                <a:solidFill>
                  <a:prstClr val="black"/>
                </a:solidFill>
                <a:effectLst/>
                <a:uLnTx/>
                <a:uFillTx/>
                <a:latin typeface="Candara"/>
              </a:rPr>
              <a:t> to </a:t>
            </a:r>
            <a:r>
              <a:rPr kumimoji="0" lang="en-US" sz="2800" i="0" u="none" strike="noStrike" kern="1200" cap="none" spc="0" normalizeH="0" baseline="0" noProof="0" dirty="0">
                <a:ln>
                  <a:noFill/>
                </a:ln>
                <a:solidFill>
                  <a:prstClr val="black"/>
                </a:solidFill>
                <a:effectLst/>
                <a:uLnTx/>
                <a:uFillTx/>
                <a:latin typeface="Candara"/>
              </a:rPr>
              <a:t>the full-time study rule</a:t>
            </a:r>
            <a:r>
              <a:rPr lang="en-US" sz="2800" dirty="0">
                <a:solidFill>
                  <a:prstClr val="black"/>
                </a:solidFill>
                <a:latin typeface="Candara"/>
              </a:rPr>
              <a:t> is called </a:t>
            </a:r>
          </a:p>
          <a:p>
            <a:pPr lvl="1">
              <a:defRPr/>
            </a:pPr>
            <a:r>
              <a:rPr lang="en-US" sz="2800" dirty="0">
                <a:solidFill>
                  <a:prstClr val="black"/>
                </a:solidFill>
                <a:latin typeface="Candara"/>
              </a:rPr>
              <a:t>  Reduced Course Load. </a:t>
            </a:r>
          </a:p>
          <a:p>
            <a:pPr marR="0" lvl="0" algn="l" defTabSz="914400" rtl="0" eaLnBrk="1" fontAlgn="auto" latinLnBrk="0" hangingPunct="1">
              <a:lnSpc>
                <a:spcPct val="100000"/>
              </a:lnSpc>
              <a:spcBef>
                <a:spcPts val="0"/>
              </a:spcBef>
              <a:spcAft>
                <a:spcPts val="0"/>
              </a:spcAft>
              <a:buClrTx/>
              <a:buSzTx/>
              <a:tabLst/>
              <a:defRPr/>
            </a:pPr>
            <a:endParaRPr kumimoji="0" lang="en-US" sz="2800" i="0" u="none" strike="noStrike" kern="1200" cap="none" spc="0" normalizeH="0" baseline="0" noProof="0" dirty="0">
              <a:ln>
                <a:noFill/>
              </a:ln>
              <a:solidFill>
                <a:prstClr val="black"/>
              </a:solidFill>
              <a:effectLst/>
              <a:uLnTx/>
              <a:uFillTx/>
              <a:latin typeface="Candara"/>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sng" strike="noStrike" kern="1200" cap="none" spc="0" normalizeH="0" baseline="0" noProof="0" dirty="0">
                <a:ln>
                  <a:noFill/>
                </a:ln>
                <a:solidFill>
                  <a:prstClr val="black"/>
                </a:solidFill>
                <a:effectLst/>
                <a:uLnTx/>
                <a:uFillTx/>
                <a:latin typeface="Candara"/>
              </a:rPr>
              <a:t>You must always obtain advance permission from a DSO prior to reducing your course load.</a:t>
            </a:r>
          </a:p>
          <a:p>
            <a:pPr marL="342900" marR="0" lvl="0" indent="-342900" algn="l" defTabSz="914400" rtl="0" eaLnBrk="1" fontAlgn="auto" latinLnBrk="0" hangingPunct="1">
              <a:lnSpc>
                <a:spcPct val="80000"/>
              </a:lnSpc>
              <a:spcBef>
                <a:spcPct val="20000"/>
              </a:spcBef>
              <a:spcAft>
                <a:spcPts val="0"/>
              </a:spcAft>
              <a:buClr>
                <a:srgbClr val="C6E7FC"/>
              </a:buClr>
              <a:buSzTx/>
              <a:buFontTx/>
              <a:buNone/>
              <a:tabLst/>
              <a:defRPr/>
            </a:pPr>
            <a:endParaRPr kumimoji="0" lang="en-US" altLang="zh-TW" sz="800" b="0" i="0" u="none" strike="noStrike" kern="1200" cap="none" spc="0" normalizeH="0" baseline="0" noProof="0" dirty="0">
              <a:ln>
                <a:noFill/>
              </a:ln>
              <a:solidFill>
                <a:srgbClr val="0000CC"/>
              </a:solidFill>
              <a:effectLst/>
              <a:uLnTx/>
              <a:uFillTx/>
              <a:latin typeface="Garamond" pitchFamily="18" charset="0"/>
              <a:cs typeface="+mn-cs"/>
            </a:endParaRPr>
          </a:p>
        </p:txBody>
      </p:sp>
      <p:sp>
        <p:nvSpPr>
          <p:cNvPr id="35847" name="Title 4"/>
          <p:cNvSpPr>
            <a:spLocks/>
          </p:cNvSpPr>
          <p:nvPr/>
        </p:nvSpPr>
        <p:spPr bwMode="auto">
          <a:xfrm>
            <a:off x="228600" y="175261"/>
            <a:ext cx="8839200" cy="891539"/>
          </a:xfrm>
          <a:prstGeom prst="rect">
            <a:avLst/>
          </a:prstGeom>
          <a:no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Full-Time Enrollment</a:t>
            </a:r>
            <a:endParaRPr kumimoji="0" lang="en-US" altLang="zh-TW" sz="5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1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844">
                                            <p:txEl>
                                              <p:pRg st="1" end="1"/>
                                            </p:txEl>
                                          </p:spTgt>
                                        </p:tgtEl>
                                        <p:attrNameLst>
                                          <p:attrName>style.visibility</p:attrName>
                                        </p:attrNameLst>
                                      </p:cBhvr>
                                      <p:to>
                                        <p:strVal val="visible"/>
                                      </p:to>
                                    </p:set>
                                    <p:animEffect transition="in" filter="blinds(horizontal)">
                                      <p:cBhvr>
                                        <p:cTn id="7" dur="500"/>
                                        <p:tgtEl>
                                          <p:spTgt spid="35844">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5844">
                                            <p:txEl>
                                              <p:pRg st="2" end="2"/>
                                            </p:txEl>
                                          </p:spTgt>
                                        </p:tgtEl>
                                        <p:attrNameLst>
                                          <p:attrName>style.visibility</p:attrName>
                                        </p:attrNameLst>
                                      </p:cBhvr>
                                      <p:to>
                                        <p:strVal val="visible"/>
                                      </p:to>
                                    </p:set>
                                    <p:animEffect transition="in" filter="blinds(horizontal)">
                                      <p:cBhvr>
                                        <p:cTn id="10" dur="500"/>
                                        <p:tgtEl>
                                          <p:spTgt spid="3584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5844">
                                            <p:txEl>
                                              <p:pRg st="4" end="4"/>
                                            </p:txEl>
                                          </p:spTgt>
                                        </p:tgtEl>
                                        <p:attrNameLst>
                                          <p:attrName>style.visibility</p:attrName>
                                        </p:attrNameLst>
                                      </p:cBhvr>
                                      <p:to>
                                        <p:strVal val="visible"/>
                                      </p:to>
                                    </p:set>
                                    <p:animEffect transition="in" filter="blinds(horizontal)">
                                      <p:cBhvr>
                                        <p:cTn id="15" dur="500"/>
                                        <p:tgtEl>
                                          <p:spTgt spid="35844">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5844">
                                            <p:txEl>
                                              <p:pRg st="5" end="5"/>
                                            </p:txEl>
                                          </p:spTgt>
                                        </p:tgtEl>
                                        <p:attrNameLst>
                                          <p:attrName>style.visibility</p:attrName>
                                        </p:attrNameLst>
                                      </p:cBhvr>
                                      <p:to>
                                        <p:strVal val="visible"/>
                                      </p:to>
                                    </p:set>
                                    <p:animEffect transition="in" filter="blinds(horizontal)">
                                      <p:cBhvr>
                                        <p:cTn id="18" dur="500"/>
                                        <p:tgtEl>
                                          <p:spTgt spid="35844">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5844">
                                            <p:txEl>
                                              <p:pRg st="7" end="7"/>
                                            </p:txEl>
                                          </p:spTgt>
                                        </p:tgtEl>
                                        <p:attrNameLst>
                                          <p:attrName>style.visibility</p:attrName>
                                        </p:attrNameLst>
                                      </p:cBhvr>
                                      <p:to>
                                        <p:strVal val="visible"/>
                                      </p:to>
                                    </p:set>
                                    <p:animEffect transition="in" filter="blinds(horizontal)">
                                      <p:cBhvr>
                                        <p:cTn id="23" dur="500"/>
                                        <p:tgtEl>
                                          <p:spTgt spid="35844">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nodeType="clickEffect">
                                  <p:stCondLst>
                                    <p:cond delay="0"/>
                                  </p:stCondLst>
                                  <p:childTnLst>
                                    <p:animRot by="21600000">
                                      <p:cBhvr>
                                        <p:cTn id="27" dur="2000" fill="hold"/>
                                        <p:tgtEl>
                                          <p:spTgt spid="35844">
                                            <p:txEl>
                                              <p:pRg st="1" end="1"/>
                                            </p:txEl>
                                          </p:spTgt>
                                        </p:tgtEl>
                                        <p:attrNameLst>
                                          <p:attrName>r</p:attrName>
                                        </p:attrNameLst>
                                      </p:cBhvr>
                                    </p:animRot>
                                  </p:childTnLst>
                                </p:cTn>
                              </p:par>
                              <p:par>
                                <p:cTn id="28" presetID="8" presetClass="emph" presetSubtype="0" fill="hold" nodeType="withEffect">
                                  <p:stCondLst>
                                    <p:cond delay="0"/>
                                  </p:stCondLst>
                                  <p:childTnLst>
                                    <p:animRot by="21600000">
                                      <p:cBhvr>
                                        <p:cTn id="29" dur="2000" fill="hold"/>
                                        <p:tgtEl>
                                          <p:spTgt spid="35844">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50" name="Picture 10" descr="mtw"/>
          <p:cNvPicPr>
            <a:picLocks noChangeAspect="1" noChangeArrowheads="1"/>
          </p:cNvPicPr>
          <p:nvPr/>
        </p:nvPicPr>
        <p:blipFill>
          <a:blip r:embed="rId2" cstate="print">
            <a:lum bright="24000"/>
          </a:blip>
          <a:srcRect/>
          <a:stretch>
            <a:fillRect/>
          </a:stretch>
        </p:blipFill>
        <p:spPr bwMode="auto">
          <a:xfrm>
            <a:off x="0" y="0"/>
            <a:ext cx="9144000" cy="6864350"/>
          </a:xfrm>
          <a:prstGeom prst="rect">
            <a:avLst/>
          </a:prstGeom>
          <a:noFill/>
        </p:spPr>
      </p:pic>
      <p:pic>
        <p:nvPicPr>
          <p:cNvPr id="35842" name="Picture 6" descr="bg_swoosh"/>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9144000" cy="990600"/>
          </a:xfrm>
          <a:prstGeom prst="rect">
            <a:avLst/>
          </a:prstGeom>
          <a:noFill/>
          <a:ln w="9525">
            <a:noFill/>
            <a:miter lim="800000"/>
            <a:headEnd/>
            <a:tailEnd/>
          </a:ln>
        </p:spPr>
      </p:pic>
      <p:sp>
        <p:nvSpPr>
          <p:cNvPr id="35844" name="Content Placeholder 5"/>
          <p:cNvSpPr>
            <a:spLocks/>
          </p:cNvSpPr>
          <p:nvPr/>
        </p:nvSpPr>
        <p:spPr bwMode="auto">
          <a:xfrm>
            <a:off x="381000" y="1295400"/>
            <a:ext cx="8534400" cy="4648200"/>
          </a:xfrm>
          <a:prstGeom prst="rect">
            <a:avLst/>
          </a:prstGeom>
          <a:noFill/>
          <a:ln w="9525">
            <a:noFill/>
            <a:miter lim="800000"/>
            <a:headEnd/>
            <a:tailEnd/>
          </a:ln>
        </p:spPr>
        <p:txBody>
          <a:bodyPr/>
          <a:lstStyle/>
          <a:p>
            <a:pPr marR="0" lvl="0" algn="ctr" defTabSz="914400" rtl="0" eaLnBrk="1" fontAlgn="auto" latinLnBrk="0" hangingPunct="1">
              <a:lnSpc>
                <a:spcPct val="60000"/>
              </a:lnSpc>
              <a:spcBef>
                <a:spcPct val="20000"/>
              </a:spcBef>
              <a:spcAft>
                <a:spcPts val="0"/>
              </a:spcAft>
              <a:buClrTx/>
              <a:buSzTx/>
              <a:tabLst/>
              <a:defRPr/>
            </a:pPr>
            <a:r>
              <a:rPr kumimoji="0" lang="en-US" altLang="zh-TW" sz="2800" i="0" u="none" strike="noStrike" kern="1200" cap="none" spc="0" normalizeH="0" baseline="0" noProof="0" dirty="0">
                <a:ln>
                  <a:noFill/>
                </a:ln>
                <a:solidFill>
                  <a:srgbClr val="0000CC"/>
                </a:solidFill>
                <a:effectLst/>
                <a:uLnTx/>
                <a:uFillTx/>
                <a:latin typeface="Candara"/>
                <a:cs typeface="+mn-cs"/>
              </a:rPr>
              <a:t>Reduced Course Load is </a:t>
            </a:r>
            <a:r>
              <a:rPr lang="en-US" altLang="zh-TW" sz="2800" dirty="0">
                <a:solidFill>
                  <a:srgbClr val="0000CC"/>
                </a:solidFill>
                <a:latin typeface="Candara"/>
              </a:rPr>
              <a:t>a</a:t>
            </a:r>
            <a:r>
              <a:rPr kumimoji="0" lang="en-US" altLang="zh-TW" sz="2800" i="0" u="none" strike="noStrike" kern="1200" cap="none" spc="0" normalizeH="0" baseline="0" noProof="0" dirty="0" err="1">
                <a:ln>
                  <a:noFill/>
                </a:ln>
                <a:solidFill>
                  <a:srgbClr val="0000CC"/>
                </a:solidFill>
                <a:effectLst/>
                <a:uLnTx/>
                <a:uFillTx/>
                <a:latin typeface="Candara"/>
                <a:cs typeface="+mn-cs"/>
              </a:rPr>
              <a:t>llowed</a:t>
            </a:r>
            <a:r>
              <a:rPr kumimoji="0" lang="en-US" altLang="zh-TW" sz="2800" i="0" u="none" strike="noStrike" kern="1200" cap="none" spc="0" normalizeH="0" baseline="0" noProof="0" dirty="0">
                <a:ln>
                  <a:noFill/>
                </a:ln>
                <a:solidFill>
                  <a:srgbClr val="0000CC"/>
                </a:solidFill>
                <a:effectLst/>
                <a:uLnTx/>
                <a:uFillTx/>
                <a:latin typeface="Candara"/>
                <a:cs typeface="+mn-cs"/>
              </a:rPr>
              <a:t> in special cases</a:t>
            </a:r>
          </a:p>
          <a:p>
            <a:pPr marL="342900" marR="0" lvl="0" indent="-342900" algn="l" defTabSz="914400" rtl="0" eaLnBrk="1" fontAlgn="auto" latinLnBrk="0" hangingPunct="1">
              <a:lnSpc>
                <a:spcPct val="60000"/>
              </a:lnSpc>
              <a:spcBef>
                <a:spcPct val="20000"/>
              </a:spcBef>
              <a:spcAft>
                <a:spcPts val="0"/>
              </a:spcAft>
              <a:buClrTx/>
              <a:buSzTx/>
              <a:buFont typeface="Wingdings" panose="05000000000000000000" pitchFamily="2" charset="2"/>
              <a:buChar char="Ø"/>
              <a:tabLst/>
              <a:defRPr/>
            </a:pPr>
            <a:endParaRPr kumimoji="0" lang="en-US" altLang="zh-TW" sz="1800" i="0" u="none" strike="noStrike" kern="1200" cap="none" spc="0" normalizeH="0" baseline="0" noProof="0" dirty="0">
              <a:ln>
                <a:noFill/>
              </a:ln>
              <a:solidFill>
                <a:srgbClr val="0000CC"/>
              </a:solidFill>
              <a:effectLst/>
              <a:uLnTx/>
              <a:uFillTx/>
              <a:latin typeface="Candara"/>
              <a:cs typeface="+mn-cs"/>
            </a:endParaRPr>
          </a:p>
          <a:p>
            <a:pPr marR="0" lvl="1" algn="l" defTabSz="914400" rtl="0" eaLnBrk="1" fontAlgn="auto" latinLnBrk="0" hangingPunct="1">
              <a:lnSpc>
                <a:spcPct val="60000"/>
              </a:lnSpc>
              <a:spcBef>
                <a:spcPct val="20000"/>
              </a:spcBef>
              <a:spcAft>
                <a:spcPts val="0"/>
              </a:spcAft>
              <a:buClrTx/>
              <a:buSzTx/>
              <a:tabLst/>
              <a:defRPr/>
            </a:pPr>
            <a:r>
              <a:rPr kumimoji="0" lang="en-US" altLang="zh-TW" sz="2800" i="0" u="none" strike="noStrike" kern="1200" cap="none" spc="0" normalizeH="0" baseline="0" noProof="0" dirty="0">
                <a:ln>
                  <a:noFill/>
                </a:ln>
                <a:solidFill>
                  <a:srgbClr val="000000"/>
                </a:solidFill>
                <a:effectLst/>
                <a:uLnTx/>
                <a:uFillTx/>
                <a:latin typeface="Candara"/>
                <a:cs typeface="+mn-cs"/>
              </a:rPr>
              <a:t>1.  Medical- documentation required(limited)</a:t>
            </a:r>
          </a:p>
          <a:p>
            <a:pPr marR="0" lvl="1" algn="l" defTabSz="914400" rtl="0" eaLnBrk="1" fontAlgn="auto" latinLnBrk="0" hangingPunct="1">
              <a:lnSpc>
                <a:spcPct val="60000"/>
              </a:lnSpc>
              <a:spcBef>
                <a:spcPct val="20000"/>
              </a:spcBef>
              <a:spcAft>
                <a:spcPts val="0"/>
              </a:spcAft>
              <a:buClrTx/>
              <a:buSzTx/>
              <a:tabLst/>
              <a:defRPr/>
            </a:pPr>
            <a:endParaRPr kumimoji="0" lang="en-US" altLang="zh-TW" sz="1200" i="0" u="none" strike="noStrike" kern="1200" cap="none" spc="0" normalizeH="0" baseline="0" noProof="0" dirty="0">
              <a:ln>
                <a:noFill/>
              </a:ln>
              <a:solidFill>
                <a:srgbClr val="000000"/>
              </a:solidFill>
              <a:effectLst/>
              <a:uLnTx/>
              <a:uFillTx/>
              <a:latin typeface="Candara"/>
              <a:cs typeface="+mn-cs"/>
            </a:endParaRPr>
          </a:p>
          <a:p>
            <a:pPr lvl="1">
              <a:lnSpc>
                <a:spcPct val="60000"/>
              </a:lnSpc>
              <a:spcBef>
                <a:spcPct val="20000"/>
              </a:spcBef>
              <a:defRPr/>
            </a:pPr>
            <a:r>
              <a:rPr kumimoji="0" lang="en-US" altLang="zh-TW" sz="2800" i="0" u="none" strike="noStrike" kern="1200" cap="none" spc="0" normalizeH="0" baseline="0" noProof="0" dirty="0">
                <a:ln>
                  <a:noFill/>
                </a:ln>
                <a:solidFill>
                  <a:srgbClr val="000000"/>
                </a:solidFill>
                <a:effectLst/>
                <a:uLnTx/>
                <a:uFillTx/>
                <a:latin typeface="Candara"/>
                <a:cs typeface="+mn-cs"/>
              </a:rPr>
              <a:t>2.  First semester-language </a:t>
            </a:r>
            <a:r>
              <a:rPr lang="en-US" altLang="zh-TW" sz="2800" dirty="0">
                <a:solidFill>
                  <a:srgbClr val="000000"/>
                </a:solidFill>
              </a:rPr>
              <a:t>problems/Improper</a:t>
            </a:r>
          </a:p>
          <a:p>
            <a:pPr lvl="1">
              <a:lnSpc>
                <a:spcPct val="60000"/>
              </a:lnSpc>
              <a:spcBef>
                <a:spcPct val="20000"/>
              </a:spcBef>
              <a:defRPr/>
            </a:pPr>
            <a:r>
              <a:rPr lang="en-US" altLang="zh-TW" sz="2800" dirty="0">
                <a:solidFill>
                  <a:srgbClr val="000000"/>
                </a:solidFill>
              </a:rPr>
              <a:t>	 course level placement. </a:t>
            </a:r>
          </a:p>
          <a:p>
            <a:pPr marR="0" lvl="1" algn="l" defTabSz="914400" rtl="0" eaLnBrk="1" fontAlgn="auto" latinLnBrk="0" hangingPunct="1">
              <a:lnSpc>
                <a:spcPct val="60000"/>
              </a:lnSpc>
              <a:spcBef>
                <a:spcPct val="20000"/>
              </a:spcBef>
              <a:spcAft>
                <a:spcPts val="0"/>
              </a:spcAft>
              <a:buClrTx/>
              <a:buSzTx/>
              <a:tabLst/>
              <a:defRPr/>
            </a:pPr>
            <a:r>
              <a:rPr lang="en-US" altLang="zh-TW" sz="2800" dirty="0">
                <a:solidFill>
                  <a:srgbClr val="000000"/>
                </a:solidFill>
                <a:latin typeface="Candara"/>
              </a:rPr>
              <a:t>	 O</a:t>
            </a:r>
            <a:r>
              <a:rPr kumimoji="0" lang="en-US" altLang="zh-TW" sz="2800" i="0" u="none" strike="noStrike" kern="1200" cap="none" spc="0" normalizeH="0" baseline="0" noProof="0" dirty="0" err="1">
                <a:ln>
                  <a:noFill/>
                </a:ln>
                <a:solidFill>
                  <a:srgbClr val="000000"/>
                </a:solidFill>
                <a:effectLst/>
                <a:uLnTx/>
                <a:uFillTx/>
                <a:latin typeface="Candara"/>
                <a:cs typeface="+mn-cs"/>
              </a:rPr>
              <a:t>nly</a:t>
            </a:r>
            <a:r>
              <a:rPr kumimoji="0" lang="en-US" altLang="zh-TW" sz="2800" i="0" u="none" strike="noStrike" kern="1200" cap="none" spc="0" normalizeH="0" baseline="0" noProof="0" dirty="0">
                <a:ln>
                  <a:noFill/>
                </a:ln>
                <a:solidFill>
                  <a:srgbClr val="000000"/>
                </a:solidFill>
                <a:effectLst/>
                <a:uLnTx/>
                <a:uFillTx/>
                <a:latin typeface="Candara"/>
                <a:cs typeface="+mn-cs"/>
              </a:rPr>
              <a:t> once- Must be enrolled ½ course load.</a:t>
            </a:r>
            <a:r>
              <a:rPr kumimoji="0" lang="en-US" altLang="zh-TW" sz="2800" i="0" u="none" strike="noStrike" kern="1200" cap="none" spc="0" normalizeH="0" noProof="0" dirty="0">
                <a:ln>
                  <a:noFill/>
                </a:ln>
                <a:solidFill>
                  <a:srgbClr val="000000"/>
                </a:solidFill>
                <a:effectLst/>
                <a:uLnTx/>
                <a:uFillTx/>
                <a:latin typeface="Candara"/>
                <a:cs typeface="+mn-cs"/>
              </a:rPr>
              <a:t> </a:t>
            </a:r>
          </a:p>
          <a:p>
            <a:pPr marR="0" lvl="1" algn="l" defTabSz="914400" rtl="0" eaLnBrk="1" fontAlgn="auto" latinLnBrk="0" hangingPunct="1">
              <a:lnSpc>
                <a:spcPct val="60000"/>
              </a:lnSpc>
              <a:spcBef>
                <a:spcPct val="20000"/>
              </a:spcBef>
              <a:spcAft>
                <a:spcPts val="0"/>
              </a:spcAft>
              <a:buClrTx/>
              <a:buSzTx/>
              <a:tabLst/>
              <a:defRPr/>
            </a:pPr>
            <a:endParaRPr lang="en-US" altLang="zh-TW" sz="1200" baseline="0" dirty="0">
              <a:solidFill>
                <a:srgbClr val="000000"/>
              </a:solidFill>
              <a:latin typeface="Candara"/>
            </a:endParaRPr>
          </a:p>
          <a:p>
            <a:pPr marR="0" lvl="1" algn="l" defTabSz="914400" rtl="0" eaLnBrk="1" fontAlgn="auto" latinLnBrk="0" hangingPunct="1">
              <a:spcBef>
                <a:spcPct val="20000"/>
              </a:spcBef>
              <a:spcAft>
                <a:spcPts val="0"/>
              </a:spcAft>
              <a:buClrTx/>
              <a:buSzTx/>
              <a:tabLst/>
              <a:defRPr/>
            </a:pPr>
            <a:r>
              <a:rPr kumimoji="0" lang="en-US" altLang="zh-TW" sz="2800" i="0" u="none" strike="noStrike" kern="1200" cap="none" spc="0" normalizeH="0" baseline="0" noProof="0" dirty="0">
                <a:ln>
                  <a:noFill/>
                </a:ln>
                <a:solidFill>
                  <a:srgbClr val="000000"/>
                </a:solidFill>
                <a:effectLst/>
                <a:uLnTx/>
                <a:uFillTx/>
                <a:latin typeface="Candara"/>
                <a:cs typeface="+mn-cs"/>
              </a:rPr>
              <a:t>3.  Last semester-remaining coursework 	permission from Academic</a:t>
            </a:r>
            <a:r>
              <a:rPr kumimoji="0" lang="en-US" altLang="zh-TW" sz="2800" i="0" u="none" strike="noStrike" kern="1200" cap="none" spc="0" normalizeH="0" noProof="0" dirty="0">
                <a:ln>
                  <a:noFill/>
                </a:ln>
                <a:solidFill>
                  <a:srgbClr val="000000"/>
                </a:solidFill>
                <a:effectLst/>
                <a:uLnTx/>
                <a:uFillTx/>
                <a:latin typeface="Candara"/>
                <a:cs typeface="+mn-cs"/>
              </a:rPr>
              <a:t> Advisor</a:t>
            </a:r>
            <a:endParaRPr kumimoji="0" lang="en-US" altLang="zh-TW" sz="2800" i="0" u="none" strike="noStrike" kern="1200" cap="none" spc="0" normalizeH="0" baseline="0" noProof="0" dirty="0">
              <a:ln>
                <a:noFill/>
              </a:ln>
              <a:solidFill>
                <a:srgbClr val="000000"/>
              </a:solidFill>
              <a:effectLst/>
              <a:uLnTx/>
              <a:uFillTx/>
              <a:latin typeface="Candara"/>
              <a:cs typeface="+mn-cs"/>
            </a:endParaRPr>
          </a:p>
          <a:p>
            <a:pPr marR="0" lvl="1" algn="ctr" defTabSz="914400" rtl="0" eaLnBrk="1" fontAlgn="auto" latinLnBrk="0" hangingPunct="1">
              <a:lnSpc>
                <a:spcPct val="60000"/>
              </a:lnSpc>
              <a:spcBef>
                <a:spcPct val="20000"/>
              </a:spcBef>
              <a:spcAft>
                <a:spcPts val="0"/>
              </a:spcAft>
              <a:buClrTx/>
              <a:buSzTx/>
              <a:tabLst/>
              <a:defRPr/>
            </a:pPr>
            <a:endParaRPr kumimoji="0" lang="en-US" altLang="zh-TW" sz="2800" i="0" u="none" strike="noStrike" kern="1200" cap="none" spc="0" normalizeH="0" baseline="0" noProof="0" dirty="0">
              <a:ln>
                <a:noFill/>
              </a:ln>
              <a:solidFill>
                <a:srgbClr val="000000"/>
              </a:solidFill>
              <a:effectLst/>
              <a:uLnTx/>
              <a:uFillTx/>
              <a:latin typeface="Candara"/>
              <a:cs typeface="+mn-cs"/>
            </a:endParaRPr>
          </a:p>
          <a:p>
            <a:pPr marR="0" lvl="1" algn="ctr" defTabSz="914400" rtl="0" eaLnBrk="1" fontAlgn="auto" latinLnBrk="0" hangingPunct="1">
              <a:lnSpc>
                <a:spcPct val="60000"/>
              </a:lnSpc>
              <a:spcBef>
                <a:spcPct val="20000"/>
              </a:spcBef>
              <a:spcAft>
                <a:spcPts val="0"/>
              </a:spcAft>
              <a:buClrTx/>
              <a:buSzTx/>
              <a:tabLst/>
              <a:defRPr/>
            </a:pPr>
            <a:r>
              <a:rPr kumimoji="0" lang="en-US" altLang="zh-TW" sz="2800" i="0" u="none" strike="noStrike" kern="1200" cap="none" spc="0" normalizeH="0" baseline="0" noProof="0" dirty="0">
                <a:ln>
                  <a:noFill/>
                </a:ln>
                <a:solidFill>
                  <a:srgbClr val="000000"/>
                </a:solidFill>
                <a:effectLst/>
                <a:uLnTx/>
                <a:uFillTx/>
                <a:latin typeface="Candara"/>
                <a:cs typeface="+mn-cs"/>
              </a:rPr>
              <a:t>??What if classes are full or not offered?</a:t>
            </a:r>
          </a:p>
          <a:p>
            <a:pPr marL="457200" marR="0" lvl="1" indent="0" algn="l" defTabSz="914400" rtl="0" eaLnBrk="1" fontAlgn="auto" latinLnBrk="0" hangingPunct="1">
              <a:lnSpc>
                <a:spcPct val="60000"/>
              </a:lnSpc>
              <a:spcBef>
                <a:spcPct val="20000"/>
              </a:spcBef>
              <a:spcAft>
                <a:spcPts val="0"/>
              </a:spcAft>
              <a:buClrTx/>
              <a:buSzTx/>
              <a:buFontTx/>
              <a:buNone/>
              <a:tabLst/>
              <a:defRPr/>
            </a:pPr>
            <a:r>
              <a:rPr kumimoji="0" lang="en-US" altLang="zh-TW" sz="2400" b="0" i="0" u="none" strike="noStrike" kern="1200" cap="none" spc="0" normalizeH="0" baseline="0" noProof="0" dirty="0">
                <a:ln>
                  <a:noFill/>
                </a:ln>
                <a:solidFill>
                  <a:srgbClr val="0000CC"/>
                </a:solidFill>
                <a:effectLst/>
                <a:uLnTx/>
                <a:uFillTx/>
                <a:latin typeface="Candara"/>
                <a:cs typeface="+mn-cs"/>
              </a:rPr>
              <a:t>       </a:t>
            </a:r>
            <a:endParaRPr lang="en-US" altLang="zh-TW" sz="2400" dirty="0">
              <a:solidFill>
                <a:srgbClr val="0000CC"/>
              </a:solidFill>
              <a:latin typeface="Candara"/>
            </a:endParaRPr>
          </a:p>
          <a:p>
            <a:pPr lvl="1" algn="ctr">
              <a:lnSpc>
                <a:spcPct val="60000"/>
              </a:lnSpc>
              <a:spcBef>
                <a:spcPct val="20000"/>
              </a:spcBef>
              <a:defRPr/>
            </a:pPr>
            <a:r>
              <a:rPr lang="en-US" altLang="zh-TW" sz="3200" b="1" u="sng" dirty="0">
                <a:solidFill>
                  <a:srgbClr val="FF0000"/>
                </a:solidFill>
              </a:rPr>
              <a:t>Always Get Authorization </a:t>
            </a:r>
          </a:p>
          <a:p>
            <a:pPr marL="457200" marR="0" lvl="1" indent="0" algn="l" defTabSz="914400" rtl="0" eaLnBrk="1" fontAlgn="auto" latinLnBrk="0" hangingPunct="1">
              <a:lnSpc>
                <a:spcPct val="60000"/>
              </a:lnSpc>
              <a:spcBef>
                <a:spcPct val="20000"/>
              </a:spcBef>
              <a:spcAft>
                <a:spcPts val="0"/>
              </a:spcAft>
              <a:buClrTx/>
              <a:buSzTx/>
              <a:buFontTx/>
              <a:buNone/>
              <a:tabLst/>
              <a:defRPr/>
            </a:pPr>
            <a:endParaRPr kumimoji="0" lang="en-US" altLang="zh-TW" sz="2400" b="0" i="0" u="none" strike="noStrike" kern="1200" cap="none" spc="0" normalizeH="0" baseline="0" noProof="0" dirty="0">
              <a:ln>
                <a:noFill/>
              </a:ln>
              <a:solidFill>
                <a:srgbClr val="0000CC"/>
              </a:solidFill>
              <a:effectLst/>
              <a:uLnTx/>
              <a:uFillTx/>
              <a:latin typeface="Candara"/>
              <a:cs typeface="+mn-cs"/>
            </a:endParaRPr>
          </a:p>
          <a:p>
            <a:pPr marL="342900" marR="0" lvl="0" indent="-342900" algn="l" defTabSz="914400" rtl="0" eaLnBrk="1" fontAlgn="auto" latinLnBrk="0" hangingPunct="1">
              <a:lnSpc>
                <a:spcPct val="80000"/>
              </a:lnSpc>
              <a:spcBef>
                <a:spcPct val="20000"/>
              </a:spcBef>
              <a:spcAft>
                <a:spcPts val="0"/>
              </a:spcAft>
              <a:buClr>
                <a:srgbClr val="C6E7FC"/>
              </a:buClr>
              <a:buSzTx/>
              <a:buFontTx/>
              <a:buNone/>
              <a:tabLst/>
              <a:defRPr/>
            </a:pPr>
            <a:endParaRPr kumimoji="0" lang="en-US" altLang="zh-TW" sz="800" b="0" i="0" u="none" strike="noStrike" kern="1200" cap="none" spc="0" normalizeH="0" baseline="0" noProof="0" dirty="0">
              <a:ln>
                <a:noFill/>
              </a:ln>
              <a:solidFill>
                <a:srgbClr val="0000CC"/>
              </a:solidFill>
              <a:effectLst/>
              <a:uLnTx/>
              <a:uFillTx/>
              <a:latin typeface="Garamond" pitchFamily="18" charset="0"/>
              <a:cs typeface="+mn-cs"/>
            </a:endParaRPr>
          </a:p>
        </p:txBody>
      </p:sp>
      <p:sp>
        <p:nvSpPr>
          <p:cNvPr id="35847" name="Title 4"/>
          <p:cNvSpPr>
            <a:spLocks/>
          </p:cNvSpPr>
          <p:nvPr/>
        </p:nvSpPr>
        <p:spPr bwMode="auto">
          <a:xfrm>
            <a:off x="0" y="76200"/>
            <a:ext cx="9144000" cy="1219200"/>
          </a:xfrm>
          <a:prstGeom prst="rect">
            <a:avLst/>
          </a:prstGeom>
          <a:noFill/>
          <a:ln w="9525">
            <a:noFill/>
            <a:miter lim="800000"/>
            <a:headEnd/>
            <a:tailEnd/>
          </a:ln>
        </p:spPr>
        <p:txBody>
          <a:bodyPr anchor="ctr"/>
          <a:lstStyle/>
          <a:p>
            <a:pPr lvl="0" algn="ctr">
              <a:defRPr/>
            </a:pPr>
            <a:r>
              <a:rPr lang="en-US" sz="5400" dirty="0">
                <a:solidFill>
                  <a:prstClr val="black"/>
                </a:solidFill>
                <a:latin typeface="Calibri" panose="020F0502020204030204" pitchFamily="34" charset="0"/>
                <a:cs typeface="Calibri" panose="020F0502020204030204" pitchFamily="34" charset="0"/>
              </a:rPr>
              <a:t>Exceptions</a:t>
            </a:r>
            <a:endParaRPr lang="en-US" altLang="zh-TW" sz="5400" b="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208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844">
                                            <p:txEl>
                                              <p:pRg st="2" end="2"/>
                                            </p:txEl>
                                          </p:spTgt>
                                        </p:tgtEl>
                                        <p:attrNameLst>
                                          <p:attrName>style.visibility</p:attrName>
                                        </p:attrNameLst>
                                      </p:cBhvr>
                                      <p:to>
                                        <p:strVal val="visible"/>
                                      </p:to>
                                    </p:set>
                                    <p:animEffect transition="in" filter="dissolve">
                                      <p:cBhvr>
                                        <p:cTn id="7" dur="500"/>
                                        <p:tgtEl>
                                          <p:spTgt spid="3584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5844">
                                            <p:txEl>
                                              <p:pRg st="4" end="4"/>
                                            </p:txEl>
                                          </p:spTgt>
                                        </p:tgtEl>
                                        <p:attrNameLst>
                                          <p:attrName>style.visibility</p:attrName>
                                        </p:attrNameLst>
                                      </p:cBhvr>
                                      <p:to>
                                        <p:strVal val="visible"/>
                                      </p:to>
                                    </p:set>
                                    <p:animEffect transition="in" filter="dissolve">
                                      <p:cBhvr>
                                        <p:cTn id="12" dur="500"/>
                                        <p:tgtEl>
                                          <p:spTgt spid="35844">
                                            <p:txEl>
                                              <p:pRg st="4" end="4"/>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5844">
                                            <p:txEl>
                                              <p:pRg st="5" end="5"/>
                                            </p:txEl>
                                          </p:spTgt>
                                        </p:tgtEl>
                                        <p:attrNameLst>
                                          <p:attrName>style.visibility</p:attrName>
                                        </p:attrNameLst>
                                      </p:cBhvr>
                                      <p:to>
                                        <p:strVal val="visible"/>
                                      </p:to>
                                    </p:set>
                                    <p:animEffect transition="in" filter="dissolve">
                                      <p:cBhvr>
                                        <p:cTn id="15" dur="500"/>
                                        <p:tgtEl>
                                          <p:spTgt spid="35844">
                                            <p:txEl>
                                              <p:pRg st="5" end="5"/>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5844">
                                            <p:txEl>
                                              <p:pRg st="6" end="6"/>
                                            </p:txEl>
                                          </p:spTgt>
                                        </p:tgtEl>
                                        <p:attrNameLst>
                                          <p:attrName>style.visibility</p:attrName>
                                        </p:attrNameLst>
                                      </p:cBhvr>
                                      <p:to>
                                        <p:strVal val="visible"/>
                                      </p:to>
                                    </p:set>
                                    <p:animEffect transition="in" filter="dissolve">
                                      <p:cBhvr>
                                        <p:cTn id="18" dur="500"/>
                                        <p:tgtEl>
                                          <p:spTgt spid="35844">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5844">
                                            <p:txEl>
                                              <p:pRg st="8" end="8"/>
                                            </p:txEl>
                                          </p:spTgt>
                                        </p:tgtEl>
                                        <p:attrNameLst>
                                          <p:attrName>style.visibility</p:attrName>
                                        </p:attrNameLst>
                                      </p:cBhvr>
                                      <p:to>
                                        <p:strVal val="visible"/>
                                      </p:to>
                                    </p:set>
                                    <p:animEffect transition="in" filter="dissolve">
                                      <p:cBhvr>
                                        <p:cTn id="23" dur="500"/>
                                        <p:tgtEl>
                                          <p:spTgt spid="35844">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5844">
                                            <p:txEl>
                                              <p:pRg st="10" end="10"/>
                                            </p:txEl>
                                          </p:spTgt>
                                        </p:tgtEl>
                                        <p:attrNameLst>
                                          <p:attrName>style.visibility</p:attrName>
                                        </p:attrNameLst>
                                      </p:cBhvr>
                                      <p:to>
                                        <p:strVal val="visible"/>
                                      </p:to>
                                    </p:set>
                                    <p:animEffect transition="in" filter="dissolve">
                                      <p:cBhvr>
                                        <p:cTn id="28" dur="500"/>
                                        <p:tgtEl>
                                          <p:spTgt spid="35844">
                                            <p:txEl>
                                              <p:pRg st="10" end="1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nodeType="clickEffect">
                                  <p:stCondLst>
                                    <p:cond delay="0"/>
                                  </p:stCondLst>
                                  <p:childTnLst>
                                    <p:animRot by="21600000">
                                      <p:cBhvr>
                                        <p:cTn id="32" dur="2000" fill="hold"/>
                                        <p:tgtEl>
                                          <p:spTgt spid="35844">
                                            <p:txEl>
                                              <p:pRg st="12" end="1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0" name="Picture 6" descr="mtw"/>
          <p:cNvPicPr>
            <a:picLocks noChangeAspect="1" noChangeArrowheads="1"/>
          </p:cNvPicPr>
          <p:nvPr/>
        </p:nvPicPr>
        <p:blipFill>
          <a:blip r:embed="rId3" cstate="print">
            <a:lum bright="24000"/>
          </a:blip>
          <a:srcRect/>
          <a:stretch>
            <a:fillRect/>
          </a:stretch>
        </p:blipFill>
        <p:spPr bwMode="auto">
          <a:xfrm>
            <a:off x="0" y="-6350"/>
            <a:ext cx="9144000" cy="6864350"/>
          </a:xfrm>
          <a:prstGeom prst="rect">
            <a:avLst/>
          </a:prstGeom>
          <a:noFill/>
        </p:spPr>
      </p:pic>
      <p:pic>
        <p:nvPicPr>
          <p:cNvPr id="36866" name="Picture 6" descr="bg_swoosh"/>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9144000" cy="838200"/>
          </a:xfrm>
          <a:prstGeom prst="rect">
            <a:avLst/>
          </a:prstGeom>
          <a:noFill/>
          <a:ln w="9525">
            <a:noFill/>
            <a:miter lim="800000"/>
            <a:headEnd/>
            <a:tailEnd/>
          </a:ln>
        </p:spPr>
      </p:pic>
      <p:sp>
        <p:nvSpPr>
          <p:cNvPr id="36867" name="Title 4"/>
          <p:cNvSpPr>
            <a:spLocks/>
          </p:cNvSpPr>
          <p:nvPr/>
        </p:nvSpPr>
        <p:spPr bwMode="auto">
          <a:xfrm>
            <a:off x="838200" y="76200"/>
            <a:ext cx="7239000" cy="1066800"/>
          </a:xfrm>
          <a:prstGeom prst="rect">
            <a:avLst/>
          </a:prstGeom>
          <a:no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54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Exceptions</a:t>
            </a:r>
          </a:p>
        </p:txBody>
      </p:sp>
      <p:sp>
        <p:nvSpPr>
          <p:cNvPr id="36868" name="Content Placeholder 2"/>
          <p:cNvSpPr>
            <a:spLocks noGrp="1"/>
          </p:cNvSpPr>
          <p:nvPr>
            <p:ph idx="1"/>
          </p:nvPr>
        </p:nvSpPr>
        <p:spPr>
          <a:xfrm>
            <a:off x="0" y="1143000"/>
            <a:ext cx="9144000" cy="4495800"/>
          </a:xfrm>
        </p:spPr>
        <p:txBody>
          <a:bodyPr>
            <a:normAutofit fontScale="77500" lnSpcReduction="20000"/>
          </a:bodyPr>
          <a:lstStyle/>
          <a:p>
            <a:pPr marL="0" indent="0" algn="ctr" eaLnBrk="1" hangingPunct="1">
              <a:lnSpc>
                <a:spcPct val="90000"/>
              </a:lnSpc>
              <a:buClrTx/>
              <a:buNone/>
            </a:pPr>
            <a:r>
              <a:rPr lang="en-US" altLang="zh-TW" sz="3600" b="1" dirty="0">
                <a:solidFill>
                  <a:srgbClr val="0000CC"/>
                </a:solidFill>
                <a:ea typeface="新細明體" charset="-120"/>
              </a:rPr>
              <a:t>A leave of absence </a:t>
            </a:r>
          </a:p>
          <a:p>
            <a:pPr marL="457200" lvl="1" indent="0">
              <a:lnSpc>
                <a:spcPct val="90000"/>
              </a:lnSpc>
              <a:buClrTx/>
              <a:buNone/>
            </a:pPr>
            <a:endParaRPr lang="en-US" altLang="zh-TW" sz="2800" b="1" dirty="0">
              <a:solidFill>
                <a:srgbClr val="0000CC"/>
              </a:solidFill>
              <a:ea typeface="新細明體" charset="-120"/>
            </a:endParaRPr>
          </a:p>
          <a:p>
            <a:pPr marL="457200" lvl="1" indent="0">
              <a:lnSpc>
                <a:spcPct val="90000"/>
              </a:lnSpc>
              <a:buClrTx/>
              <a:buNone/>
            </a:pPr>
            <a:r>
              <a:rPr lang="en-US" altLang="zh-TW" sz="3100" dirty="0">
                <a:solidFill>
                  <a:srgbClr val="000000"/>
                </a:solidFill>
                <a:latin typeface="Calibri" panose="020F0502020204030204" pitchFamily="34" charset="0"/>
                <a:ea typeface="新細明體" charset="-120"/>
                <a:cs typeface="Calibri" panose="020F0502020204030204" pitchFamily="34" charset="0"/>
              </a:rPr>
              <a:t>If taking a leave for personal reasons you must depart the US </a:t>
            </a:r>
          </a:p>
          <a:p>
            <a:pPr marL="457200" lvl="1" indent="0">
              <a:lnSpc>
                <a:spcPct val="90000"/>
              </a:lnSpc>
              <a:buClr>
                <a:schemeClr val="bg2"/>
              </a:buClr>
              <a:buNone/>
            </a:pPr>
            <a:r>
              <a:rPr lang="en-US" altLang="zh-TW" sz="3100" dirty="0">
                <a:solidFill>
                  <a:srgbClr val="000000"/>
                </a:solidFill>
                <a:latin typeface="Calibri" panose="020F0502020204030204" pitchFamily="34" charset="0"/>
                <a:ea typeface="新細明體" charset="-120"/>
                <a:cs typeface="Calibri" panose="020F0502020204030204" pitchFamily="34" charset="0"/>
              </a:rPr>
              <a:t>	and return to home country. </a:t>
            </a:r>
          </a:p>
          <a:p>
            <a:pPr marL="457200" lvl="1" indent="0">
              <a:lnSpc>
                <a:spcPct val="90000"/>
              </a:lnSpc>
              <a:buClr>
                <a:schemeClr val="bg2"/>
              </a:buClr>
              <a:buNone/>
            </a:pPr>
            <a:endParaRPr lang="en-US" altLang="zh-TW" sz="3100" dirty="0">
              <a:solidFill>
                <a:srgbClr val="000000"/>
              </a:solidFill>
              <a:latin typeface="Calibri" panose="020F0502020204030204" pitchFamily="34" charset="0"/>
              <a:ea typeface="新細明體" charset="-120"/>
              <a:cs typeface="Calibri" panose="020F0502020204030204" pitchFamily="34" charset="0"/>
            </a:endParaRPr>
          </a:p>
          <a:p>
            <a:pPr marL="457200" lvl="1" indent="0">
              <a:lnSpc>
                <a:spcPct val="90000"/>
              </a:lnSpc>
              <a:buClrTx/>
              <a:buNone/>
            </a:pPr>
            <a:r>
              <a:rPr lang="en-US" altLang="zh-TW" sz="3100" dirty="0">
                <a:solidFill>
                  <a:srgbClr val="000000"/>
                </a:solidFill>
                <a:latin typeface="Calibri" panose="020F0502020204030204" pitchFamily="34" charset="0"/>
                <a:ea typeface="新細明體" charset="-120"/>
                <a:cs typeface="Calibri" panose="020F0502020204030204" pitchFamily="34" charset="0"/>
              </a:rPr>
              <a:t>I-20 will be terminated, and a new I-20 issued for return.</a:t>
            </a:r>
          </a:p>
          <a:p>
            <a:pPr marL="457200" lvl="1" indent="0">
              <a:lnSpc>
                <a:spcPct val="90000"/>
              </a:lnSpc>
              <a:buClrTx/>
              <a:buNone/>
            </a:pPr>
            <a:endParaRPr lang="en-US" altLang="zh-TW" sz="3100" dirty="0">
              <a:solidFill>
                <a:srgbClr val="000000"/>
              </a:solidFill>
              <a:latin typeface="Calibri" panose="020F0502020204030204" pitchFamily="34" charset="0"/>
              <a:ea typeface="新細明體" charset="-120"/>
              <a:cs typeface="Calibri" panose="020F0502020204030204" pitchFamily="34" charset="0"/>
            </a:endParaRPr>
          </a:p>
          <a:p>
            <a:pPr marL="457200" lvl="1" indent="0">
              <a:buClrTx/>
              <a:buNone/>
            </a:pPr>
            <a:r>
              <a:rPr lang="en-US" altLang="zh-TW" sz="3100" dirty="0">
                <a:solidFill>
                  <a:srgbClr val="000000"/>
                </a:solidFill>
                <a:latin typeface="Calibri" panose="020F0502020204030204" pitchFamily="34" charset="0"/>
                <a:ea typeface="新細明體" charset="-120"/>
                <a:cs typeface="Calibri" panose="020F0502020204030204" pitchFamily="34" charset="0"/>
              </a:rPr>
              <a:t>Exception:  You may remain in the U.S. for medical reasons for one </a:t>
            </a:r>
          </a:p>
          <a:p>
            <a:pPr marL="457200" lvl="1" indent="0">
              <a:buClr>
                <a:schemeClr val="bg2"/>
              </a:buClr>
              <a:buNone/>
            </a:pPr>
            <a:r>
              <a:rPr lang="en-US" altLang="zh-TW" sz="3100" dirty="0">
                <a:solidFill>
                  <a:srgbClr val="000000"/>
                </a:solidFill>
                <a:latin typeface="Calibri" panose="020F0502020204030204" pitchFamily="34" charset="0"/>
                <a:ea typeface="新細明體" charset="-120"/>
                <a:cs typeface="Calibri" panose="020F0502020204030204" pitchFamily="34" charset="0"/>
              </a:rPr>
              <a:t>	semester if a doctor supports your request. </a:t>
            </a:r>
          </a:p>
          <a:p>
            <a:pPr marL="457200" lvl="1" indent="0">
              <a:buClr>
                <a:schemeClr val="bg2"/>
              </a:buClr>
              <a:buNone/>
            </a:pPr>
            <a:endParaRPr lang="en-US" altLang="zh-TW" b="1" dirty="0">
              <a:solidFill>
                <a:srgbClr val="000000"/>
              </a:solidFill>
              <a:ea typeface="新細明體" charset="-120"/>
            </a:endParaRPr>
          </a:p>
          <a:p>
            <a:pPr marL="457200" lvl="1" indent="0" algn="ctr">
              <a:buClr>
                <a:schemeClr val="bg2"/>
              </a:buClr>
              <a:buNone/>
            </a:pPr>
            <a:r>
              <a:rPr lang="en-US" altLang="zh-TW" sz="3300" b="1" u="sng" dirty="0">
                <a:solidFill>
                  <a:srgbClr val="FF0000"/>
                </a:solidFill>
                <a:latin typeface="Calibri" panose="020F0502020204030204" pitchFamily="34" charset="0"/>
                <a:ea typeface="新細明體" charset="-120"/>
                <a:cs typeface="Calibri" panose="020F0502020204030204" pitchFamily="34" charset="0"/>
              </a:rPr>
              <a:t>Your visa will be terminated if you fail to enroll full time in classes.</a:t>
            </a:r>
          </a:p>
          <a:p>
            <a:pPr marL="457200" lvl="1" indent="0">
              <a:buClr>
                <a:schemeClr val="bg2"/>
              </a:buClr>
              <a:buNone/>
            </a:pPr>
            <a:endParaRPr lang="en-US" altLang="zh-TW" b="1" dirty="0">
              <a:solidFill>
                <a:srgbClr val="000000"/>
              </a:solidFill>
              <a:ea typeface="新細明體" charset="-120"/>
            </a:endParaRPr>
          </a:p>
        </p:txBody>
      </p:sp>
    </p:spTree>
    <p:extLst>
      <p:ext uri="{BB962C8B-B14F-4D97-AF65-F5344CB8AC3E}">
        <p14:creationId xmlns:p14="http://schemas.microsoft.com/office/powerpoint/2010/main" val="288106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6868">
                                            <p:txEl>
                                              <p:pRg st="2" end="2"/>
                                            </p:txEl>
                                          </p:spTgt>
                                        </p:tgtEl>
                                        <p:attrNameLst>
                                          <p:attrName>style.visibility</p:attrName>
                                        </p:attrNameLst>
                                      </p:cBhvr>
                                      <p:to>
                                        <p:strVal val="visible"/>
                                      </p:to>
                                    </p:set>
                                    <p:animEffect transition="in" filter="strips(downLeft)">
                                      <p:cBhvr>
                                        <p:cTn id="7" dur="500"/>
                                        <p:tgtEl>
                                          <p:spTgt spid="36868">
                                            <p:txEl>
                                              <p:pRg st="2" end="2"/>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6868">
                                            <p:txEl>
                                              <p:pRg st="3" end="3"/>
                                            </p:txEl>
                                          </p:spTgt>
                                        </p:tgtEl>
                                        <p:attrNameLst>
                                          <p:attrName>style.visibility</p:attrName>
                                        </p:attrNameLst>
                                      </p:cBhvr>
                                      <p:to>
                                        <p:strVal val="visible"/>
                                      </p:to>
                                    </p:set>
                                    <p:animEffect transition="in" filter="strips(downLeft)">
                                      <p:cBhvr>
                                        <p:cTn id="10" dur="500"/>
                                        <p:tgtEl>
                                          <p:spTgt spid="36868">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36868">
                                            <p:txEl>
                                              <p:pRg st="5" end="5"/>
                                            </p:txEl>
                                          </p:spTgt>
                                        </p:tgtEl>
                                        <p:attrNameLst>
                                          <p:attrName>style.visibility</p:attrName>
                                        </p:attrNameLst>
                                      </p:cBhvr>
                                      <p:to>
                                        <p:strVal val="visible"/>
                                      </p:to>
                                    </p:set>
                                    <p:animEffect transition="in" filter="strips(downLeft)">
                                      <p:cBhvr>
                                        <p:cTn id="15" dur="500"/>
                                        <p:tgtEl>
                                          <p:spTgt spid="36868">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36868">
                                            <p:txEl>
                                              <p:pRg st="7" end="7"/>
                                            </p:txEl>
                                          </p:spTgt>
                                        </p:tgtEl>
                                        <p:attrNameLst>
                                          <p:attrName>style.visibility</p:attrName>
                                        </p:attrNameLst>
                                      </p:cBhvr>
                                      <p:to>
                                        <p:strVal val="visible"/>
                                      </p:to>
                                    </p:set>
                                    <p:animEffect transition="in" filter="strips(downLeft)">
                                      <p:cBhvr>
                                        <p:cTn id="20" dur="500"/>
                                        <p:tgtEl>
                                          <p:spTgt spid="36868">
                                            <p:txEl>
                                              <p:pRg st="7" end="7"/>
                                            </p:txEl>
                                          </p:spTgt>
                                        </p:tgtEl>
                                      </p:cBhvr>
                                    </p:animEffect>
                                  </p:childTnLst>
                                </p:cTn>
                              </p:par>
                              <p:par>
                                <p:cTn id="21" presetID="18" presetClass="entr" presetSubtype="12" fill="hold" nodeType="withEffect">
                                  <p:stCondLst>
                                    <p:cond delay="0"/>
                                  </p:stCondLst>
                                  <p:childTnLst>
                                    <p:set>
                                      <p:cBhvr>
                                        <p:cTn id="22" dur="1" fill="hold">
                                          <p:stCondLst>
                                            <p:cond delay="0"/>
                                          </p:stCondLst>
                                        </p:cTn>
                                        <p:tgtEl>
                                          <p:spTgt spid="36868">
                                            <p:txEl>
                                              <p:pRg st="8" end="8"/>
                                            </p:txEl>
                                          </p:spTgt>
                                        </p:tgtEl>
                                        <p:attrNameLst>
                                          <p:attrName>style.visibility</p:attrName>
                                        </p:attrNameLst>
                                      </p:cBhvr>
                                      <p:to>
                                        <p:strVal val="visible"/>
                                      </p:to>
                                    </p:set>
                                    <p:animEffect transition="in" filter="strips(downLeft)">
                                      <p:cBhvr>
                                        <p:cTn id="23" dur="500"/>
                                        <p:tgtEl>
                                          <p:spTgt spid="36868">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nodeType="clickEffect">
                                  <p:stCondLst>
                                    <p:cond delay="0"/>
                                  </p:stCondLst>
                                  <p:childTnLst>
                                    <p:animRot by="21600000">
                                      <p:cBhvr>
                                        <p:cTn id="27" dur="2000" fill="hold"/>
                                        <p:tgtEl>
                                          <p:spTgt spid="36868">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mtw"/>
          <p:cNvPicPr>
            <a:picLocks noChangeAspect="1" noChangeArrowheads="1"/>
          </p:cNvPicPr>
          <p:nvPr/>
        </p:nvPicPr>
        <p:blipFill>
          <a:blip r:embed="rId3" cstate="print">
            <a:lum bright="24000"/>
          </a:blip>
          <a:srcRect/>
          <a:stretch>
            <a:fillRect/>
          </a:stretch>
        </p:blipFill>
        <p:spPr bwMode="auto">
          <a:xfrm>
            <a:off x="0" y="111125"/>
            <a:ext cx="9144000" cy="6864350"/>
          </a:xfrm>
          <a:prstGeom prst="rect">
            <a:avLst/>
          </a:prstGeom>
          <a:noFill/>
        </p:spPr>
      </p:pic>
      <p:pic>
        <p:nvPicPr>
          <p:cNvPr id="39938" name="Picture 7" descr="bg_swoosh"/>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19665"/>
            <a:ext cx="9144000" cy="970935"/>
          </a:xfrm>
          <a:prstGeom prst="rect">
            <a:avLst/>
          </a:prstGeom>
          <a:noFill/>
          <a:ln w="9525">
            <a:noFill/>
            <a:miter lim="800000"/>
            <a:headEnd/>
            <a:tailEnd/>
          </a:ln>
        </p:spPr>
      </p:pic>
      <p:sp>
        <p:nvSpPr>
          <p:cNvPr id="39939" name="Title 1"/>
          <p:cNvSpPr>
            <a:spLocks noGrp="1"/>
          </p:cNvSpPr>
          <p:nvPr>
            <p:ph type="title"/>
          </p:nvPr>
        </p:nvSpPr>
        <p:spPr>
          <a:xfrm>
            <a:off x="0" y="263525"/>
            <a:ext cx="9144000" cy="879475"/>
          </a:xfrm>
        </p:spPr>
        <p:txBody>
          <a:bodyPr>
            <a:normAutofit/>
          </a:bodyPr>
          <a:lstStyle/>
          <a:p>
            <a:pPr algn="l"/>
            <a:r>
              <a:rPr lang="en-US" sz="3100" dirty="0">
                <a:solidFill>
                  <a:schemeClr val="tx1"/>
                </a:solidFill>
                <a:latin typeface="Calibri" panose="020F0502020204030204" pitchFamily="34" charset="0"/>
                <a:cs typeface="Calibri" panose="020F0502020204030204" pitchFamily="34" charset="0"/>
              </a:rPr>
              <a:t> Changes to your U.S. Address and U.S. Phone Number</a:t>
            </a:r>
            <a:endParaRPr lang="en-US" altLang="zh-TW" sz="3100" b="1" dirty="0">
              <a:solidFill>
                <a:schemeClr val="tx1"/>
              </a:solidFill>
              <a:latin typeface="Calibri" panose="020F0502020204030204" pitchFamily="34" charset="0"/>
              <a:ea typeface="新細明體" charset="-120"/>
              <a:cs typeface="Calibri" panose="020F0502020204030204" pitchFamily="34" charset="0"/>
            </a:endParaRPr>
          </a:p>
        </p:txBody>
      </p:sp>
      <p:sp>
        <p:nvSpPr>
          <p:cNvPr id="39940" name="Content Placeholder 2"/>
          <p:cNvSpPr>
            <a:spLocks noGrp="1"/>
          </p:cNvSpPr>
          <p:nvPr>
            <p:ph idx="1"/>
          </p:nvPr>
        </p:nvSpPr>
        <p:spPr>
          <a:xfrm>
            <a:off x="457200" y="1458861"/>
            <a:ext cx="8229600" cy="4168877"/>
          </a:xfrm>
        </p:spPr>
        <p:txBody>
          <a:bodyPr>
            <a:normAutofit/>
          </a:bodyPr>
          <a:lstStyle/>
          <a:p>
            <a:pPr marL="457200" indent="-457200">
              <a:buClr>
                <a:schemeClr val="tx1"/>
              </a:buClr>
              <a:buFont typeface="+mj-lt"/>
              <a:buAutoNum type="arabicPeriod"/>
            </a:pPr>
            <a:r>
              <a:rPr lang="en-US" dirty="0">
                <a:solidFill>
                  <a:schemeClr val="tx1"/>
                </a:solidFill>
                <a:latin typeface="Calibri" panose="020F0502020204030204" pitchFamily="34" charset="0"/>
                <a:cs typeface="Calibri" panose="020F0502020204030204" pitchFamily="34" charset="0"/>
              </a:rPr>
              <a:t>All F-1 and J-1 students are required to report their U.S. address and U.S. phone number to the government.</a:t>
            </a:r>
          </a:p>
          <a:p>
            <a:pPr marL="228600" indent="-228600">
              <a:buClr>
                <a:schemeClr val="tx1"/>
              </a:buClr>
              <a:buFont typeface="+mj-lt"/>
              <a:buAutoNum type="arabicPeriod"/>
            </a:pPr>
            <a:endParaRPr lang="en-US" sz="1200" dirty="0">
              <a:solidFill>
                <a:schemeClr val="tx1"/>
              </a:solidFill>
              <a:latin typeface="Calibri" panose="020F0502020204030204" pitchFamily="34" charset="0"/>
              <a:cs typeface="Calibri" panose="020F0502020204030204" pitchFamily="34" charset="0"/>
            </a:endParaRPr>
          </a:p>
          <a:p>
            <a:pPr marL="457200" indent="-457200">
              <a:buClr>
                <a:schemeClr val="tx1"/>
              </a:buClr>
              <a:buFont typeface="+mj-lt"/>
              <a:buAutoNum type="arabicPeriod"/>
            </a:pPr>
            <a:r>
              <a:rPr lang="en-US" dirty="0">
                <a:solidFill>
                  <a:schemeClr val="tx1"/>
                </a:solidFill>
                <a:latin typeface="Calibri" panose="020F0502020204030204" pitchFamily="34" charset="0"/>
                <a:cs typeface="Calibri" panose="020F0502020204030204" pitchFamily="34" charset="0"/>
              </a:rPr>
              <a:t>You can update your information in Pipeline and the IA office will pass this information to SEVIS on your behalf.</a:t>
            </a:r>
          </a:p>
          <a:p>
            <a:pPr marL="228600" indent="-228600">
              <a:buClr>
                <a:schemeClr val="tx1"/>
              </a:buClr>
              <a:buFont typeface="+mj-lt"/>
              <a:buAutoNum type="arabicPeriod"/>
            </a:pPr>
            <a:endParaRPr lang="en-US" sz="1200" dirty="0">
              <a:solidFill>
                <a:schemeClr val="tx1"/>
              </a:solidFill>
              <a:latin typeface="Calibri" panose="020F0502020204030204" pitchFamily="34" charset="0"/>
              <a:cs typeface="Calibri" panose="020F0502020204030204" pitchFamily="34" charset="0"/>
            </a:endParaRPr>
          </a:p>
          <a:p>
            <a:pPr marL="457200" indent="-457200">
              <a:buClr>
                <a:schemeClr val="tx1"/>
              </a:buClr>
              <a:buFont typeface="+mj-lt"/>
              <a:buAutoNum type="arabicPeriod"/>
            </a:pPr>
            <a:r>
              <a:rPr lang="en-US" dirty="0">
                <a:solidFill>
                  <a:schemeClr val="tx1"/>
                </a:solidFill>
                <a:latin typeface="Calibri" panose="020F0502020204030204" pitchFamily="34" charset="0"/>
                <a:cs typeface="Calibri" panose="020F0502020204030204" pitchFamily="34" charset="0"/>
              </a:rPr>
              <a:t>Any change to your address or phone number must be reported to the IA office within 10 days of the change.</a:t>
            </a:r>
          </a:p>
          <a:p>
            <a:pPr marL="228600" indent="-228600">
              <a:buClr>
                <a:schemeClr val="tx1"/>
              </a:buClr>
              <a:buFont typeface="+mj-lt"/>
              <a:buAutoNum type="arabicPeriod"/>
            </a:pPr>
            <a:endParaRPr lang="en-US" sz="1200" dirty="0">
              <a:solidFill>
                <a:schemeClr val="tx1"/>
              </a:solidFill>
              <a:latin typeface="Calibri" panose="020F0502020204030204" pitchFamily="34" charset="0"/>
              <a:cs typeface="Calibri" panose="020F0502020204030204" pitchFamily="34" charset="0"/>
            </a:endParaRPr>
          </a:p>
          <a:p>
            <a:pPr marL="457200" indent="-457200">
              <a:buClr>
                <a:schemeClr val="tx1"/>
              </a:buClr>
              <a:buFont typeface="+mj-lt"/>
              <a:buAutoNum type="arabicPeriod"/>
            </a:pPr>
            <a:r>
              <a:rPr lang="en-US" dirty="0">
                <a:solidFill>
                  <a:schemeClr val="tx1"/>
                </a:solidFill>
                <a:latin typeface="Calibri" panose="020F0502020204030204" pitchFamily="34" charset="0"/>
                <a:cs typeface="Calibri" panose="020F0502020204030204" pitchFamily="34" charset="0"/>
              </a:rPr>
              <a:t>This is required as a condition of your F-1 Status.	</a:t>
            </a:r>
          </a:p>
          <a:p>
            <a:pPr eaLnBrk="1" hangingPunct="1">
              <a:buClr>
                <a:srgbClr val="FF3399"/>
              </a:buClr>
              <a:buFontTx/>
              <a:buNone/>
            </a:pPr>
            <a:endParaRPr lang="en-US" altLang="zh-TW" sz="2200" b="1" dirty="0">
              <a:solidFill>
                <a:srgbClr val="000000"/>
              </a:solidFill>
              <a:latin typeface="Garamond" pitchFamily="18" charset="0"/>
              <a:ea typeface="新細明體" charset="-120"/>
            </a:endParaRPr>
          </a:p>
        </p:txBody>
      </p:sp>
    </p:spTree>
    <p:extLst>
      <p:ext uri="{BB962C8B-B14F-4D97-AF65-F5344CB8AC3E}">
        <p14:creationId xmlns:p14="http://schemas.microsoft.com/office/powerpoint/2010/main" val="287827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4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4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4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mtw"/>
          <p:cNvPicPr>
            <a:picLocks noChangeAspect="1" noChangeArrowheads="1"/>
          </p:cNvPicPr>
          <p:nvPr/>
        </p:nvPicPr>
        <p:blipFill>
          <a:blip r:embed="rId3" cstate="print">
            <a:lum bright="24000"/>
          </a:blip>
          <a:srcRect/>
          <a:stretch>
            <a:fillRect/>
          </a:stretch>
        </p:blipFill>
        <p:spPr bwMode="auto">
          <a:xfrm>
            <a:off x="0" y="0"/>
            <a:ext cx="9144000" cy="6975475"/>
          </a:xfrm>
          <a:prstGeom prst="rect">
            <a:avLst/>
          </a:prstGeom>
          <a:noFill/>
        </p:spPr>
      </p:pic>
      <p:pic>
        <p:nvPicPr>
          <p:cNvPr id="39938" name="Picture 7" descr="bg_swoosh"/>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9144000" cy="1066800"/>
          </a:xfrm>
          <a:prstGeom prst="rect">
            <a:avLst/>
          </a:prstGeom>
          <a:noFill/>
          <a:ln w="9525">
            <a:noFill/>
            <a:miter lim="800000"/>
            <a:headEnd/>
            <a:tailEnd/>
          </a:ln>
        </p:spPr>
      </p:pic>
      <p:sp>
        <p:nvSpPr>
          <p:cNvPr id="39939" name="Title 1"/>
          <p:cNvSpPr>
            <a:spLocks noGrp="1"/>
          </p:cNvSpPr>
          <p:nvPr>
            <p:ph type="title"/>
          </p:nvPr>
        </p:nvSpPr>
        <p:spPr>
          <a:xfrm>
            <a:off x="2286000" y="269875"/>
            <a:ext cx="3733800" cy="568325"/>
          </a:xfrm>
        </p:spPr>
        <p:txBody>
          <a:bodyPr>
            <a:normAutofit fontScale="90000"/>
          </a:bodyPr>
          <a:lstStyle/>
          <a:p>
            <a:pPr eaLnBrk="1" hangingPunct="1"/>
            <a:r>
              <a:rPr lang="en-US" altLang="zh-TW" sz="4800" b="1" dirty="0">
                <a:solidFill>
                  <a:schemeClr val="tx1"/>
                </a:solidFill>
                <a:latin typeface="Garamond" pitchFamily="18" charset="0"/>
                <a:ea typeface="新細明體" charset="-120"/>
              </a:rPr>
              <a:t>             </a:t>
            </a:r>
            <a:r>
              <a:rPr lang="en-US" altLang="zh-TW" sz="4800" dirty="0">
                <a:solidFill>
                  <a:schemeClr val="tx1"/>
                </a:solidFill>
                <a:latin typeface="Calibri" panose="020F0502020204030204" pitchFamily="34" charset="0"/>
                <a:ea typeface="新細明體" charset="-120"/>
                <a:cs typeface="Calibri" panose="020F0502020204030204" pitchFamily="34" charset="0"/>
              </a:rPr>
              <a:t>Employment 1</a:t>
            </a:r>
          </a:p>
        </p:txBody>
      </p:sp>
      <p:sp>
        <p:nvSpPr>
          <p:cNvPr id="39940" name="Content Placeholder 2"/>
          <p:cNvSpPr>
            <a:spLocks noGrp="1"/>
          </p:cNvSpPr>
          <p:nvPr>
            <p:ph idx="1"/>
          </p:nvPr>
        </p:nvSpPr>
        <p:spPr>
          <a:xfrm>
            <a:off x="0" y="1600200"/>
            <a:ext cx="8991600" cy="4267200"/>
          </a:xfrm>
        </p:spPr>
        <p:txBody>
          <a:bodyPr>
            <a:normAutofit lnSpcReduction="10000"/>
          </a:bodyPr>
          <a:lstStyle/>
          <a:p>
            <a:pPr marL="514350" indent="-514350" eaLnBrk="1" hangingPunct="1">
              <a:buClr>
                <a:schemeClr val="tx1"/>
              </a:buClr>
              <a:buAutoNum type="arabicPeriod"/>
            </a:pPr>
            <a:r>
              <a:rPr lang="en-US" altLang="zh-TW" sz="3200" dirty="0">
                <a:solidFill>
                  <a:schemeClr val="tx1"/>
                </a:solidFill>
                <a:latin typeface="Calibri" panose="020F0502020204030204" pitchFamily="34" charset="0"/>
                <a:ea typeface="新細明體" charset="-120"/>
                <a:cs typeface="Calibri" panose="020F0502020204030204" pitchFamily="34" charset="0"/>
              </a:rPr>
              <a:t>On Campus Employment</a:t>
            </a:r>
          </a:p>
          <a:p>
            <a:pPr marL="0" indent="0" eaLnBrk="1" hangingPunct="1">
              <a:buClr>
                <a:schemeClr val="tx1"/>
              </a:buClr>
              <a:buNone/>
            </a:pPr>
            <a:endParaRPr lang="en-US" altLang="zh-TW" sz="1200" dirty="0">
              <a:solidFill>
                <a:srgbClr val="0000CC"/>
              </a:solidFill>
              <a:latin typeface="Calibri" panose="020F0502020204030204" pitchFamily="34" charset="0"/>
              <a:ea typeface="新細明體" charset="-120"/>
              <a:cs typeface="Calibri" panose="020F0502020204030204" pitchFamily="34" charset="0"/>
            </a:endParaRPr>
          </a:p>
          <a:p>
            <a:pPr marL="816293" lvl="1" indent="-514350" eaLnBrk="1" hangingPunct="1">
              <a:lnSpc>
                <a:spcPct val="120000"/>
              </a:lnSpc>
              <a:buClr>
                <a:schemeClr val="tx1"/>
              </a:buClr>
              <a:buFont typeface="+mj-lt"/>
              <a:buAutoNum type="alphaLcParenR"/>
            </a:pPr>
            <a:r>
              <a:rPr lang="en-US" altLang="zh-TW" sz="2600" dirty="0">
                <a:solidFill>
                  <a:srgbClr val="000000"/>
                </a:solidFill>
                <a:latin typeface="Calibri" panose="020F0502020204030204" pitchFamily="34" charset="0"/>
                <a:ea typeface="新細明體" charset="-120"/>
                <a:cs typeface="Calibri" panose="020F0502020204030204" pitchFamily="34" charset="0"/>
              </a:rPr>
              <a:t>You may work anywhere on MTSU campus.</a:t>
            </a:r>
          </a:p>
          <a:p>
            <a:pPr marL="816293" lvl="1" indent="-514350" eaLnBrk="1" hangingPunct="1">
              <a:lnSpc>
                <a:spcPct val="120000"/>
              </a:lnSpc>
              <a:buClr>
                <a:schemeClr val="tx1"/>
              </a:buClr>
              <a:buFont typeface="+mj-lt"/>
              <a:buAutoNum type="alphaLcParenR"/>
            </a:pPr>
            <a:r>
              <a:rPr lang="en-US" altLang="zh-TW" sz="2600" dirty="0">
                <a:solidFill>
                  <a:srgbClr val="000000"/>
                </a:solidFill>
                <a:latin typeface="Calibri" panose="020F0502020204030204" pitchFamily="34" charset="0"/>
                <a:ea typeface="新細明體" charset="-120"/>
                <a:cs typeface="Calibri" panose="020F0502020204030204" pitchFamily="34" charset="0"/>
              </a:rPr>
              <a:t>20 hours/week during spring and fall semester.</a:t>
            </a:r>
          </a:p>
          <a:p>
            <a:pPr marL="816293" lvl="1" indent="-514350" eaLnBrk="1" hangingPunct="1">
              <a:lnSpc>
                <a:spcPct val="120000"/>
              </a:lnSpc>
              <a:buClr>
                <a:schemeClr val="tx1"/>
              </a:buClr>
              <a:buFont typeface="+mj-lt"/>
              <a:buAutoNum type="alphaLcParenR"/>
            </a:pPr>
            <a:r>
              <a:rPr lang="en-US" altLang="zh-TW" sz="2600" dirty="0">
                <a:solidFill>
                  <a:srgbClr val="000000"/>
                </a:solidFill>
                <a:latin typeface="Calibri" panose="020F0502020204030204" pitchFamily="34" charset="0"/>
                <a:ea typeface="新細明體" charset="-120"/>
                <a:cs typeface="Calibri" panose="020F0502020204030204" pitchFamily="34" charset="0"/>
              </a:rPr>
              <a:t>40 hours/week during semester breaks.</a:t>
            </a:r>
          </a:p>
          <a:p>
            <a:pPr marL="816293" lvl="1" indent="-514350" eaLnBrk="1" hangingPunct="1">
              <a:lnSpc>
                <a:spcPct val="120000"/>
              </a:lnSpc>
              <a:buClr>
                <a:schemeClr val="tx1"/>
              </a:buClr>
              <a:buFont typeface="+mj-lt"/>
              <a:buAutoNum type="alphaLcParenR"/>
            </a:pPr>
            <a:r>
              <a:rPr lang="en-US" altLang="zh-TW" sz="2600" dirty="0">
                <a:solidFill>
                  <a:srgbClr val="000000"/>
                </a:solidFill>
                <a:latin typeface="Calibri" panose="020F0502020204030204" pitchFamily="34" charset="0"/>
                <a:ea typeface="新細明體" charset="-120"/>
                <a:cs typeface="Calibri" panose="020F0502020204030204" pitchFamily="34" charset="0"/>
              </a:rPr>
              <a:t>Hours are set by SEVIS</a:t>
            </a:r>
          </a:p>
          <a:p>
            <a:pPr marL="301943" lvl="1" indent="0" algn="ctr">
              <a:lnSpc>
                <a:spcPct val="120000"/>
              </a:lnSpc>
              <a:buClr>
                <a:schemeClr val="tx1"/>
              </a:buClr>
              <a:buNone/>
            </a:pPr>
            <a:r>
              <a:rPr lang="en-US" altLang="zh-TW" sz="2800" b="1" dirty="0">
                <a:solidFill>
                  <a:srgbClr val="FF0000"/>
                </a:solidFill>
                <a:ea typeface="新細明體" charset="-120"/>
              </a:rPr>
              <a:t>Do not violate these rules!</a:t>
            </a:r>
          </a:p>
          <a:p>
            <a:pPr marL="301943" lvl="1" indent="0" algn="ctr" eaLnBrk="1" hangingPunct="1">
              <a:lnSpc>
                <a:spcPct val="120000"/>
              </a:lnSpc>
              <a:buClr>
                <a:schemeClr val="tx1"/>
              </a:buClr>
              <a:buNone/>
            </a:pPr>
            <a:endParaRPr lang="en-US" altLang="zh-TW" sz="1200" dirty="0">
              <a:solidFill>
                <a:srgbClr val="000000"/>
              </a:solidFill>
              <a:latin typeface="Calibri" panose="020F0502020204030204" pitchFamily="34" charset="0"/>
              <a:ea typeface="新細明體" charset="-120"/>
              <a:cs typeface="Calibri" panose="020F0502020204030204" pitchFamily="34" charset="0"/>
            </a:endParaRPr>
          </a:p>
          <a:p>
            <a:pPr marL="119063" lvl="1" indent="0" eaLnBrk="1" hangingPunct="1">
              <a:buClr>
                <a:schemeClr val="bg2"/>
              </a:buClr>
              <a:buNone/>
            </a:pPr>
            <a:r>
              <a:rPr lang="en-US" altLang="zh-TW" sz="3200" dirty="0">
                <a:solidFill>
                  <a:srgbClr val="000000"/>
                </a:solidFill>
                <a:latin typeface="Calibri" panose="020F0502020204030204" pitchFamily="34" charset="0"/>
                <a:ea typeface="新細明體" charset="-120"/>
                <a:cs typeface="Calibri" panose="020F0502020204030204" pitchFamily="34" charset="0"/>
              </a:rPr>
              <a:t>2. Attend the OPT/CPT workshop</a:t>
            </a:r>
          </a:p>
          <a:p>
            <a:pPr eaLnBrk="1" hangingPunct="1">
              <a:buClr>
                <a:srgbClr val="FF3399"/>
              </a:buClr>
              <a:buFontTx/>
              <a:buNone/>
            </a:pPr>
            <a:endParaRPr lang="en-US" altLang="zh-TW" sz="2600" b="1" dirty="0">
              <a:solidFill>
                <a:srgbClr val="000000"/>
              </a:solidFill>
              <a:latin typeface="Garamond" pitchFamily="18" charset="0"/>
              <a:ea typeface="新細明體" charset="-120"/>
            </a:endParaRPr>
          </a:p>
        </p:txBody>
      </p:sp>
    </p:spTree>
    <p:extLst>
      <p:ext uri="{BB962C8B-B14F-4D97-AF65-F5344CB8AC3E}">
        <p14:creationId xmlns:p14="http://schemas.microsoft.com/office/powerpoint/2010/main" val="39590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4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4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4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4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94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940">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39940">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mtw"/>
          <p:cNvPicPr>
            <a:picLocks noChangeAspect="1" noChangeArrowheads="1"/>
          </p:cNvPicPr>
          <p:nvPr/>
        </p:nvPicPr>
        <p:blipFill>
          <a:blip r:embed="rId3" cstate="print">
            <a:lum bright="24000"/>
          </a:blip>
          <a:srcRect/>
          <a:stretch>
            <a:fillRect/>
          </a:stretch>
        </p:blipFill>
        <p:spPr bwMode="auto">
          <a:xfrm>
            <a:off x="0" y="0"/>
            <a:ext cx="9144000" cy="6864350"/>
          </a:xfrm>
          <a:prstGeom prst="rect">
            <a:avLst/>
          </a:prstGeom>
          <a:noFill/>
        </p:spPr>
      </p:pic>
      <p:pic>
        <p:nvPicPr>
          <p:cNvPr id="39938" name="Picture 7" descr="bg_swoosh"/>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9144000" cy="990600"/>
          </a:xfrm>
          <a:prstGeom prst="rect">
            <a:avLst/>
          </a:prstGeom>
          <a:noFill/>
          <a:ln w="9525">
            <a:noFill/>
            <a:miter lim="800000"/>
            <a:headEnd/>
            <a:tailEnd/>
          </a:ln>
        </p:spPr>
      </p:pic>
      <p:sp>
        <p:nvSpPr>
          <p:cNvPr id="39939" name="Title 1"/>
          <p:cNvSpPr>
            <a:spLocks noGrp="1"/>
          </p:cNvSpPr>
          <p:nvPr>
            <p:ph type="title"/>
          </p:nvPr>
        </p:nvSpPr>
        <p:spPr>
          <a:xfrm>
            <a:off x="1905000" y="52848"/>
            <a:ext cx="4343400" cy="762000"/>
          </a:xfrm>
        </p:spPr>
        <p:txBody>
          <a:bodyPr>
            <a:normAutofit fontScale="90000"/>
          </a:bodyPr>
          <a:lstStyle/>
          <a:p>
            <a:pPr eaLnBrk="1" hangingPunct="1"/>
            <a:r>
              <a:rPr lang="en-US" altLang="zh-TW" sz="4800" b="1" dirty="0">
                <a:solidFill>
                  <a:schemeClr val="tx1"/>
                </a:solidFill>
                <a:latin typeface="Garamond" pitchFamily="18" charset="0"/>
                <a:ea typeface="新細明體" charset="-120"/>
              </a:rPr>
              <a:t>                             </a:t>
            </a:r>
            <a:r>
              <a:rPr lang="en-US" altLang="zh-TW" sz="4800" dirty="0">
                <a:solidFill>
                  <a:schemeClr val="tx1"/>
                </a:solidFill>
                <a:latin typeface="Calibri" panose="020F0502020204030204" pitchFamily="34" charset="0"/>
                <a:ea typeface="新細明體" charset="-120"/>
                <a:cs typeface="Calibri" panose="020F0502020204030204" pitchFamily="34" charset="0"/>
              </a:rPr>
              <a:t>Employment 2</a:t>
            </a:r>
          </a:p>
        </p:txBody>
      </p:sp>
      <p:sp>
        <p:nvSpPr>
          <p:cNvPr id="39940" name="Content Placeholder 2"/>
          <p:cNvSpPr>
            <a:spLocks noGrp="1"/>
          </p:cNvSpPr>
          <p:nvPr>
            <p:ph idx="1"/>
          </p:nvPr>
        </p:nvSpPr>
        <p:spPr>
          <a:xfrm>
            <a:off x="0" y="1143000"/>
            <a:ext cx="8991600" cy="4343400"/>
          </a:xfrm>
        </p:spPr>
        <p:txBody>
          <a:bodyPr>
            <a:normAutofit/>
          </a:bodyPr>
          <a:lstStyle/>
          <a:p>
            <a:pPr marL="0" indent="0" algn="ctr" eaLnBrk="1" hangingPunct="1">
              <a:buClr>
                <a:schemeClr val="bg2"/>
              </a:buClr>
              <a:buNone/>
            </a:pPr>
            <a:r>
              <a:rPr lang="en-US" altLang="zh-TW" sz="3200" dirty="0">
                <a:solidFill>
                  <a:srgbClr val="0000CC"/>
                </a:solidFill>
                <a:ea typeface="新細明體" charset="-120"/>
              </a:rPr>
              <a:t>On Campus Employment</a:t>
            </a:r>
          </a:p>
          <a:p>
            <a:pPr marL="0" indent="0" algn="ctr" eaLnBrk="1" hangingPunct="1">
              <a:buClr>
                <a:schemeClr val="bg2"/>
              </a:buClr>
              <a:buNone/>
            </a:pPr>
            <a:endParaRPr lang="en-US" altLang="zh-TW" sz="1100" b="1" dirty="0">
              <a:solidFill>
                <a:srgbClr val="0000CC"/>
              </a:solidFill>
              <a:ea typeface="新細明體" charset="-120"/>
            </a:endParaRPr>
          </a:p>
          <a:p>
            <a:pPr marL="301943" lvl="1" indent="0" eaLnBrk="1" hangingPunct="1">
              <a:buClr>
                <a:schemeClr val="bg2"/>
              </a:buClr>
              <a:buNone/>
            </a:pPr>
            <a:r>
              <a:rPr lang="en-US" altLang="zh-TW" sz="2400" b="1" dirty="0">
                <a:solidFill>
                  <a:srgbClr val="000000"/>
                </a:solidFill>
                <a:ea typeface="新細明體" charset="-120"/>
              </a:rPr>
              <a:t> 1</a:t>
            </a:r>
            <a:r>
              <a:rPr lang="en-US" altLang="zh-TW" sz="2800" b="1" dirty="0">
                <a:solidFill>
                  <a:srgbClr val="000000"/>
                </a:solidFill>
                <a:ea typeface="新細明體" charset="-120"/>
              </a:rPr>
              <a:t>.  </a:t>
            </a:r>
            <a:r>
              <a:rPr lang="en-US" altLang="zh-TW" sz="2800" b="1" u="sng" dirty="0">
                <a:solidFill>
                  <a:srgbClr val="000000"/>
                </a:solidFill>
                <a:ea typeface="新細明體" charset="-120"/>
              </a:rPr>
              <a:t>It is up to you to find a job.</a:t>
            </a:r>
          </a:p>
          <a:p>
            <a:pPr lvl="2" eaLnBrk="1" hangingPunct="1">
              <a:buClrTx/>
              <a:buFont typeface="Wingdings" panose="05000000000000000000" pitchFamily="2" charset="2"/>
              <a:buChar char="§"/>
            </a:pPr>
            <a:r>
              <a:rPr lang="en-US" altLang="zh-TW" sz="2400" dirty="0">
                <a:solidFill>
                  <a:srgbClr val="336699"/>
                </a:solidFill>
                <a:ea typeface="新細明體" charset="-120"/>
              </a:rPr>
              <a:t>Library</a:t>
            </a:r>
          </a:p>
          <a:p>
            <a:pPr lvl="2" eaLnBrk="1" hangingPunct="1">
              <a:buClrTx/>
              <a:buFont typeface="Wingdings" panose="05000000000000000000" pitchFamily="2" charset="2"/>
              <a:buChar char="§"/>
            </a:pPr>
            <a:r>
              <a:rPr lang="en-US" altLang="zh-TW" sz="2400" dirty="0">
                <a:solidFill>
                  <a:srgbClr val="336699"/>
                </a:solidFill>
                <a:ea typeface="新細明體" charset="-120"/>
              </a:rPr>
              <a:t>MT Dining Services/Aramark</a:t>
            </a:r>
          </a:p>
          <a:p>
            <a:pPr lvl="2" eaLnBrk="1" hangingPunct="1">
              <a:buClrTx/>
              <a:buFont typeface="Wingdings" panose="05000000000000000000" pitchFamily="2" charset="2"/>
              <a:buChar char="§"/>
            </a:pPr>
            <a:r>
              <a:rPr lang="en-US" altLang="zh-TW" sz="2400" dirty="0">
                <a:solidFill>
                  <a:srgbClr val="336699"/>
                </a:solidFill>
                <a:ea typeface="新細明體" charset="-120"/>
              </a:rPr>
              <a:t>Academic Departments/Tutoring</a:t>
            </a:r>
          </a:p>
          <a:p>
            <a:pPr lvl="2" eaLnBrk="1" hangingPunct="1">
              <a:buClrTx/>
              <a:buFont typeface="Wingdings" panose="05000000000000000000" pitchFamily="2" charset="2"/>
              <a:buChar char="§"/>
            </a:pPr>
            <a:r>
              <a:rPr lang="en-US" altLang="zh-TW" sz="2400" dirty="0">
                <a:solidFill>
                  <a:srgbClr val="336699"/>
                </a:solidFill>
                <a:ea typeface="新細明體" charset="-120"/>
              </a:rPr>
              <a:t>MTSU Bookstore</a:t>
            </a:r>
          </a:p>
          <a:p>
            <a:pPr marL="627063" lvl="2" indent="0" eaLnBrk="1" hangingPunct="1">
              <a:buClrTx/>
              <a:buNone/>
            </a:pPr>
            <a:endParaRPr lang="en-US" altLang="zh-TW" sz="2400" dirty="0">
              <a:solidFill>
                <a:srgbClr val="336699"/>
              </a:solidFill>
              <a:ea typeface="新細明體" charset="-120"/>
            </a:endParaRPr>
          </a:p>
          <a:p>
            <a:pPr marL="301943" lvl="1" indent="0" eaLnBrk="1" hangingPunct="1">
              <a:buClr>
                <a:schemeClr val="bg2"/>
              </a:buClr>
              <a:buNone/>
            </a:pPr>
            <a:r>
              <a:rPr lang="en-US" altLang="zh-TW" sz="2400" dirty="0">
                <a:solidFill>
                  <a:srgbClr val="000000"/>
                </a:solidFill>
                <a:ea typeface="新細明體" charset="-120"/>
              </a:rPr>
              <a:t>Begin with the dynamic form on the I.A. home page, to get your Social Security Number</a:t>
            </a:r>
          </a:p>
          <a:p>
            <a:pPr eaLnBrk="1" hangingPunct="1">
              <a:buClr>
                <a:srgbClr val="FF3399"/>
              </a:buClr>
              <a:buFontTx/>
              <a:buNone/>
            </a:pPr>
            <a:endParaRPr lang="en-US" altLang="zh-TW" sz="2200" b="1" dirty="0">
              <a:solidFill>
                <a:srgbClr val="000000"/>
              </a:solidFill>
              <a:latin typeface="Garamond" pitchFamily="18" charset="0"/>
              <a:ea typeface="新細明體" charset="-120"/>
            </a:endParaRPr>
          </a:p>
        </p:txBody>
      </p:sp>
    </p:spTree>
    <p:extLst>
      <p:ext uri="{BB962C8B-B14F-4D97-AF65-F5344CB8AC3E}">
        <p14:creationId xmlns:p14="http://schemas.microsoft.com/office/powerpoint/2010/main" val="279042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940">
                                            <p:txEl>
                                              <p:pRg st="2" end="2"/>
                                            </p:txEl>
                                          </p:spTgt>
                                        </p:tgtEl>
                                        <p:attrNameLst>
                                          <p:attrName>style.visibility</p:attrName>
                                        </p:attrNameLst>
                                      </p:cBhvr>
                                      <p:to>
                                        <p:strVal val="visible"/>
                                      </p:to>
                                    </p:set>
                                    <p:animEffect transition="in" filter="blinds(horizontal)">
                                      <p:cBhvr>
                                        <p:cTn id="7" dur="500"/>
                                        <p:tgtEl>
                                          <p:spTgt spid="3994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9940">
                                            <p:txEl>
                                              <p:pRg st="3" end="3"/>
                                            </p:txEl>
                                          </p:spTgt>
                                        </p:tgtEl>
                                        <p:attrNameLst>
                                          <p:attrName>style.visibility</p:attrName>
                                        </p:attrNameLst>
                                      </p:cBhvr>
                                      <p:to>
                                        <p:strVal val="visible"/>
                                      </p:to>
                                    </p:set>
                                    <p:animEffect transition="in" filter="blinds(horizontal)">
                                      <p:cBhvr>
                                        <p:cTn id="12" dur="500"/>
                                        <p:tgtEl>
                                          <p:spTgt spid="39940">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9940">
                                            <p:txEl>
                                              <p:pRg st="4" end="4"/>
                                            </p:txEl>
                                          </p:spTgt>
                                        </p:tgtEl>
                                        <p:attrNameLst>
                                          <p:attrName>style.visibility</p:attrName>
                                        </p:attrNameLst>
                                      </p:cBhvr>
                                      <p:to>
                                        <p:strVal val="visible"/>
                                      </p:to>
                                    </p:set>
                                    <p:animEffect transition="in" filter="blinds(horizontal)">
                                      <p:cBhvr>
                                        <p:cTn id="15" dur="500"/>
                                        <p:tgtEl>
                                          <p:spTgt spid="39940">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9940">
                                            <p:txEl>
                                              <p:pRg st="5" end="5"/>
                                            </p:txEl>
                                          </p:spTgt>
                                        </p:tgtEl>
                                        <p:attrNameLst>
                                          <p:attrName>style.visibility</p:attrName>
                                        </p:attrNameLst>
                                      </p:cBhvr>
                                      <p:to>
                                        <p:strVal val="visible"/>
                                      </p:to>
                                    </p:set>
                                    <p:animEffect transition="in" filter="blinds(horizontal)">
                                      <p:cBhvr>
                                        <p:cTn id="18" dur="500"/>
                                        <p:tgtEl>
                                          <p:spTgt spid="39940">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9940">
                                            <p:txEl>
                                              <p:pRg st="6" end="6"/>
                                            </p:txEl>
                                          </p:spTgt>
                                        </p:tgtEl>
                                        <p:attrNameLst>
                                          <p:attrName>style.visibility</p:attrName>
                                        </p:attrNameLst>
                                      </p:cBhvr>
                                      <p:to>
                                        <p:strVal val="visible"/>
                                      </p:to>
                                    </p:set>
                                    <p:animEffect transition="in" filter="blinds(horizontal)">
                                      <p:cBhvr>
                                        <p:cTn id="21" dur="500"/>
                                        <p:tgtEl>
                                          <p:spTgt spid="39940">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9940">
                                            <p:txEl>
                                              <p:pRg st="8" end="8"/>
                                            </p:txEl>
                                          </p:spTgt>
                                        </p:tgtEl>
                                        <p:attrNameLst>
                                          <p:attrName>style.visibility</p:attrName>
                                        </p:attrNameLst>
                                      </p:cBhvr>
                                      <p:to>
                                        <p:strVal val="visible"/>
                                      </p:to>
                                    </p:set>
                                    <p:animEffect transition="in" filter="blinds(horizontal)">
                                      <p:cBhvr>
                                        <p:cTn id="26" dur="500"/>
                                        <p:tgtEl>
                                          <p:spTgt spid="3994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0" name="Picture 6" descr="mtw"/>
          <p:cNvPicPr>
            <a:picLocks noChangeAspect="1" noChangeArrowheads="1"/>
          </p:cNvPicPr>
          <p:nvPr/>
        </p:nvPicPr>
        <p:blipFill>
          <a:blip r:embed="rId3" cstate="print">
            <a:lum bright="24000"/>
          </a:blip>
          <a:srcRect/>
          <a:stretch>
            <a:fillRect/>
          </a:stretch>
        </p:blipFill>
        <p:spPr bwMode="auto">
          <a:xfrm>
            <a:off x="0" y="0"/>
            <a:ext cx="9144000" cy="6864350"/>
          </a:xfrm>
          <a:prstGeom prst="rect">
            <a:avLst/>
          </a:prstGeom>
          <a:noFill/>
        </p:spPr>
      </p:pic>
      <p:pic>
        <p:nvPicPr>
          <p:cNvPr id="41986" name="Picture 7" descr="bg_swoosh"/>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9144000" cy="1143000"/>
          </a:xfrm>
          <a:prstGeom prst="rect">
            <a:avLst/>
          </a:prstGeom>
          <a:noFill/>
          <a:ln w="9525">
            <a:noFill/>
            <a:miter lim="800000"/>
            <a:headEnd/>
            <a:tailEnd/>
          </a:ln>
        </p:spPr>
      </p:pic>
      <p:sp>
        <p:nvSpPr>
          <p:cNvPr id="41987" name="Content Placeholder 2"/>
          <p:cNvSpPr>
            <a:spLocks noGrp="1"/>
          </p:cNvSpPr>
          <p:nvPr>
            <p:ph idx="1"/>
          </p:nvPr>
        </p:nvSpPr>
        <p:spPr>
          <a:xfrm>
            <a:off x="-152400" y="1175657"/>
            <a:ext cx="9144000" cy="4800600"/>
          </a:xfrm>
        </p:spPr>
        <p:txBody>
          <a:bodyPr>
            <a:normAutofit/>
          </a:bodyPr>
          <a:lstStyle/>
          <a:p>
            <a:pPr marL="0" indent="0" algn="ctr">
              <a:lnSpc>
                <a:spcPct val="70000"/>
              </a:lnSpc>
              <a:buClrTx/>
              <a:buNone/>
            </a:pPr>
            <a:r>
              <a:rPr lang="en-US" altLang="zh-TW" sz="2600" b="1" dirty="0">
                <a:solidFill>
                  <a:srgbClr val="0000CC"/>
                </a:solidFill>
                <a:ea typeface="新細明體" charset="-120"/>
              </a:rPr>
              <a:t>Off Campus Employment</a:t>
            </a:r>
          </a:p>
          <a:p>
            <a:pPr marL="0" indent="0">
              <a:lnSpc>
                <a:spcPct val="70000"/>
              </a:lnSpc>
              <a:buClr>
                <a:schemeClr val="bg2"/>
              </a:buClr>
              <a:buNone/>
            </a:pPr>
            <a:endParaRPr lang="en-US" altLang="zh-TW" b="1" dirty="0">
              <a:solidFill>
                <a:srgbClr val="336699"/>
              </a:solidFill>
              <a:ea typeface="新細明體" charset="-120"/>
            </a:endParaRPr>
          </a:p>
          <a:p>
            <a:pPr marL="457200" lvl="1" indent="0">
              <a:lnSpc>
                <a:spcPct val="70000"/>
              </a:lnSpc>
              <a:buClrTx/>
              <a:buNone/>
            </a:pPr>
            <a:r>
              <a:rPr lang="en-US" altLang="zh-TW" sz="2400" b="1" dirty="0">
                <a:solidFill>
                  <a:srgbClr val="000000"/>
                </a:solidFill>
                <a:ea typeface="新細明體" charset="-120"/>
              </a:rPr>
              <a:t>1. </a:t>
            </a:r>
            <a:r>
              <a:rPr lang="en-US" altLang="zh-TW" sz="2400" dirty="0">
                <a:solidFill>
                  <a:srgbClr val="000000"/>
                </a:solidFill>
                <a:ea typeface="新細明體" charset="-120"/>
              </a:rPr>
              <a:t>OPT – Optional Practical Training</a:t>
            </a:r>
          </a:p>
          <a:p>
            <a:pPr marL="457200" lvl="1" indent="0">
              <a:lnSpc>
                <a:spcPct val="70000"/>
              </a:lnSpc>
              <a:buClrTx/>
              <a:buNone/>
            </a:pPr>
            <a:r>
              <a:rPr lang="en-US" altLang="zh-TW" sz="2400" dirty="0">
                <a:solidFill>
                  <a:srgbClr val="000000"/>
                </a:solidFill>
                <a:ea typeface="新細明體" charset="-120"/>
              </a:rPr>
              <a:t>	After one year of full-time enrollment</a:t>
            </a:r>
          </a:p>
          <a:p>
            <a:pPr marL="457200" lvl="1" indent="0">
              <a:lnSpc>
                <a:spcPct val="70000"/>
              </a:lnSpc>
              <a:buClrTx/>
              <a:buNone/>
            </a:pPr>
            <a:endParaRPr lang="en-US" altLang="zh-TW" sz="1200" dirty="0">
              <a:solidFill>
                <a:srgbClr val="000000"/>
              </a:solidFill>
              <a:ea typeface="新細明體" charset="-120"/>
            </a:endParaRPr>
          </a:p>
          <a:p>
            <a:pPr marL="457200" lvl="1" indent="0">
              <a:lnSpc>
                <a:spcPct val="70000"/>
              </a:lnSpc>
              <a:buClrTx/>
              <a:buNone/>
            </a:pPr>
            <a:r>
              <a:rPr lang="en-US" altLang="zh-TW" sz="2400" dirty="0">
                <a:solidFill>
                  <a:srgbClr val="000000"/>
                </a:solidFill>
                <a:ea typeface="新細明體" charset="-120"/>
              </a:rPr>
              <a:t>2. CPT – Curricular Practical Training</a:t>
            </a:r>
          </a:p>
          <a:p>
            <a:pPr marL="736600" lvl="2" indent="0">
              <a:lnSpc>
                <a:spcPct val="70000"/>
              </a:lnSpc>
              <a:buClrTx/>
              <a:buNone/>
            </a:pPr>
            <a:r>
              <a:rPr lang="en-US" altLang="zh-TW" sz="2400" dirty="0">
                <a:solidFill>
                  <a:srgbClr val="000000"/>
                </a:solidFill>
                <a:ea typeface="新細明體" charset="-120"/>
              </a:rPr>
              <a:t>   After one year of full-time enrollment</a:t>
            </a:r>
          </a:p>
          <a:p>
            <a:pPr marL="914400" lvl="2" indent="0">
              <a:lnSpc>
                <a:spcPct val="70000"/>
              </a:lnSpc>
              <a:buClr>
                <a:schemeClr val="bg2"/>
              </a:buClr>
              <a:buNone/>
            </a:pPr>
            <a:endParaRPr lang="en-US" altLang="zh-TW" sz="1200" dirty="0">
              <a:solidFill>
                <a:srgbClr val="000000"/>
              </a:solidFill>
              <a:ea typeface="新細明體" charset="-120"/>
            </a:endParaRPr>
          </a:p>
          <a:p>
            <a:pPr marL="457200" lvl="1" indent="0">
              <a:lnSpc>
                <a:spcPct val="70000"/>
              </a:lnSpc>
              <a:buClrTx/>
              <a:buNone/>
            </a:pPr>
            <a:r>
              <a:rPr lang="en-US" altLang="zh-TW" sz="2400" dirty="0">
                <a:solidFill>
                  <a:srgbClr val="000000"/>
                </a:solidFill>
                <a:ea typeface="新細明體" charset="-120"/>
              </a:rPr>
              <a:t>3. Economic Hardship Status</a:t>
            </a:r>
          </a:p>
          <a:p>
            <a:pPr marL="914400" lvl="2" indent="0">
              <a:lnSpc>
                <a:spcPct val="70000"/>
              </a:lnSpc>
              <a:buClrTx/>
            </a:pPr>
            <a:r>
              <a:rPr lang="en-US" altLang="zh-TW" sz="2400" dirty="0">
                <a:solidFill>
                  <a:schemeClr val="tx1"/>
                </a:solidFill>
                <a:ea typeface="新細明體" charset="-120"/>
              </a:rPr>
              <a:t>Request application from international office</a:t>
            </a:r>
            <a:endParaRPr lang="en-US" altLang="zh-TW" sz="2400" dirty="0">
              <a:solidFill>
                <a:srgbClr val="000000"/>
              </a:solidFill>
              <a:ea typeface="新細明體" charset="-120"/>
            </a:endParaRPr>
          </a:p>
          <a:p>
            <a:pPr marL="914400" lvl="2" indent="0">
              <a:lnSpc>
                <a:spcPct val="70000"/>
              </a:lnSpc>
              <a:buClrTx/>
            </a:pPr>
            <a:r>
              <a:rPr lang="en-US" altLang="zh-TW" sz="2400" dirty="0">
                <a:solidFill>
                  <a:srgbClr val="000000"/>
                </a:solidFill>
                <a:ea typeface="新細明體" charset="-120"/>
              </a:rPr>
              <a:t>Provide documentation of hardship e.g.: proof of currency</a:t>
            </a:r>
          </a:p>
          <a:p>
            <a:pPr marL="914400" lvl="2" indent="0">
              <a:lnSpc>
                <a:spcPct val="70000"/>
              </a:lnSpc>
              <a:buClrTx/>
              <a:buNone/>
            </a:pPr>
            <a:r>
              <a:rPr lang="en-US" altLang="zh-TW" sz="2400" dirty="0">
                <a:solidFill>
                  <a:srgbClr val="000000"/>
                </a:solidFill>
                <a:ea typeface="新細明體" charset="-120"/>
              </a:rPr>
              <a:t>   devaluation</a:t>
            </a:r>
          </a:p>
          <a:p>
            <a:pPr marL="914400" lvl="2" indent="0">
              <a:lnSpc>
                <a:spcPct val="70000"/>
              </a:lnSpc>
              <a:buClrTx/>
            </a:pPr>
            <a:r>
              <a:rPr lang="en-US" altLang="zh-TW" sz="2400" dirty="0">
                <a:solidFill>
                  <a:srgbClr val="000000"/>
                </a:solidFill>
                <a:ea typeface="新細明體" charset="-120"/>
              </a:rPr>
              <a:t>Mail application to USCIS</a:t>
            </a:r>
          </a:p>
          <a:p>
            <a:pPr marL="914400" lvl="2" indent="0" algn="ctr">
              <a:lnSpc>
                <a:spcPct val="70000"/>
              </a:lnSpc>
              <a:buClrTx/>
              <a:buNone/>
            </a:pPr>
            <a:endParaRPr lang="en-US" altLang="zh-TW" sz="2400" b="1" dirty="0">
              <a:solidFill>
                <a:srgbClr val="000000"/>
              </a:solidFill>
              <a:ea typeface="新細明體" charset="-120"/>
            </a:endParaRPr>
          </a:p>
          <a:p>
            <a:pPr marL="914400" lvl="2" indent="0" algn="ctr">
              <a:lnSpc>
                <a:spcPct val="70000"/>
              </a:lnSpc>
              <a:buClrTx/>
              <a:buNone/>
            </a:pPr>
            <a:r>
              <a:rPr lang="en-US" altLang="zh-TW" sz="2400" b="1" u="sng" dirty="0">
                <a:solidFill>
                  <a:srgbClr val="FF0000"/>
                </a:solidFill>
                <a:ea typeface="新細明體" charset="-120"/>
              </a:rPr>
              <a:t>Illegal without proper authorization </a:t>
            </a:r>
          </a:p>
          <a:p>
            <a:pPr marL="914400" lvl="2" indent="0">
              <a:lnSpc>
                <a:spcPct val="70000"/>
              </a:lnSpc>
              <a:buClrTx/>
            </a:pPr>
            <a:endParaRPr lang="en-US" altLang="zh-TW" b="1" dirty="0">
              <a:solidFill>
                <a:srgbClr val="000000"/>
              </a:solidFill>
              <a:ea typeface="新細明體" charset="-120"/>
            </a:endParaRPr>
          </a:p>
          <a:p>
            <a:pPr marL="457200" lvl="1" indent="0">
              <a:lnSpc>
                <a:spcPct val="70000"/>
              </a:lnSpc>
              <a:buClr>
                <a:schemeClr val="bg2"/>
              </a:buClr>
            </a:pPr>
            <a:endParaRPr lang="en-US" altLang="zh-TW" b="1" dirty="0">
              <a:solidFill>
                <a:srgbClr val="000000"/>
              </a:solidFill>
              <a:latin typeface="Garamond" pitchFamily="18" charset="0"/>
              <a:ea typeface="新細明體" charset="-120"/>
            </a:endParaRPr>
          </a:p>
          <a:p>
            <a:pPr eaLnBrk="1" hangingPunct="1">
              <a:lnSpc>
                <a:spcPct val="90000"/>
              </a:lnSpc>
              <a:buFontTx/>
              <a:buNone/>
            </a:pPr>
            <a:endParaRPr lang="en-US" altLang="zh-TW" sz="1800" b="1" dirty="0">
              <a:solidFill>
                <a:srgbClr val="000000"/>
              </a:solidFill>
              <a:latin typeface="Garamond" pitchFamily="18" charset="0"/>
              <a:ea typeface="新細明體" charset="-120"/>
            </a:endParaRPr>
          </a:p>
        </p:txBody>
      </p:sp>
      <p:sp>
        <p:nvSpPr>
          <p:cNvPr id="41988" name="Title 1"/>
          <p:cNvSpPr>
            <a:spLocks/>
          </p:cNvSpPr>
          <p:nvPr/>
        </p:nvSpPr>
        <p:spPr bwMode="auto">
          <a:xfrm>
            <a:off x="2076450" y="108857"/>
            <a:ext cx="4991100" cy="925286"/>
          </a:xfrm>
          <a:prstGeom prst="rect">
            <a:avLst/>
          </a:prstGeom>
          <a:noFill/>
          <a:ln w="9525">
            <a:noFill/>
            <a:miter lim="800000"/>
            <a:headEnd/>
            <a:tailEnd/>
          </a:ln>
        </p:spPr>
        <p:txBody>
          <a:bodyPr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TW" sz="54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Employment 3</a:t>
            </a:r>
          </a:p>
        </p:txBody>
      </p:sp>
    </p:spTree>
    <p:extLst>
      <p:ext uri="{BB962C8B-B14F-4D97-AF65-F5344CB8AC3E}">
        <p14:creationId xmlns:p14="http://schemas.microsoft.com/office/powerpoint/2010/main" val="254574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7">
                                            <p:txEl>
                                              <p:pRg st="2" end="2"/>
                                            </p:txEl>
                                          </p:spTgt>
                                        </p:tgtEl>
                                        <p:attrNameLst>
                                          <p:attrName>style.visibility</p:attrName>
                                        </p:attrNameLst>
                                      </p:cBhvr>
                                      <p:to>
                                        <p:strVal val="visible"/>
                                      </p:to>
                                    </p:set>
                                    <p:anim calcmode="lin" valueType="num">
                                      <p:cBhvr additive="base">
                                        <p:cTn id="7"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987">
                                            <p:txEl>
                                              <p:pRg st="3" end="3"/>
                                            </p:txEl>
                                          </p:spTgt>
                                        </p:tgtEl>
                                        <p:attrNameLst>
                                          <p:attrName>style.visibility</p:attrName>
                                        </p:attrNameLst>
                                      </p:cBhvr>
                                      <p:to>
                                        <p:strVal val="visible"/>
                                      </p:to>
                                    </p:set>
                                    <p:anim calcmode="lin" valueType="num">
                                      <p:cBhvr additive="base">
                                        <p:cTn id="11"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19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anim calcmode="lin" valueType="num">
                                      <p:cBhvr additive="base">
                                        <p:cTn id="17" dur="500" fill="hold"/>
                                        <p:tgtEl>
                                          <p:spTgt spid="41987">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1987">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1987">
                                            <p:txEl>
                                              <p:pRg st="6" end="6"/>
                                            </p:txEl>
                                          </p:spTgt>
                                        </p:tgtEl>
                                        <p:attrNameLst>
                                          <p:attrName>style.visibility</p:attrName>
                                        </p:attrNameLst>
                                      </p:cBhvr>
                                      <p:to>
                                        <p:strVal val="visible"/>
                                      </p:to>
                                    </p:set>
                                    <p:anim calcmode="lin" valueType="num">
                                      <p:cBhvr additive="base">
                                        <p:cTn id="21" dur="500" fill="hold"/>
                                        <p:tgtEl>
                                          <p:spTgt spid="41987">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19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1987">
                                            <p:txEl>
                                              <p:pRg st="8" end="8"/>
                                            </p:txEl>
                                          </p:spTgt>
                                        </p:tgtEl>
                                        <p:attrNameLst>
                                          <p:attrName>style.visibility</p:attrName>
                                        </p:attrNameLst>
                                      </p:cBhvr>
                                      <p:to>
                                        <p:strVal val="visible"/>
                                      </p:to>
                                    </p:set>
                                    <p:anim calcmode="lin" valueType="num">
                                      <p:cBhvr additive="base">
                                        <p:cTn id="27" dur="500" fill="hold"/>
                                        <p:tgtEl>
                                          <p:spTgt spid="41987">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1987">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1987">
                                            <p:txEl>
                                              <p:pRg st="9" end="9"/>
                                            </p:txEl>
                                          </p:spTgt>
                                        </p:tgtEl>
                                        <p:attrNameLst>
                                          <p:attrName>style.visibility</p:attrName>
                                        </p:attrNameLst>
                                      </p:cBhvr>
                                      <p:to>
                                        <p:strVal val="visible"/>
                                      </p:to>
                                    </p:set>
                                    <p:anim calcmode="lin" valueType="num">
                                      <p:cBhvr additive="base">
                                        <p:cTn id="31" dur="500" fill="hold"/>
                                        <p:tgtEl>
                                          <p:spTgt spid="41987">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987">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1987">
                                            <p:txEl>
                                              <p:pRg st="10" end="10"/>
                                            </p:txEl>
                                          </p:spTgt>
                                        </p:tgtEl>
                                        <p:attrNameLst>
                                          <p:attrName>style.visibility</p:attrName>
                                        </p:attrNameLst>
                                      </p:cBhvr>
                                      <p:to>
                                        <p:strVal val="visible"/>
                                      </p:to>
                                    </p:set>
                                    <p:anim calcmode="lin" valueType="num">
                                      <p:cBhvr additive="base">
                                        <p:cTn id="35" dur="500" fill="hold"/>
                                        <p:tgtEl>
                                          <p:spTgt spid="41987">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1987">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1987">
                                            <p:txEl>
                                              <p:pRg st="11" end="11"/>
                                            </p:txEl>
                                          </p:spTgt>
                                        </p:tgtEl>
                                        <p:attrNameLst>
                                          <p:attrName>style.visibility</p:attrName>
                                        </p:attrNameLst>
                                      </p:cBhvr>
                                      <p:to>
                                        <p:strVal val="visible"/>
                                      </p:to>
                                    </p:set>
                                    <p:anim calcmode="lin" valueType="num">
                                      <p:cBhvr additive="base">
                                        <p:cTn id="39" dur="500" fill="hold"/>
                                        <p:tgtEl>
                                          <p:spTgt spid="41987">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1987">
                                            <p:txEl>
                                              <p:pRg st="11" end="1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1987">
                                            <p:txEl>
                                              <p:pRg st="12" end="12"/>
                                            </p:txEl>
                                          </p:spTgt>
                                        </p:tgtEl>
                                        <p:attrNameLst>
                                          <p:attrName>style.visibility</p:attrName>
                                        </p:attrNameLst>
                                      </p:cBhvr>
                                      <p:to>
                                        <p:strVal val="visible"/>
                                      </p:to>
                                    </p:set>
                                    <p:anim calcmode="lin" valueType="num">
                                      <p:cBhvr additive="base">
                                        <p:cTn id="43" dur="500" fill="hold"/>
                                        <p:tgtEl>
                                          <p:spTgt spid="41987">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98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8" presetClass="emph" presetSubtype="0" fill="hold" nodeType="clickEffect">
                                  <p:stCondLst>
                                    <p:cond delay="0"/>
                                  </p:stCondLst>
                                  <p:childTnLst>
                                    <p:animRot by="21600000">
                                      <p:cBhvr>
                                        <p:cTn id="48" dur="2000" fill="hold"/>
                                        <p:tgtEl>
                                          <p:spTgt spid="41987">
                                            <p:txEl>
                                              <p:pRg st="14" end="1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6" name="Picture 12" descr="mtw"/>
          <p:cNvPicPr>
            <a:picLocks noChangeAspect="1" noChangeArrowheads="1"/>
          </p:cNvPicPr>
          <p:nvPr/>
        </p:nvPicPr>
        <p:blipFill>
          <a:blip r:embed="rId3" cstate="print">
            <a:lum bright="24000"/>
          </a:blip>
          <a:srcRect/>
          <a:stretch>
            <a:fillRect/>
          </a:stretch>
        </p:blipFill>
        <p:spPr bwMode="auto">
          <a:xfrm>
            <a:off x="0" y="0"/>
            <a:ext cx="9144000" cy="6864350"/>
          </a:xfrm>
          <a:prstGeom prst="rect">
            <a:avLst/>
          </a:prstGeom>
          <a:noFill/>
        </p:spPr>
      </p:pic>
      <p:sp>
        <p:nvSpPr>
          <p:cNvPr id="16386" name="Subtitle 2"/>
          <p:cNvSpPr>
            <a:spLocks noGrp="1"/>
          </p:cNvSpPr>
          <p:nvPr>
            <p:ph type="subTitle" idx="1"/>
          </p:nvPr>
        </p:nvSpPr>
        <p:spPr>
          <a:xfrm>
            <a:off x="762000" y="4648200"/>
            <a:ext cx="7696200" cy="1143000"/>
          </a:xfrm>
        </p:spPr>
        <p:txBody>
          <a:bodyPr/>
          <a:lstStyle/>
          <a:p>
            <a:pPr eaLnBrk="1" hangingPunct="1"/>
            <a:r>
              <a:rPr lang="en-US" altLang="zh-TW" sz="3400" b="1" dirty="0">
                <a:solidFill>
                  <a:srgbClr val="000000"/>
                </a:solidFill>
                <a:latin typeface="Times New Roman" pitchFamily="18" charset="0"/>
                <a:ea typeface="新細明體" charset="-120"/>
                <a:cs typeface="Times New Roman" pitchFamily="18" charset="0"/>
              </a:rPr>
              <a:t>Middle Tennessee State University</a:t>
            </a:r>
          </a:p>
          <a:p>
            <a:pPr algn="l" eaLnBrk="1" hangingPunct="1"/>
            <a:endParaRPr lang="en-US" altLang="zh-TW" sz="2000" dirty="0">
              <a:solidFill>
                <a:srgbClr val="660066"/>
              </a:solidFill>
              <a:latin typeface="Times New Roman" pitchFamily="18" charset="0"/>
              <a:ea typeface="新細明體" charset="-120"/>
              <a:cs typeface="Times New Roman" pitchFamily="18" charset="0"/>
            </a:endParaRPr>
          </a:p>
          <a:p>
            <a:pPr algn="l" eaLnBrk="1" hangingPunct="1"/>
            <a:endParaRPr lang="en-US" altLang="zh-TW" sz="2000" dirty="0">
              <a:solidFill>
                <a:srgbClr val="660066"/>
              </a:solidFill>
              <a:latin typeface="Times New Roman" pitchFamily="18" charset="0"/>
              <a:ea typeface="新細明體" charset="-120"/>
              <a:cs typeface="Times New Roman" pitchFamily="18" charset="0"/>
            </a:endParaRPr>
          </a:p>
        </p:txBody>
      </p:sp>
      <p:pic>
        <p:nvPicPr>
          <p:cNvPr id="16387" name="Picture 17" descr="ANd9GcS8J_Vg010qW51PuznbvGUTxTGRkK3moZjV2dRtKwH-MDyPO0sTl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71600" y="1447800"/>
            <a:ext cx="6400800" cy="3276600"/>
          </a:xfrm>
          <a:prstGeom prst="rect">
            <a:avLst/>
          </a:prstGeom>
          <a:noFill/>
          <a:ln w="9525">
            <a:noFill/>
            <a:miter lim="800000"/>
            <a:headEnd/>
            <a:tailEnd/>
          </a:ln>
        </p:spPr>
      </p:pic>
      <p:sp>
        <p:nvSpPr>
          <p:cNvPr id="16388" name="Rectangle 4"/>
          <p:cNvSpPr>
            <a:spLocks noChangeArrowheads="1"/>
          </p:cNvSpPr>
          <p:nvPr/>
        </p:nvSpPr>
        <p:spPr bwMode="auto">
          <a:xfrm>
            <a:off x="3429000" y="5195888"/>
            <a:ext cx="2467342" cy="461665"/>
          </a:xfrm>
          <a:prstGeom prst="rect">
            <a:avLst/>
          </a:prstGeom>
          <a:noFill/>
          <a:ln w="9525">
            <a:noFill/>
            <a:miter lim="800000"/>
            <a:headEnd/>
            <a:tailEnd/>
          </a:ln>
        </p:spPr>
        <p:txBody>
          <a:bodyPr wrap="none">
            <a:spAutoFit/>
          </a:bodyPr>
          <a:lstStyle/>
          <a:p>
            <a:r>
              <a:rPr lang="en-US" altLang="zh-TW" sz="2400" dirty="0">
                <a:solidFill>
                  <a:srgbClr val="000000"/>
                </a:solidFill>
                <a:latin typeface="Times New Roman" pitchFamily="18" charset="0"/>
                <a:cs typeface="Times New Roman" pitchFamily="18" charset="0"/>
              </a:rPr>
              <a:t>August 17th, 2021</a:t>
            </a:r>
            <a:endParaRPr kumimoji="0" lang="zh-TW" altLang="en-US" sz="2400" b="0" dirty="0">
              <a:solidFill>
                <a:srgbClr val="000000"/>
              </a:solidFill>
              <a:latin typeface="Times New Roman" pitchFamily="18" charset="0"/>
              <a:cs typeface="Times New Roman" pitchFamily="18" charset="0"/>
            </a:endParaRPr>
          </a:p>
        </p:txBody>
      </p:sp>
      <p:pic>
        <p:nvPicPr>
          <p:cNvPr id="16389" name="Picture 14" descr="bg_swoosh"/>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0"/>
            <a:ext cx="9144000" cy="1371600"/>
          </a:xfrm>
          <a:prstGeom prst="rect">
            <a:avLst/>
          </a:prstGeom>
          <a:noFill/>
          <a:ln w="9525">
            <a:noFill/>
            <a:miter lim="800000"/>
            <a:headEnd/>
            <a:tailEnd/>
          </a:ln>
        </p:spPr>
      </p:pic>
      <p:pic>
        <p:nvPicPr>
          <p:cNvPr id="16390" name="Picture 18" descr="small globe"/>
          <p:cNvPicPr>
            <a:picLocks noChangeAspect="1" noChangeArrowheads="1"/>
          </p:cNvPicPr>
          <p:nvPr/>
        </p:nvPicPr>
        <p:blipFill>
          <a:blip r:embed="rId6" cstate="print"/>
          <a:srcRect/>
          <a:stretch>
            <a:fillRect/>
          </a:stretch>
        </p:blipFill>
        <p:spPr bwMode="auto">
          <a:xfrm>
            <a:off x="1371600" y="5853235"/>
            <a:ext cx="914400" cy="914400"/>
          </a:xfrm>
          <a:prstGeom prst="rect">
            <a:avLst/>
          </a:prstGeom>
          <a:noFill/>
          <a:ln w="9525">
            <a:noFill/>
            <a:miter lim="800000"/>
            <a:headEnd/>
            <a:tailEnd/>
          </a:ln>
        </p:spPr>
      </p:pic>
      <p:sp>
        <p:nvSpPr>
          <p:cNvPr id="2" name="Title 1"/>
          <p:cNvSpPr>
            <a:spLocks noGrp="1"/>
          </p:cNvSpPr>
          <p:nvPr>
            <p:ph type="ctrTitle"/>
          </p:nvPr>
        </p:nvSpPr>
        <p:spPr>
          <a:xfrm>
            <a:off x="685800" y="2362199"/>
            <a:ext cx="7772400" cy="1695153"/>
          </a:xfrm>
        </p:spPr>
        <p:txBody>
          <a:bodyPr>
            <a:normAutofit fontScale="90000"/>
          </a:bodyPr>
          <a:lstStyle/>
          <a:p>
            <a:pPr algn="l" eaLnBrk="1" hangingPunct="1">
              <a:defRPr/>
            </a:pPr>
            <a:r>
              <a:rPr lang="en-US" altLang="zh-TW" sz="8600" dirty="0">
                <a:latin typeface="Times New Roman" pitchFamily="18" charset="0"/>
                <a:ea typeface="新細明體" charset="-120"/>
                <a:cs typeface="Times New Roman" pitchFamily="18" charset="0"/>
              </a:rPr>
              <a:t>      </a:t>
            </a:r>
            <a:r>
              <a:rPr lang="en-US" altLang="zh-TW" sz="9600" b="1" i="1" dirty="0">
                <a:solidFill>
                  <a:srgbClr val="0000CC"/>
                </a:solidFill>
                <a:effectLst>
                  <a:outerShdw blurRad="38100" dist="38100" dir="2700000" algn="tl">
                    <a:srgbClr val="C0C0C0"/>
                  </a:outerShdw>
                </a:effectLst>
                <a:latin typeface="Times New Roman" pitchFamily="18" charset="0"/>
                <a:ea typeface="新細明體" charset="-120"/>
                <a:cs typeface="Times New Roman" pitchFamily="18" charset="0"/>
              </a:rPr>
              <a:t>I</a:t>
            </a:r>
            <a:r>
              <a:rPr lang="en-US" altLang="zh-TW" sz="4000" b="1" dirty="0">
                <a:solidFill>
                  <a:srgbClr val="0000CC"/>
                </a:solidFill>
                <a:effectLst>
                  <a:outerShdw blurRad="38100" dist="38100" dir="2700000" algn="tl">
                    <a:srgbClr val="C0C0C0"/>
                  </a:outerShdw>
                </a:effectLst>
                <a:latin typeface="Times New Roman" pitchFamily="18" charset="0"/>
                <a:ea typeface="新細明體" charset="-120"/>
                <a:cs typeface="Times New Roman" pitchFamily="18" charset="0"/>
              </a:rPr>
              <a:t>MMIGRATION</a:t>
            </a:r>
            <a:r>
              <a:rPr lang="en-US" altLang="zh-TW" sz="3200" b="1" dirty="0">
                <a:solidFill>
                  <a:srgbClr val="0000CC"/>
                </a:solidFill>
                <a:effectLst>
                  <a:outerShdw blurRad="38100" dist="38100" dir="2700000" algn="tl">
                    <a:srgbClr val="C0C0C0"/>
                  </a:outerShdw>
                </a:effectLst>
                <a:latin typeface="Times New Roman" pitchFamily="18" charset="0"/>
                <a:ea typeface="新細明體" charset="-120"/>
                <a:cs typeface="Times New Roman" pitchFamily="18" charset="0"/>
              </a:rPr>
              <a:t> </a:t>
            </a:r>
            <a:br>
              <a:rPr lang="en-US" altLang="zh-TW" sz="2700" b="1" dirty="0">
                <a:solidFill>
                  <a:srgbClr val="0000CC"/>
                </a:solidFill>
                <a:effectLst>
                  <a:outerShdw blurRad="38100" dist="38100" dir="2700000" algn="tl">
                    <a:srgbClr val="C0C0C0"/>
                  </a:outerShdw>
                </a:effectLst>
                <a:latin typeface="Times New Roman" pitchFamily="18" charset="0"/>
                <a:ea typeface="新細明體" charset="-120"/>
                <a:cs typeface="Times New Roman" pitchFamily="18" charset="0"/>
              </a:rPr>
            </a:br>
            <a:r>
              <a:rPr lang="en-US" altLang="zh-TW" sz="2700" b="1" dirty="0">
                <a:solidFill>
                  <a:srgbClr val="0000CC"/>
                </a:solidFill>
                <a:effectLst>
                  <a:outerShdw blurRad="38100" dist="38100" dir="2700000" algn="tl">
                    <a:srgbClr val="C0C0C0"/>
                  </a:outerShdw>
                </a:effectLst>
                <a:latin typeface="Times New Roman" pitchFamily="18" charset="0"/>
                <a:ea typeface="新細明體" charset="-120"/>
                <a:cs typeface="Times New Roman" pitchFamily="18" charset="0"/>
              </a:rPr>
              <a:t>		  	         </a:t>
            </a:r>
            <a:r>
              <a:rPr lang="en-US" altLang="zh-TW" sz="9600" b="1" i="1" dirty="0">
                <a:solidFill>
                  <a:srgbClr val="0000CC"/>
                </a:solidFill>
                <a:effectLst>
                  <a:outerShdw blurRad="38100" dist="38100" dir="2700000" algn="tl">
                    <a:srgbClr val="C0C0C0"/>
                  </a:outerShdw>
                </a:effectLst>
                <a:latin typeface="Times New Roman" pitchFamily="18" charset="0"/>
                <a:ea typeface="新細明體" charset="-120"/>
                <a:cs typeface="Times New Roman" pitchFamily="18" charset="0"/>
              </a:rPr>
              <a:t>B</a:t>
            </a:r>
            <a:r>
              <a:rPr lang="en-US" altLang="zh-TW" sz="4000" b="1" dirty="0">
                <a:solidFill>
                  <a:srgbClr val="0000CC"/>
                </a:solidFill>
                <a:effectLst>
                  <a:outerShdw blurRad="38100" dist="38100" dir="2700000" algn="tl">
                    <a:srgbClr val="C0C0C0"/>
                  </a:outerShdw>
                </a:effectLst>
                <a:latin typeface="Times New Roman" pitchFamily="18" charset="0"/>
                <a:ea typeface="新細明體" charset="-120"/>
                <a:cs typeface="Times New Roman" pitchFamily="18" charset="0"/>
              </a:rPr>
              <a:t>RIEFING</a:t>
            </a:r>
          </a:p>
        </p:txBody>
      </p:sp>
      <p:sp>
        <p:nvSpPr>
          <p:cNvPr id="16392" name="Line 22"/>
          <p:cNvSpPr>
            <a:spLocks noChangeShapeType="1"/>
          </p:cNvSpPr>
          <p:nvPr/>
        </p:nvSpPr>
        <p:spPr bwMode="auto">
          <a:xfrm>
            <a:off x="2209800" y="2743200"/>
            <a:ext cx="4038600" cy="0"/>
          </a:xfrm>
          <a:prstGeom prst="line">
            <a:avLst/>
          </a:prstGeom>
          <a:noFill/>
          <a:ln w="38100">
            <a:solidFill>
              <a:srgbClr val="FFFF00"/>
            </a:solidFill>
            <a:round/>
            <a:headEnd/>
            <a:tailEnd/>
          </a:ln>
        </p:spPr>
        <p:txBody>
          <a:bodyPr/>
          <a:lstStyle/>
          <a:p>
            <a:endParaRPr lang="zh-TW" altLang="en-US">
              <a:latin typeface="Times New Roman" pitchFamily="18" charset="0"/>
              <a:cs typeface="Times New Roman" pitchFamily="18" charset="0"/>
            </a:endParaRPr>
          </a:p>
        </p:txBody>
      </p:sp>
      <p:sp>
        <p:nvSpPr>
          <p:cNvPr id="16393" name="Line 23"/>
          <p:cNvSpPr>
            <a:spLocks noChangeShapeType="1"/>
          </p:cNvSpPr>
          <p:nvPr/>
        </p:nvSpPr>
        <p:spPr bwMode="auto">
          <a:xfrm>
            <a:off x="4038600" y="4191000"/>
            <a:ext cx="3124200" cy="0"/>
          </a:xfrm>
          <a:prstGeom prst="line">
            <a:avLst/>
          </a:prstGeom>
          <a:noFill/>
          <a:ln w="38100">
            <a:solidFill>
              <a:srgbClr val="FFFF00"/>
            </a:solidFill>
            <a:round/>
            <a:headEnd/>
            <a:tailEnd/>
          </a:ln>
        </p:spPr>
        <p:txBody>
          <a:bodyPr/>
          <a:lstStyle/>
          <a:p>
            <a:endParaRPr lang="zh-TW" altLang="en-US">
              <a:latin typeface="Times New Roman" pitchFamily="18" charset="0"/>
              <a:cs typeface="Times New Roman" pitchFamily="18" charset="0"/>
            </a:endParaRPr>
          </a:p>
        </p:txBody>
      </p:sp>
      <p:sp>
        <p:nvSpPr>
          <p:cNvPr id="16410" name="Text Box 26"/>
          <p:cNvSpPr txBox="1">
            <a:spLocks noChangeArrowheads="1"/>
          </p:cNvSpPr>
          <p:nvPr/>
        </p:nvSpPr>
        <p:spPr bwMode="auto">
          <a:xfrm>
            <a:off x="2590800" y="6096000"/>
            <a:ext cx="4267200" cy="457200"/>
          </a:xfrm>
          <a:prstGeom prst="rect">
            <a:avLst/>
          </a:prstGeom>
          <a:noFill/>
          <a:ln w="9525">
            <a:noFill/>
            <a:miter lim="800000"/>
            <a:headEnd/>
            <a:tailEnd/>
          </a:ln>
          <a:effectLst/>
        </p:spPr>
        <p:txBody>
          <a:bodyPr wrap="square">
            <a:spAutoFit/>
          </a:bodyPr>
          <a:lstStyle/>
          <a:p>
            <a:r>
              <a:rPr lang="en-US" altLang="zh-TW" sz="2400" b="1" dirty="0">
                <a:solidFill>
                  <a:srgbClr val="336699"/>
                </a:solidFill>
                <a:effectLst>
                  <a:outerShdw blurRad="38100" dist="38100" dir="2700000" algn="tl">
                    <a:srgbClr val="C0C0C0"/>
                  </a:outerShdw>
                </a:effectLst>
                <a:latin typeface="Times New Roman" pitchFamily="18" charset="0"/>
                <a:cs typeface="Times New Roman" pitchFamily="18" charset="0"/>
              </a:rPr>
              <a:t>Office of International Affairs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8" name="Picture 6" descr="mtw"/>
          <p:cNvPicPr>
            <a:picLocks noChangeAspect="1" noChangeArrowheads="1"/>
          </p:cNvPicPr>
          <p:nvPr/>
        </p:nvPicPr>
        <p:blipFill>
          <a:blip r:embed="rId3" cstate="print">
            <a:lum bright="24000"/>
          </a:blip>
          <a:srcRect/>
          <a:stretch>
            <a:fillRect/>
          </a:stretch>
        </p:blipFill>
        <p:spPr bwMode="auto">
          <a:xfrm>
            <a:off x="0" y="0"/>
            <a:ext cx="9144000" cy="6864350"/>
          </a:xfrm>
          <a:prstGeom prst="rect">
            <a:avLst/>
          </a:prstGeom>
          <a:noFill/>
        </p:spPr>
      </p:pic>
      <p:pic>
        <p:nvPicPr>
          <p:cNvPr id="44034" name="Picture 3" descr="bg_swoosh"/>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87086"/>
            <a:ext cx="9144000" cy="914400"/>
          </a:xfrm>
          <a:prstGeom prst="rect">
            <a:avLst/>
          </a:prstGeom>
          <a:noFill/>
          <a:ln w="9525">
            <a:noFill/>
            <a:miter lim="800000"/>
            <a:headEnd/>
            <a:tailEnd/>
          </a:ln>
        </p:spPr>
      </p:pic>
      <p:sp>
        <p:nvSpPr>
          <p:cNvPr id="44035" name="Content Placeholder 2"/>
          <p:cNvSpPr>
            <a:spLocks noGrp="1"/>
          </p:cNvSpPr>
          <p:nvPr>
            <p:ph idx="4294967295"/>
          </p:nvPr>
        </p:nvSpPr>
        <p:spPr>
          <a:xfrm>
            <a:off x="-95250" y="1153886"/>
            <a:ext cx="9144000" cy="4789714"/>
          </a:xfrm>
        </p:spPr>
        <p:txBody>
          <a:bodyPr>
            <a:normAutofit/>
          </a:bodyPr>
          <a:lstStyle/>
          <a:p>
            <a:pPr marL="0" indent="0">
              <a:lnSpc>
                <a:spcPct val="70000"/>
              </a:lnSpc>
              <a:buClrTx/>
              <a:buNone/>
            </a:pPr>
            <a:r>
              <a:rPr lang="en-US" altLang="zh-TW" sz="2600" b="1" dirty="0">
                <a:solidFill>
                  <a:srgbClr val="0000CC"/>
                </a:solidFill>
                <a:ea typeface="新細明體" charset="-120"/>
              </a:rPr>
              <a:t>Optional Practical Training (Pre/Post)</a:t>
            </a:r>
            <a:endParaRPr lang="en-US" altLang="zh-TW" sz="2600" b="1" dirty="0">
              <a:solidFill>
                <a:srgbClr val="9900CC"/>
              </a:solidFill>
              <a:ea typeface="新細明體" charset="-120"/>
            </a:endParaRPr>
          </a:p>
          <a:p>
            <a:pPr marL="0" indent="0">
              <a:lnSpc>
                <a:spcPct val="70000"/>
              </a:lnSpc>
              <a:buClrTx/>
              <a:buNone/>
            </a:pPr>
            <a:endParaRPr lang="en-US" altLang="zh-TW" b="1" dirty="0">
              <a:solidFill>
                <a:srgbClr val="9900CC"/>
              </a:solidFill>
              <a:ea typeface="新細明體" charset="-120"/>
            </a:endParaRPr>
          </a:p>
          <a:p>
            <a:pPr marL="457200" lvl="1" indent="0" eaLnBrk="1" hangingPunct="1">
              <a:buClrTx/>
              <a:buNone/>
            </a:pPr>
            <a:r>
              <a:rPr lang="en-US" altLang="zh-TW" sz="2400" dirty="0">
                <a:solidFill>
                  <a:srgbClr val="000000"/>
                </a:solidFill>
                <a:ea typeface="新細明體" charset="-120"/>
              </a:rPr>
              <a:t> 1.  Work done before or after graduation that is directly </a:t>
            </a:r>
          </a:p>
          <a:p>
            <a:pPr marL="457200" lvl="1" indent="0">
              <a:buClrTx/>
              <a:buNone/>
            </a:pPr>
            <a:r>
              <a:rPr lang="en-US" altLang="zh-TW" sz="2400" dirty="0">
                <a:solidFill>
                  <a:srgbClr val="000000"/>
                </a:solidFill>
                <a:ea typeface="新細明體" charset="-120"/>
              </a:rPr>
              <a:t>           related to your major.</a:t>
            </a:r>
          </a:p>
          <a:p>
            <a:pPr marL="457200" lvl="1" indent="0" eaLnBrk="1" hangingPunct="1">
              <a:buClrTx/>
              <a:buNone/>
            </a:pPr>
            <a:r>
              <a:rPr lang="en-US" altLang="zh-TW" sz="2400" dirty="0">
                <a:solidFill>
                  <a:schemeClr val="tx1"/>
                </a:solidFill>
                <a:ea typeface="新細明體" charset="-120"/>
              </a:rPr>
              <a:t>2.  Request application from international office.</a:t>
            </a:r>
            <a:endParaRPr lang="en-US" altLang="zh-TW" sz="2400" dirty="0">
              <a:solidFill>
                <a:srgbClr val="000000"/>
              </a:solidFill>
              <a:ea typeface="新細明體" charset="-120"/>
            </a:endParaRPr>
          </a:p>
          <a:p>
            <a:pPr marL="457200" lvl="1" indent="0" eaLnBrk="1" hangingPunct="1">
              <a:buClrTx/>
              <a:buNone/>
            </a:pPr>
            <a:r>
              <a:rPr lang="en-US" altLang="zh-TW" sz="2400" dirty="0">
                <a:solidFill>
                  <a:srgbClr val="000000"/>
                </a:solidFill>
                <a:ea typeface="新細明體" charset="-120"/>
              </a:rPr>
              <a:t>3.  Start working when USCIS approves application 	  	   	(usually takes 3-5 months).</a:t>
            </a:r>
          </a:p>
          <a:p>
            <a:pPr marL="457200" lvl="1" indent="0" eaLnBrk="1" hangingPunct="1">
              <a:buClrTx/>
              <a:buNone/>
            </a:pPr>
            <a:r>
              <a:rPr lang="en-US" altLang="zh-TW" sz="2400" dirty="0">
                <a:solidFill>
                  <a:srgbClr val="000000"/>
                </a:solidFill>
                <a:ea typeface="新細明體" charset="-120"/>
              </a:rPr>
              <a:t>4.  You remain an F-1 student so requirements for health   </a:t>
            </a:r>
          </a:p>
          <a:p>
            <a:pPr marL="914400" lvl="2" indent="0">
              <a:buClrTx/>
              <a:buNone/>
            </a:pPr>
            <a:r>
              <a:rPr lang="en-US" altLang="zh-TW" sz="2400" dirty="0">
                <a:solidFill>
                  <a:srgbClr val="000000"/>
                </a:solidFill>
                <a:ea typeface="新細明體" charset="-120"/>
              </a:rPr>
              <a:t>   insurance, travel signatures, etc. still apply</a:t>
            </a:r>
          </a:p>
          <a:p>
            <a:pPr marL="460375" lvl="2" indent="0" eaLnBrk="1" hangingPunct="1">
              <a:buClrTx/>
              <a:buNone/>
            </a:pPr>
            <a:r>
              <a:rPr lang="en-US" altLang="zh-TW" sz="2400" dirty="0">
                <a:solidFill>
                  <a:srgbClr val="000000"/>
                </a:solidFill>
                <a:ea typeface="新細明體" charset="-120"/>
              </a:rPr>
              <a:t>5.  STEM programs eligible for a 1 time 24-month extension</a:t>
            </a:r>
          </a:p>
        </p:txBody>
      </p:sp>
      <p:sp>
        <p:nvSpPr>
          <p:cNvPr id="44036" name="Title 1"/>
          <p:cNvSpPr>
            <a:spLocks/>
          </p:cNvSpPr>
          <p:nvPr/>
        </p:nvSpPr>
        <p:spPr bwMode="auto">
          <a:xfrm>
            <a:off x="2286000" y="0"/>
            <a:ext cx="4381500" cy="1066800"/>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48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Employment</a:t>
            </a:r>
            <a:r>
              <a:rPr kumimoji="0" lang="en-US" altLang="zh-TW" sz="54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4</a:t>
            </a:r>
            <a:r>
              <a:rPr kumimoji="0" lang="en-US" altLang="zh-TW" sz="4800" b="1" i="0" u="none" strike="noStrike" kern="1200" cap="none" spc="0" normalizeH="0" baseline="0" noProof="0" dirty="0">
                <a:ln>
                  <a:noFill/>
                </a:ln>
                <a:solidFill>
                  <a:prstClr val="black"/>
                </a:solidFill>
                <a:effectLst/>
                <a:uLnTx/>
                <a:uFillTx/>
                <a:latin typeface="Garamond" pitchFamily="18" charset="0"/>
                <a:cs typeface="+mn-cs"/>
              </a:rPr>
              <a:t> </a:t>
            </a:r>
          </a:p>
        </p:txBody>
      </p:sp>
    </p:spTree>
    <p:extLst>
      <p:ext uri="{BB962C8B-B14F-4D97-AF65-F5344CB8AC3E}">
        <p14:creationId xmlns:p14="http://schemas.microsoft.com/office/powerpoint/2010/main" val="230243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035">
                                            <p:txEl>
                                              <p:pRg st="2" end="2"/>
                                            </p:txEl>
                                          </p:spTgt>
                                        </p:tgtEl>
                                        <p:attrNameLst>
                                          <p:attrName>style.visibility</p:attrName>
                                        </p:attrNameLst>
                                      </p:cBhvr>
                                      <p:to>
                                        <p:strVal val="visible"/>
                                      </p:to>
                                    </p:set>
                                    <p:animEffect transition="in" filter="blinds(horizontal)">
                                      <p:cBhvr>
                                        <p:cTn id="7" dur="500"/>
                                        <p:tgtEl>
                                          <p:spTgt spid="44035">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4035">
                                            <p:txEl>
                                              <p:pRg st="3" end="3"/>
                                            </p:txEl>
                                          </p:spTgt>
                                        </p:tgtEl>
                                        <p:attrNameLst>
                                          <p:attrName>style.visibility</p:attrName>
                                        </p:attrNameLst>
                                      </p:cBhvr>
                                      <p:to>
                                        <p:strVal val="visible"/>
                                      </p:to>
                                    </p:set>
                                    <p:animEffect transition="in" filter="blinds(horizontal)">
                                      <p:cBhvr>
                                        <p:cTn id="10" dur="500"/>
                                        <p:tgtEl>
                                          <p:spTgt spid="4403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animEffect transition="in" filter="blinds(horizontal)">
                                      <p:cBhvr>
                                        <p:cTn id="15" dur="500"/>
                                        <p:tgtEl>
                                          <p:spTgt spid="44035">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4035">
                                            <p:txEl>
                                              <p:pRg st="5" end="5"/>
                                            </p:txEl>
                                          </p:spTgt>
                                        </p:tgtEl>
                                        <p:attrNameLst>
                                          <p:attrName>style.visibility</p:attrName>
                                        </p:attrNameLst>
                                      </p:cBhvr>
                                      <p:to>
                                        <p:strVal val="visible"/>
                                      </p:to>
                                    </p:set>
                                    <p:animEffect transition="in" filter="blinds(horizontal)">
                                      <p:cBhvr>
                                        <p:cTn id="20" dur="500"/>
                                        <p:tgtEl>
                                          <p:spTgt spid="44035">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4035">
                                            <p:txEl>
                                              <p:pRg st="6" end="6"/>
                                            </p:txEl>
                                          </p:spTgt>
                                        </p:tgtEl>
                                        <p:attrNameLst>
                                          <p:attrName>style.visibility</p:attrName>
                                        </p:attrNameLst>
                                      </p:cBhvr>
                                      <p:to>
                                        <p:strVal val="visible"/>
                                      </p:to>
                                    </p:set>
                                    <p:animEffect transition="in" filter="blinds(horizontal)">
                                      <p:cBhvr>
                                        <p:cTn id="25" dur="500"/>
                                        <p:tgtEl>
                                          <p:spTgt spid="44035">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44035">
                                            <p:txEl>
                                              <p:pRg st="7" end="7"/>
                                            </p:txEl>
                                          </p:spTgt>
                                        </p:tgtEl>
                                        <p:attrNameLst>
                                          <p:attrName>style.visibility</p:attrName>
                                        </p:attrNameLst>
                                      </p:cBhvr>
                                      <p:to>
                                        <p:strVal val="visible"/>
                                      </p:to>
                                    </p:set>
                                    <p:animEffect transition="in" filter="blinds(horizontal)">
                                      <p:cBhvr>
                                        <p:cTn id="28" dur="500"/>
                                        <p:tgtEl>
                                          <p:spTgt spid="44035">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44035">
                                            <p:txEl>
                                              <p:pRg st="8" end="8"/>
                                            </p:txEl>
                                          </p:spTgt>
                                        </p:tgtEl>
                                        <p:attrNameLst>
                                          <p:attrName>style.visibility</p:attrName>
                                        </p:attrNameLst>
                                      </p:cBhvr>
                                      <p:to>
                                        <p:strVal val="visible"/>
                                      </p:to>
                                    </p:set>
                                    <p:animEffect transition="in" filter="blinds(horizontal)">
                                      <p:cBhvr>
                                        <p:cTn id="33" dur="500"/>
                                        <p:tgtEl>
                                          <p:spTgt spid="440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mtw"/>
          <p:cNvPicPr>
            <a:picLocks noChangeAspect="1" noChangeArrowheads="1"/>
          </p:cNvPicPr>
          <p:nvPr/>
        </p:nvPicPr>
        <p:blipFill>
          <a:blip r:embed="rId3" cstate="print">
            <a:lum bright="24000"/>
          </a:blip>
          <a:srcRect/>
          <a:stretch>
            <a:fillRect/>
          </a:stretch>
        </p:blipFill>
        <p:spPr bwMode="auto">
          <a:xfrm>
            <a:off x="0" y="0"/>
            <a:ext cx="9144000" cy="6864350"/>
          </a:xfrm>
          <a:prstGeom prst="rect">
            <a:avLst/>
          </a:prstGeom>
          <a:noFill/>
        </p:spPr>
      </p:pic>
      <p:pic>
        <p:nvPicPr>
          <p:cNvPr id="39938" name="Picture 7" descr="bg_swoosh"/>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9144000" cy="914400"/>
          </a:xfrm>
          <a:prstGeom prst="rect">
            <a:avLst/>
          </a:prstGeom>
          <a:noFill/>
          <a:ln w="9525">
            <a:noFill/>
            <a:miter lim="800000"/>
            <a:headEnd/>
            <a:tailEnd/>
          </a:ln>
        </p:spPr>
      </p:pic>
      <p:sp>
        <p:nvSpPr>
          <p:cNvPr id="39939" name="Title 1"/>
          <p:cNvSpPr>
            <a:spLocks noGrp="1"/>
          </p:cNvSpPr>
          <p:nvPr>
            <p:ph type="title"/>
          </p:nvPr>
        </p:nvSpPr>
        <p:spPr>
          <a:xfrm>
            <a:off x="2400300" y="228600"/>
            <a:ext cx="4343400" cy="914400"/>
          </a:xfrm>
        </p:spPr>
        <p:txBody>
          <a:bodyPr>
            <a:normAutofit/>
          </a:bodyPr>
          <a:lstStyle/>
          <a:p>
            <a:pPr algn="l" eaLnBrk="1" hangingPunct="1"/>
            <a:r>
              <a:rPr lang="en-US" altLang="zh-TW" sz="4800" dirty="0">
                <a:solidFill>
                  <a:schemeClr val="tx1"/>
                </a:solidFill>
                <a:latin typeface="Calibri" panose="020F0502020204030204" pitchFamily="34" charset="0"/>
                <a:ea typeface="新細明體" charset="-120"/>
                <a:cs typeface="Calibri" panose="020F0502020204030204" pitchFamily="34" charset="0"/>
              </a:rPr>
              <a:t>Employment 5</a:t>
            </a:r>
          </a:p>
        </p:txBody>
      </p:sp>
      <p:sp>
        <p:nvSpPr>
          <p:cNvPr id="39940" name="Content Placeholder 2"/>
          <p:cNvSpPr>
            <a:spLocks noGrp="1"/>
          </p:cNvSpPr>
          <p:nvPr>
            <p:ph idx="1"/>
          </p:nvPr>
        </p:nvSpPr>
        <p:spPr>
          <a:xfrm>
            <a:off x="-152400" y="1371600"/>
            <a:ext cx="8839200" cy="4378326"/>
          </a:xfrm>
        </p:spPr>
        <p:txBody>
          <a:bodyPr>
            <a:normAutofit/>
          </a:bodyPr>
          <a:lstStyle/>
          <a:p>
            <a:pPr marL="0" indent="0" algn="ctr" eaLnBrk="1" hangingPunct="1">
              <a:buClr>
                <a:schemeClr val="bg2"/>
              </a:buClr>
              <a:buNone/>
            </a:pPr>
            <a:r>
              <a:rPr lang="en-US" altLang="zh-TW" sz="2600" b="1" dirty="0">
                <a:solidFill>
                  <a:srgbClr val="0000CC"/>
                </a:solidFill>
                <a:ea typeface="新細明體" charset="-120"/>
              </a:rPr>
              <a:t>Curricular Practical Training (CPT)</a:t>
            </a:r>
          </a:p>
          <a:p>
            <a:pPr lvl="8">
              <a:buClr>
                <a:schemeClr val="bg2"/>
              </a:buClr>
              <a:buFont typeface="Wingdings" pitchFamily="2" charset="2"/>
              <a:buChar char="Ø"/>
            </a:pPr>
            <a:endParaRPr lang="en-US" altLang="zh-TW" b="1" dirty="0">
              <a:solidFill>
                <a:srgbClr val="000000"/>
              </a:solidFill>
              <a:ea typeface="新細明體" charset="-120"/>
            </a:endParaRPr>
          </a:p>
          <a:p>
            <a:pPr marL="1141413" lvl="2" indent="-514350" eaLnBrk="1" hangingPunct="1">
              <a:buClr>
                <a:schemeClr val="tx1"/>
              </a:buClr>
              <a:buFont typeface="+mj-lt"/>
              <a:buAutoNum type="arabicParenR"/>
            </a:pPr>
            <a:r>
              <a:rPr lang="en-US" altLang="zh-TW" sz="2800" dirty="0">
                <a:solidFill>
                  <a:schemeClr val="tx2">
                    <a:lumMod val="50000"/>
                  </a:schemeClr>
                </a:solidFill>
                <a:ea typeface="新細明體" charset="-120"/>
              </a:rPr>
              <a:t>An internship or work </a:t>
            </a:r>
          </a:p>
          <a:p>
            <a:pPr marL="1141413" lvl="2" indent="-514350" eaLnBrk="1" hangingPunct="1">
              <a:buClrTx/>
              <a:buFont typeface="+mj-lt"/>
              <a:buAutoNum type="arabicParenR"/>
            </a:pPr>
            <a:r>
              <a:rPr lang="en-US" altLang="zh-TW" sz="2800" dirty="0">
                <a:solidFill>
                  <a:schemeClr val="tx2">
                    <a:lumMod val="50000"/>
                  </a:schemeClr>
                </a:solidFill>
                <a:ea typeface="新細明體" charset="-120"/>
              </a:rPr>
              <a:t>Must benefit your current academic program</a:t>
            </a:r>
          </a:p>
          <a:p>
            <a:pPr marL="1141413" lvl="2" indent="-514350" eaLnBrk="1" hangingPunct="1">
              <a:buClrTx/>
              <a:buFont typeface="+mj-lt"/>
              <a:buAutoNum type="arabicParenR"/>
            </a:pPr>
            <a:r>
              <a:rPr lang="en-US" altLang="zh-TW" sz="2800" dirty="0">
                <a:solidFill>
                  <a:schemeClr val="tx2">
                    <a:lumMod val="50000"/>
                  </a:schemeClr>
                </a:solidFill>
                <a:ea typeface="新細明體" charset="-120"/>
              </a:rPr>
              <a:t>Must have approval from your advisor</a:t>
            </a:r>
          </a:p>
          <a:p>
            <a:pPr marL="1141413" lvl="2" indent="-514350" eaLnBrk="1" hangingPunct="1">
              <a:buClrTx/>
              <a:buFont typeface="+mj-lt"/>
              <a:buAutoNum type="arabicParenR"/>
            </a:pPr>
            <a:r>
              <a:rPr lang="en-US" altLang="zh-TW" sz="2800" dirty="0">
                <a:solidFill>
                  <a:schemeClr val="tx2">
                    <a:lumMod val="50000"/>
                  </a:schemeClr>
                </a:solidFill>
                <a:ea typeface="新細明體" charset="-120"/>
              </a:rPr>
              <a:t>Must be enrolled in a class at the time CPT is done. </a:t>
            </a:r>
          </a:p>
          <a:p>
            <a:pPr marL="1141413" lvl="2" indent="-514350" eaLnBrk="1" hangingPunct="1">
              <a:buClrTx/>
              <a:buFont typeface="+mj-lt"/>
              <a:buAutoNum type="arabicParenR"/>
            </a:pPr>
            <a:r>
              <a:rPr lang="en-US" altLang="zh-TW" sz="2800" dirty="0">
                <a:solidFill>
                  <a:schemeClr val="tx2">
                    <a:lumMod val="50000"/>
                  </a:schemeClr>
                </a:solidFill>
                <a:ea typeface="新細明體" charset="-120"/>
              </a:rPr>
              <a:t>Requires approval from the DSO and a CPT I-20.</a:t>
            </a:r>
          </a:p>
          <a:p>
            <a:pPr marL="1141413" lvl="2" indent="-514350" eaLnBrk="1" hangingPunct="1">
              <a:buClrTx/>
              <a:buFont typeface="+mj-lt"/>
              <a:buAutoNum type="arabicParenR"/>
            </a:pPr>
            <a:r>
              <a:rPr lang="en-US" altLang="zh-TW" sz="2800" u="sng" dirty="0">
                <a:solidFill>
                  <a:schemeClr val="tx2">
                    <a:lumMod val="50000"/>
                  </a:schemeClr>
                </a:solidFill>
                <a:ea typeface="新細明體" charset="-120"/>
              </a:rPr>
              <a:t>You may not work until you have the CPT I-20.</a:t>
            </a:r>
          </a:p>
          <a:p>
            <a:pPr eaLnBrk="1" hangingPunct="1">
              <a:buClr>
                <a:srgbClr val="FF3399"/>
              </a:buClr>
              <a:buFontTx/>
              <a:buNone/>
            </a:pPr>
            <a:endParaRPr lang="en-US" altLang="zh-TW" sz="2800" b="1" dirty="0">
              <a:solidFill>
                <a:srgbClr val="000000"/>
              </a:solidFill>
              <a:latin typeface="Garamond" pitchFamily="18" charset="0"/>
              <a:ea typeface="新細明體" charset="-120"/>
            </a:endParaRPr>
          </a:p>
        </p:txBody>
      </p:sp>
    </p:spTree>
    <p:extLst>
      <p:ext uri="{BB962C8B-B14F-4D97-AF65-F5344CB8AC3E}">
        <p14:creationId xmlns:p14="http://schemas.microsoft.com/office/powerpoint/2010/main" val="51041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940">
                                            <p:txEl>
                                              <p:pRg st="2" end="2"/>
                                            </p:txEl>
                                          </p:spTgt>
                                        </p:tgtEl>
                                        <p:attrNameLst>
                                          <p:attrName>style.visibility</p:attrName>
                                        </p:attrNameLst>
                                      </p:cBhvr>
                                      <p:to>
                                        <p:strVal val="visible"/>
                                      </p:to>
                                    </p:set>
                                    <p:animEffect transition="in" filter="dissolve">
                                      <p:cBhvr>
                                        <p:cTn id="7" dur="500"/>
                                        <p:tgtEl>
                                          <p:spTgt spid="3994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9940">
                                            <p:txEl>
                                              <p:pRg st="3" end="3"/>
                                            </p:txEl>
                                          </p:spTgt>
                                        </p:tgtEl>
                                        <p:attrNameLst>
                                          <p:attrName>style.visibility</p:attrName>
                                        </p:attrNameLst>
                                      </p:cBhvr>
                                      <p:to>
                                        <p:strVal val="visible"/>
                                      </p:to>
                                    </p:set>
                                    <p:animEffect transition="in" filter="dissolve">
                                      <p:cBhvr>
                                        <p:cTn id="12" dur="500"/>
                                        <p:tgtEl>
                                          <p:spTgt spid="3994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9940">
                                            <p:txEl>
                                              <p:pRg st="4" end="4"/>
                                            </p:txEl>
                                          </p:spTgt>
                                        </p:tgtEl>
                                        <p:attrNameLst>
                                          <p:attrName>style.visibility</p:attrName>
                                        </p:attrNameLst>
                                      </p:cBhvr>
                                      <p:to>
                                        <p:strVal val="visible"/>
                                      </p:to>
                                    </p:set>
                                    <p:animEffect transition="in" filter="dissolve">
                                      <p:cBhvr>
                                        <p:cTn id="17" dur="500"/>
                                        <p:tgtEl>
                                          <p:spTgt spid="3994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9940">
                                            <p:txEl>
                                              <p:pRg st="5" end="5"/>
                                            </p:txEl>
                                          </p:spTgt>
                                        </p:tgtEl>
                                        <p:attrNameLst>
                                          <p:attrName>style.visibility</p:attrName>
                                        </p:attrNameLst>
                                      </p:cBhvr>
                                      <p:to>
                                        <p:strVal val="visible"/>
                                      </p:to>
                                    </p:set>
                                    <p:animEffect transition="in" filter="dissolve">
                                      <p:cBhvr>
                                        <p:cTn id="22" dur="500"/>
                                        <p:tgtEl>
                                          <p:spTgt spid="3994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9940">
                                            <p:txEl>
                                              <p:pRg st="6" end="6"/>
                                            </p:txEl>
                                          </p:spTgt>
                                        </p:tgtEl>
                                        <p:attrNameLst>
                                          <p:attrName>style.visibility</p:attrName>
                                        </p:attrNameLst>
                                      </p:cBhvr>
                                      <p:to>
                                        <p:strVal val="visible"/>
                                      </p:to>
                                    </p:set>
                                    <p:animEffect transition="in" filter="dissolve">
                                      <p:cBhvr>
                                        <p:cTn id="27" dur="500"/>
                                        <p:tgtEl>
                                          <p:spTgt spid="3994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9940">
                                            <p:txEl>
                                              <p:pRg st="7" end="7"/>
                                            </p:txEl>
                                          </p:spTgt>
                                        </p:tgtEl>
                                        <p:attrNameLst>
                                          <p:attrName>style.visibility</p:attrName>
                                        </p:attrNameLst>
                                      </p:cBhvr>
                                      <p:to>
                                        <p:strVal val="visible"/>
                                      </p:to>
                                    </p:set>
                                    <p:animEffect transition="in" filter="dissolve">
                                      <p:cBhvr>
                                        <p:cTn id="32" dur="500"/>
                                        <p:tgtEl>
                                          <p:spTgt spid="3994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6" name="Picture 6" descr="mtw"/>
          <p:cNvPicPr>
            <a:picLocks noChangeAspect="1" noChangeArrowheads="1"/>
          </p:cNvPicPr>
          <p:nvPr/>
        </p:nvPicPr>
        <p:blipFill>
          <a:blip r:embed="rId3" cstate="print">
            <a:lum bright="24000"/>
          </a:blip>
          <a:srcRect/>
          <a:stretch>
            <a:fillRect/>
          </a:stretch>
        </p:blipFill>
        <p:spPr bwMode="auto">
          <a:xfrm>
            <a:off x="0" y="0"/>
            <a:ext cx="9144000" cy="6864350"/>
          </a:xfrm>
          <a:prstGeom prst="rect">
            <a:avLst/>
          </a:prstGeom>
          <a:noFill/>
        </p:spPr>
      </p:pic>
      <p:pic>
        <p:nvPicPr>
          <p:cNvPr id="46082" name="Picture 7" descr="bg_swoosh"/>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9144000" cy="1066801"/>
          </a:xfrm>
          <a:prstGeom prst="rect">
            <a:avLst/>
          </a:prstGeom>
          <a:noFill/>
          <a:ln w="9525">
            <a:noFill/>
            <a:miter lim="800000"/>
            <a:headEnd/>
            <a:tailEnd/>
          </a:ln>
        </p:spPr>
      </p:pic>
      <p:sp>
        <p:nvSpPr>
          <p:cNvPr id="46083" name="Title 1"/>
          <p:cNvSpPr>
            <a:spLocks noGrp="1"/>
          </p:cNvSpPr>
          <p:nvPr>
            <p:ph type="title"/>
          </p:nvPr>
        </p:nvSpPr>
        <p:spPr>
          <a:xfrm>
            <a:off x="304800" y="152401"/>
            <a:ext cx="8305800" cy="914400"/>
          </a:xfrm>
        </p:spPr>
        <p:txBody>
          <a:bodyPr>
            <a:noAutofit/>
          </a:bodyPr>
          <a:lstStyle/>
          <a:p>
            <a:pPr algn="l" eaLnBrk="1" hangingPunct="1"/>
            <a:r>
              <a:rPr lang="en-US" altLang="zh-TW" sz="4800" dirty="0">
                <a:solidFill>
                  <a:schemeClr val="tx1"/>
                </a:solidFill>
                <a:latin typeface="Calibri" panose="020F0502020204030204" pitchFamily="34" charset="0"/>
                <a:ea typeface="新細明體" charset="-120"/>
                <a:cs typeface="Calibri" panose="020F0502020204030204" pitchFamily="34" charset="0"/>
              </a:rPr>
              <a:t>Completion of Degree Program</a:t>
            </a:r>
            <a:endParaRPr lang="en-US" altLang="zh-TW" sz="4800" dirty="0">
              <a:latin typeface="Calibri" panose="020F0502020204030204" pitchFamily="34" charset="0"/>
              <a:ea typeface="新細明體" charset="-120"/>
              <a:cs typeface="Calibri" panose="020F0502020204030204" pitchFamily="34" charset="0"/>
            </a:endParaRPr>
          </a:p>
        </p:txBody>
      </p:sp>
      <p:sp>
        <p:nvSpPr>
          <p:cNvPr id="46084" name="Content Placeholder 2"/>
          <p:cNvSpPr>
            <a:spLocks noGrp="1"/>
          </p:cNvSpPr>
          <p:nvPr>
            <p:ph idx="1"/>
          </p:nvPr>
        </p:nvSpPr>
        <p:spPr>
          <a:xfrm>
            <a:off x="190500" y="1393288"/>
            <a:ext cx="8763000" cy="4397911"/>
          </a:xfrm>
        </p:spPr>
        <p:txBody>
          <a:bodyPr>
            <a:normAutofit/>
          </a:bodyPr>
          <a:lstStyle/>
          <a:p>
            <a:pPr marL="514350" indent="-514350" eaLnBrk="1" hangingPunct="1">
              <a:lnSpc>
                <a:spcPct val="80000"/>
              </a:lnSpc>
              <a:buClrTx/>
              <a:buFont typeface="+mj-lt"/>
              <a:buAutoNum type="arabicPeriod"/>
            </a:pPr>
            <a:r>
              <a:rPr lang="en-US" altLang="zh-TW" sz="3000" dirty="0">
                <a:solidFill>
                  <a:srgbClr val="000000"/>
                </a:solidFill>
                <a:latin typeface="Calibri" panose="020F0502020204030204" pitchFamily="34" charset="0"/>
                <a:ea typeface="新細明體" charset="-120"/>
                <a:cs typeface="Calibri" panose="020F0502020204030204" pitchFamily="34" charset="0"/>
              </a:rPr>
              <a:t>You complete all required coursework</a:t>
            </a:r>
          </a:p>
          <a:p>
            <a:pPr marL="228600" indent="-228600" eaLnBrk="1" hangingPunct="1">
              <a:lnSpc>
                <a:spcPct val="80000"/>
              </a:lnSpc>
              <a:buClrTx/>
              <a:buFont typeface="+mj-lt"/>
              <a:buAutoNum type="arabicPeriod"/>
            </a:pPr>
            <a:endParaRPr lang="en-US" altLang="zh-TW" sz="1200" dirty="0">
              <a:solidFill>
                <a:srgbClr val="000000"/>
              </a:solidFill>
              <a:latin typeface="Calibri" panose="020F0502020204030204" pitchFamily="34" charset="0"/>
              <a:ea typeface="新細明體" charset="-120"/>
              <a:cs typeface="Calibri" panose="020F0502020204030204" pitchFamily="34" charset="0"/>
            </a:endParaRPr>
          </a:p>
          <a:p>
            <a:pPr marL="514350" indent="-514350" eaLnBrk="1" hangingPunct="1">
              <a:lnSpc>
                <a:spcPct val="80000"/>
              </a:lnSpc>
              <a:buClrTx/>
              <a:buFont typeface="+mj-lt"/>
              <a:buAutoNum type="arabicPeriod"/>
            </a:pPr>
            <a:r>
              <a:rPr lang="en-US" altLang="zh-TW" sz="3000" dirty="0">
                <a:solidFill>
                  <a:srgbClr val="000000"/>
                </a:solidFill>
                <a:latin typeface="Calibri" panose="020F0502020204030204" pitchFamily="34" charset="0"/>
                <a:ea typeface="新細明體" charset="-120"/>
                <a:cs typeface="Calibri" panose="020F0502020204030204" pitchFamily="34" charset="0"/>
              </a:rPr>
              <a:t>Obtain your degree </a:t>
            </a:r>
          </a:p>
          <a:p>
            <a:pPr marL="228600" indent="-228600" eaLnBrk="1" hangingPunct="1">
              <a:lnSpc>
                <a:spcPct val="80000"/>
              </a:lnSpc>
              <a:buClrTx/>
              <a:buFont typeface="+mj-lt"/>
              <a:buAutoNum type="arabicPeriod"/>
            </a:pPr>
            <a:endParaRPr lang="en-US" altLang="zh-TW" sz="1200" dirty="0">
              <a:solidFill>
                <a:srgbClr val="000000"/>
              </a:solidFill>
              <a:latin typeface="Calibri" panose="020F0502020204030204" pitchFamily="34" charset="0"/>
              <a:ea typeface="新細明體" charset="-120"/>
              <a:cs typeface="Calibri" panose="020F0502020204030204" pitchFamily="34" charset="0"/>
            </a:endParaRPr>
          </a:p>
          <a:p>
            <a:pPr marL="514350" indent="-514350" eaLnBrk="1" hangingPunct="1">
              <a:lnSpc>
                <a:spcPct val="80000"/>
              </a:lnSpc>
              <a:buClrTx/>
              <a:buFont typeface="+mj-lt"/>
              <a:buAutoNum type="arabicPeriod"/>
            </a:pPr>
            <a:r>
              <a:rPr lang="en-US" altLang="zh-TW" sz="3000" dirty="0">
                <a:solidFill>
                  <a:srgbClr val="000000"/>
                </a:solidFill>
                <a:latin typeface="Calibri" panose="020F0502020204030204" pitchFamily="34" charset="0"/>
                <a:ea typeface="新細明體" charset="-120"/>
                <a:cs typeface="Calibri" panose="020F0502020204030204" pitchFamily="34" charset="0"/>
              </a:rPr>
              <a:t>You have 60 days to:</a:t>
            </a:r>
          </a:p>
          <a:p>
            <a:pPr marL="0" indent="0" eaLnBrk="1" hangingPunct="1">
              <a:lnSpc>
                <a:spcPct val="80000"/>
              </a:lnSpc>
              <a:buClrTx/>
              <a:buNone/>
            </a:pPr>
            <a:endParaRPr lang="en-US" altLang="zh-TW" sz="1400" dirty="0">
              <a:solidFill>
                <a:srgbClr val="000000"/>
              </a:solidFill>
              <a:latin typeface="Calibri" panose="020F0502020204030204" pitchFamily="34" charset="0"/>
              <a:ea typeface="新細明體" charset="-120"/>
              <a:cs typeface="Calibri" panose="020F0502020204030204" pitchFamily="34" charset="0"/>
            </a:endParaRPr>
          </a:p>
          <a:p>
            <a:pPr marL="1428750" lvl="2" indent="-514350" eaLnBrk="1" hangingPunct="1">
              <a:lnSpc>
                <a:spcPct val="80000"/>
              </a:lnSpc>
              <a:buClrTx/>
              <a:buFont typeface="+mj-lt"/>
              <a:buAutoNum type="alphaLcParenR"/>
            </a:pPr>
            <a:r>
              <a:rPr lang="en-US" altLang="zh-TW" sz="3000" dirty="0">
                <a:solidFill>
                  <a:schemeClr val="tx1"/>
                </a:solidFill>
                <a:latin typeface="Calibri" panose="020F0502020204030204" pitchFamily="34" charset="0"/>
                <a:ea typeface="新細明體" charset="-120"/>
                <a:cs typeface="Calibri" panose="020F0502020204030204" pitchFamily="34" charset="0"/>
              </a:rPr>
              <a:t> Transfer to another school</a:t>
            </a:r>
          </a:p>
          <a:p>
            <a:pPr marL="1428750" lvl="2" indent="-514350" eaLnBrk="1" hangingPunct="1">
              <a:lnSpc>
                <a:spcPct val="80000"/>
              </a:lnSpc>
              <a:buClrTx/>
              <a:buFont typeface="+mj-lt"/>
              <a:buAutoNum type="alphaLcParenR"/>
            </a:pPr>
            <a:r>
              <a:rPr lang="en-US" altLang="zh-TW" sz="3000" dirty="0">
                <a:solidFill>
                  <a:schemeClr val="tx1"/>
                </a:solidFill>
                <a:latin typeface="Calibri" panose="020F0502020204030204" pitchFamily="34" charset="0"/>
                <a:ea typeface="新細明體" charset="-120"/>
                <a:cs typeface="Calibri" panose="020F0502020204030204" pitchFamily="34" charset="0"/>
              </a:rPr>
              <a:t> Return home</a:t>
            </a:r>
          </a:p>
          <a:p>
            <a:pPr marL="1428750" lvl="2" indent="-514350" eaLnBrk="1" hangingPunct="1">
              <a:lnSpc>
                <a:spcPct val="80000"/>
              </a:lnSpc>
              <a:buClrTx/>
              <a:buFont typeface="+mj-lt"/>
              <a:buAutoNum type="alphaLcParenR"/>
            </a:pPr>
            <a:r>
              <a:rPr lang="en-US" altLang="zh-TW" sz="3000" dirty="0">
                <a:solidFill>
                  <a:schemeClr val="tx1"/>
                </a:solidFill>
                <a:latin typeface="Calibri" panose="020F0502020204030204" pitchFamily="34" charset="0"/>
                <a:ea typeface="新細明體" charset="-120"/>
                <a:cs typeface="Calibri" panose="020F0502020204030204" pitchFamily="34" charset="0"/>
              </a:rPr>
              <a:t> Change of Status</a:t>
            </a:r>
          </a:p>
          <a:p>
            <a:pPr marL="1428750" lvl="2" indent="-514350" eaLnBrk="1" hangingPunct="1">
              <a:lnSpc>
                <a:spcPct val="80000"/>
              </a:lnSpc>
              <a:buClrTx/>
              <a:buFont typeface="+mj-lt"/>
              <a:buAutoNum type="alphaLcParenR"/>
            </a:pPr>
            <a:r>
              <a:rPr lang="en-US" altLang="zh-TW" sz="3000" dirty="0">
                <a:solidFill>
                  <a:schemeClr val="tx1"/>
                </a:solidFill>
                <a:latin typeface="Calibri" panose="020F0502020204030204" pitchFamily="34" charset="0"/>
                <a:ea typeface="新細明體" charset="-120"/>
                <a:cs typeface="Calibri" panose="020F0502020204030204" pitchFamily="34" charset="0"/>
              </a:rPr>
              <a:t>Apply for OPT</a:t>
            </a:r>
          </a:p>
          <a:p>
            <a:pPr marL="0" indent="0" eaLnBrk="1" hangingPunct="1">
              <a:buClrTx/>
              <a:buNone/>
            </a:pPr>
            <a:endParaRPr lang="en-US" altLang="zh-TW" sz="3600" b="1" dirty="0">
              <a:solidFill>
                <a:schemeClr val="tx1"/>
              </a:solidFill>
              <a:latin typeface="Calibri" panose="020F0502020204030204" pitchFamily="34" charset="0"/>
              <a:ea typeface="新細明體" charset="-12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084">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084">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084">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08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5" name="Picture 7" descr="mtw"/>
          <p:cNvPicPr>
            <a:picLocks noChangeAspect="1" noChangeArrowheads="1"/>
          </p:cNvPicPr>
          <p:nvPr/>
        </p:nvPicPr>
        <p:blipFill>
          <a:blip r:embed="rId3" cstate="print">
            <a:lum bright="24000"/>
          </a:blip>
          <a:srcRect/>
          <a:stretch>
            <a:fillRect/>
          </a:stretch>
        </p:blipFill>
        <p:spPr bwMode="auto">
          <a:xfrm>
            <a:off x="0" y="0"/>
            <a:ext cx="9144000" cy="6864350"/>
          </a:xfrm>
          <a:prstGeom prst="rect">
            <a:avLst/>
          </a:prstGeom>
          <a:noFill/>
        </p:spPr>
      </p:pic>
      <p:pic>
        <p:nvPicPr>
          <p:cNvPr id="48130" name="Picture 7" descr="bg_swoosh"/>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9144000" cy="914400"/>
          </a:xfrm>
          <a:prstGeom prst="rect">
            <a:avLst/>
          </a:prstGeom>
          <a:noFill/>
          <a:ln w="9525">
            <a:noFill/>
            <a:miter lim="800000"/>
            <a:headEnd/>
            <a:tailEnd/>
          </a:ln>
        </p:spPr>
      </p:pic>
      <p:sp>
        <p:nvSpPr>
          <p:cNvPr id="48131" name="Title 1"/>
          <p:cNvSpPr>
            <a:spLocks noGrp="1"/>
          </p:cNvSpPr>
          <p:nvPr>
            <p:ph type="title"/>
          </p:nvPr>
        </p:nvSpPr>
        <p:spPr>
          <a:xfrm>
            <a:off x="-24581" y="269875"/>
            <a:ext cx="4495800" cy="1066800"/>
          </a:xfrm>
        </p:spPr>
        <p:txBody>
          <a:bodyPr>
            <a:normAutofit/>
          </a:bodyPr>
          <a:lstStyle/>
          <a:p>
            <a:pPr eaLnBrk="1" hangingPunct="1"/>
            <a:r>
              <a:rPr lang="en-US" altLang="zh-TW" sz="5300" dirty="0">
                <a:solidFill>
                  <a:schemeClr val="tx1"/>
                </a:solidFill>
                <a:latin typeface="Calibri" panose="020F0502020204030204" pitchFamily="34" charset="0"/>
                <a:ea typeface="新細明體" charset="-120"/>
                <a:cs typeface="Calibri" panose="020F0502020204030204" pitchFamily="34" charset="0"/>
              </a:rPr>
              <a:t>Conclusion:</a:t>
            </a:r>
            <a:r>
              <a:rPr lang="en-US" altLang="zh-TW" sz="4800" dirty="0">
                <a:latin typeface="Calibri" panose="020F0502020204030204" pitchFamily="34" charset="0"/>
                <a:ea typeface="新細明體" charset="-120"/>
                <a:cs typeface="Calibri" panose="020F0502020204030204" pitchFamily="34" charset="0"/>
              </a:rPr>
              <a:t> </a:t>
            </a:r>
          </a:p>
        </p:txBody>
      </p:sp>
      <p:sp>
        <p:nvSpPr>
          <p:cNvPr id="48132" name="Content Placeholder 2"/>
          <p:cNvSpPr>
            <a:spLocks noGrp="1"/>
          </p:cNvSpPr>
          <p:nvPr>
            <p:ph idx="1"/>
          </p:nvPr>
        </p:nvSpPr>
        <p:spPr>
          <a:xfrm>
            <a:off x="0" y="1336676"/>
            <a:ext cx="9144000" cy="4454524"/>
          </a:xfrm>
        </p:spPr>
        <p:txBody>
          <a:bodyPr>
            <a:normAutofit/>
          </a:bodyPr>
          <a:lstStyle/>
          <a:p>
            <a:pPr marL="0" indent="0" algn="ctr">
              <a:lnSpc>
                <a:spcPct val="90000"/>
              </a:lnSpc>
              <a:buClrTx/>
              <a:buNone/>
            </a:pPr>
            <a:r>
              <a:rPr lang="en-US" altLang="zh-TW" sz="3200" b="1" dirty="0">
                <a:solidFill>
                  <a:srgbClr val="0000CC"/>
                </a:solidFill>
                <a:ea typeface="新細明體" charset="-120"/>
              </a:rPr>
              <a:t>What you should remember…</a:t>
            </a:r>
          </a:p>
          <a:p>
            <a:pPr marL="457200" indent="-457200" eaLnBrk="1" hangingPunct="1">
              <a:lnSpc>
                <a:spcPct val="90000"/>
              </a:lnSpc>
              <a:buClrTx/>
              <a:buFont typeface="+mj-lt"/>
              <a:buAutoNum type="arabicPeriod"/>
            </a:pPr>
            <a:r>
              <a:rPr lang="en-US" altLang="zh-TW" dirty="0">
                <a:solidFill>
                  <a:srgbClr val="000000"/>
                </a:solidFill>
                <a:ea typeface="新細明體" charset="-120"/>
              </a:rPr>
              <a:t>Remember, you are responsible for maintaining your immigration status.</a:t>
            </a:r>
          </a:p>
          <a:p>
            <a:pPr marL="228600" indent="-228600" eaLnBrk="1" hangingPunct="1">
              <a:lnSpc>
                <a:spcPct val="90000"/>
              </a:lnSpc>
              <a:buClrTx/>
              <a:buFont typeface="+mj-lt"/>
              <a:buAutoNum type="arabicPeriod"/>
            </a:pPr>
            <a:endParaRPr lang="en-US" altLang="zh-TW" sz="1200" dirty="0">
              <a:solidFill>
                <a:srgbClr val="000000"/>
              </a:solidFill>
              <a:ea typeface="新細明體" charset="-120"/>
            </a:endParaRPr>
          </a:p>
          <a:p>
            <a:pPr marL="457200" indent="-457200" eaLnBrk="1" hangingPunct="1">
              <a:lnSpc>
                <a:spcPct val="90000"/>
              </a:lnSpc>
              <a:buClrTx/>
              <a:buFont typeface="+mj-lt"/>
              <a:buAutoNum type="arabicPeriod"/>
            </a:pPr>
            <a:r>
              <a:rPr lang="en-US" altLang="zh-TW" dirty="0">
                <a:solidFill>
                  <a:srgbClr val="000000"/>
                </a:solidFill>
                <a:ea typeface="新細明體" charset="-120"/>
              </a:rPr>
              <a:t>Check the end date of your I-20 and notify the international office 2 months prior to ending date for approved extension.</a:t>
            </a:r>
          </a:p>
          <a:p>
            <a:pPr marL="228600" indent="-228600" eaLnBrk="1" hangingPunct="1">
              <a:lnSpc>
                <a:spcPct val="90000"/>
              </a:lnSpc>
              <a:buClrTx/>
              <a:buFont typeface="+mj-lt"/>
              <a:buAutoNum type="arabicPeriod"/>
            </a:pPr>
            <a:endParaRPr lang="en-US" altLang="zh-TW" sz="1200" dirty="0">
              <a:solidFill>
                <a:srgbClr val="000000"/>
              </a:solidFill>
              <a:ea typeface="新細明體" charset="-120"/>
            </a:endParaRPr>
          </a:p>
          <a:p>
            <a:pPr marL="457200" indent="-457200" eaLnBrk="1" hangingPunct="1">
              <a:lnSpc>
                <a:spcPct val="90000"/>
              </a:lnSpc>
              <a:buClrTx/>
              <a:buFont typeface="+mj-lt"/>
              <a:buAutoNum type="arabicPeriod"/>
            </a:pPr>
            <a:r>
              <a:rPr lang="en-US" altLang="zh-TW" u="sng" dirty="0">
                <a:solidFill>
                  <a:srgbClr val="000000"/>
                </a:solidFill>
                <a:ea typeface="新細明體" charset="-120"/>
              </a:rPr>
              <a:t>You must enroll every semester.</a:t>
            </a:r>
          </a:p>
          <a:p>
            <a:pPr marL="228600" indent="-228600" eaLnBrk="1" hangingPunct="1">
              <a:lnSpc>
                <a:spcPct val="90000"/>
              </a:lnSpc>
              <a:buClrTx/>
              <a:buFont typeface="+mj-lt"/>
              <a:buAutoNum type="arabicPeriod"/>
            </a:pPr>
            <a:endParaRPr lang="en-US" altLang="zh-TW" sz="1200" b="1" dirty="0">
              <a:solidFill>
                <a:srgbClr val="000000"/>
              </a:solidFill>
              <a:ea typeface="新細明體" charset="-120"/>
            </a:endParaRPr>
          </a:p>
          <a:p>
            <a:pPr marL="457200" indent="-457200" eaLnBrk="1" hangingPunct="1">
              <a:lnSpc>
                <a:spcPct val="90000"/>
              </a:lnSpc>
              <a:buClrTx/>
              <a:buFont typeface="+mj-lt"/>
              <a:buAutoNum type="arabicPeriod"/>
            </a:pPr>
            <a:r>
              <a:rPr lang="en-US" altLang="zh-TW" b="1" u="sng" dirty="0">
                <a:solidFill>
                  <a:srgbClr val="FF0000"/>
                </a:solidFill>
                <a:ea typeface="新細明體" charset="-120"/>
              </a:rPr>
              <a:t>You must maintain full-time enrollment of at least 12 credit hours throughout the semester.</a:t>
            </a:r>
          </a:p>
          <a:p>
            <a:pPr eaLnBrk="1" hangingPunct="1">
              <a:lnSpc>
                <a:spcPct val="90000"/>
              </a:lnSpc>
              <a:buClr>
                <a:srgbClr val="FF3399"/>
              </a:buClr>
              <a:buFontTx/>
              <a:buNone/>
            </a:pPr>
            <a:endParaRPr lang="en-US" altLang="zh-TW" sz="2200" b="1" dirty="0">
              <a:solidFill>
                <a:srgbClr val="000000"/>
              </a:solidFill>
              <a:latin typeface="Garamond" pitchFamily="18" charset="0"/>
              <a:ea typeface="新細明體" charset="-120"/>
            </a:endParaRPr>
          </a:p>
        </p:txBody>
      </p:sp>
    </p:spTree>
    <p:extLst>
      <p:ext uri="{BB962C8B-B14F-4D97-AF65-F5344CB8AC3E}">
        <p14:creationId xmlns:p14="http://schemas.microsoft.com/office/powerpoint/2010/main" val="208663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3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1600000">
                                      <p:cBhvr>
                                        <p:cTn id="26" dur="2000" fill="hold"/>
                                        <p:tgtEl>
                                          <p:spTgt spid="48132">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5" name="Picture 7" descr="mtw"/>
          <p:cNvPicPr>
            <a:picLocks noChangeAspect="1" noChangeArrowheads="1"/>
          </p:cNvPicPr>
          <p:nvPr/>
        </p:nvPicPr>
        <p:blipFill>
          <a:blip r:embed="rId3" cstate="print">
            <a:lum bright="24000"/>
          </a:blip>
          <a:srcRect/>
          <a:stretch>
            <a:fillRect/>
          </a:stretch>
        </p:blipFill>
        <p:spPr bwMode="auto">
          <a:xfrm>
            <a:off x="0" y="0"/>
            <a:ext cx="9144000" cy="6864350"/>
          </a:xfrm>
          <a:prstGeom prst="rect">
            <a:avLst/>
          </a:prstGeom>
          <a:noFill/>
        </p:spPr>
      </p:pic>
      <p:pic>
        <p:nvPicPr>
          <p:cNvPr id="48130" name="Picture 7" descr="bg_swoosh"/>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12290"/>
            <a:ext cx="9144000" cy="850490"/>
          </a:xfrm>
          <a:prstGeom prst="rect">
            <a:avLst/>
          </a:prstGeom>
          <a:noFill/>
          <a:ln w="9525">
            <a:noFill/>
            <a:miter lim="800000"/>
            <a:headEnd/>
            <a:tailEnd/>
          </a:ln>
        </p:spPr>
      </p:pic>
      <p:sp>
        <p:nvSpPr>
          <p:cNvPr id="48131" name="Title 1"/>
          <p:cNvSpPr>
            <a:spLocks noGrp="1"/>
          </p:cNvSpPr>
          <p:nvPr>
            <p:ph type="title"/>
          </p:nvPr>
        </p:nvSpPr>
        <p:spPr>
          <a:xfrm>
            <a:off x="-113071" y="222455"/>
            <a:ext cx="4648200" cy="1066800"/>
          </a:xfrm>
        </p:spPr>
        <p:txBody>
          <a:bodyPr>
            <a:normAutofit/>
          </a:bodyPr>
          <a:lstStyle/>
          <a:p>
            <a:pPr eaLnBrk="1" hangingPunct="1"/>
            <a:r>
              <a:rPr lang="en-US" altLang="zh-TW" sz="5300" dirty="0">
                <a:solidFill>
                  <a:schemeClr val="tx1"/>
                </a:solidFill>
                <a:latin typeface="Calibri" panose="020F0502020204030204" pitchFamily="34" charset="0"/>
                <a:ea typeface="新細明體" charset="-120"/>
                <a:cs typeface="Calibri" panose="020F0502020204030204" pitchFamily="34" charset="0"/>
              </a:rPr>
              <a:t>Conclusion:</a:t>
            </a:r>
            <a:r>
              <a:rPr lang="en-US" altLang="zh-TW" sz="4800" dirty="0">
                <a:latin typeface="Calibri" panose="020F0502020204030204" pitchFamily="34" charset="0"/>
                <a:ea typeface="新細明體" charset="-120"/>
                <a:cs typeface="Calibri" panose="020F0502020204030204" pitchFamily="34" charset="0"/>
              </a:rPr>
              <a:t> </a:t>
            </a:r>
          </a:p>
        </p:txBody>
      </p:sp>
      <p:sp>
        <p:nvSpPr>
          <p:cNvPr id="48132" name="Content Placeholder 2"/>
          <p:cNvSpPr>
            <a:spLocks noGrp="1"/>
          </p:cNvSpPr>
          <p:nvPr>
            <p:ph idx="1"/>
          </p:nvPr>
        </p:nvSpPr>
        <p:spPr>
          <a:xfrm>
            <a:off x="0" y="1301545"/>
            <a:ext cx="8991600" cy="4642055"/>
          </a:xfrm>
        </p:spPr>
        <p:txBody>
          <a:bodyPr>
            <a:normAutofit fontScale="92500" lnSpcReduction="10000"/>
          </a:bodyPr>
          <a:lstStyle/>
          <a:p>
            <a:pPr marL="0" indent="0" eaLnBrk="1" hangingPunct="1">
              <a:lnSpc>
                <a:spcPct val="90000"/>
              </a:lnSpc>
              <a:buClrTx/>
              <a:buNone/>
            </a:pPr>
            <a:r>
              <a:rPr lang="en-US" altLang="zh-TW" sz="2600" dirty="0">
                <a:solidFill>
                  <a:srgbClr val="0000CC"/>
                </a:solidFill>
                <a:ea typeface="新細明體" charset="-120"/>
              </a:rPr>
              <a:t>What you should remember (cont.)</a:t>
            </a:r>
          </a:p>
          <a:p>
            <a:pPr eaLnBrk="1" hangingPunct="1">
              <a:lnSpc>
                <a:spcPct val="90000"/>
              </a:lnSpc>
              <a:buClrTx/>
              <a:buFont typeface="Wingdings" panose="05000000000000000000" pitchFamily="2" charset="2"/>
              <a:buChar char="ü"/>
            </a:pPr>
            <a:endParaRPr lang="en-US" altLang="zh-TW" sz="2600" dirty="0">
              <a:solidFill>
                <a:srgbClr val="0000CC"/>
              </a:solidFill>
              <a:ea typeface="新細明體" charset="-120"/>
            </a:endParaRPr>
          </a:p>
          <a:p>
            <a:pPr marL="514350" indent="-514350" eaLnBrk="1" hangingPunct="1">
              <a:lnSpc>
                <a:spcPct val="90000"/>
              </a:lnSpc>
              <a:buClrTx/>
              <a:buAutoNum type="arabicParenR" startAt="4"/>
            </a:pPr>
            <a:r>
              <a:rPr lang="en-US" altLang="zh-TW" sz="2600" dirty="0">
                <a:solidFill>
                  <a:srgbClr val="000000"/>
                </a:solidFill>
                <a:latin typeface="Calibri" panose="020F0502020204030204" pitchFamily="34" charset="0"/>
                <a:ea typeface="新細明體" charset="-120"/>
                <a:cs typeface="Calibri" panose="020F0502020204030204" pitchFamily="34" charset="0"/>
              </a:rPr>
              <a:t>Check travel documents often and keep valid.</a:t>
            </a:r>
          </a:p>
          <a:p>
            <a:pPr marL="0" indent="0" eaLnBrk="1" hangingPunct="1">
              <a:lnSpc>
                <a:spcPct val="90000"/>
              </a:lnSpc>
              <a:buClrTx/>
              <a:buNone/>
            </a:pPr>
            <a:endParaRPr lang="en-US" altLang="zh-TW" sz="2600" dirty="0">
              <a:solidFill>
                <a:srgbClr val="000000"/>
              </a:solidFill>
              <a:latin typeface="Calibri" panose="020F0502020204030204" pitchFamily="34" charset="0"/>
              <a:ea typeface="新細明體" charset="-120"/>
              <a:cs typeface="Calibri" panose="020F0502020204030204" pitchFamily="34" charset="0"/>
            </a:endParaRPr>
          </a:p>
          <a:p>
            <a:pPr marL="514350" indent="-514350" eaLnBrk="1" hangingPunct="1">
              <a:lnSpc>
                <a:spcPct val="90000"/>
              </a:lnSpc>
              <a:buClrTx/>
              <a:buAutoNum type="arabicParenR" startAt="5"/>
            </a:pPr>
            <a:r>
              <a:rPr lang="en-US" altLang="zh-TW" sz="2600" dirty="0">
                <a:solidFill>
                  <a:srgbClr val="000000"/>
                </a:solidFill>
                <a:latin typeface="Calibri" panose="020F0502020204030204" pitchFamily="34" charset="0"/>
                <a:ea typeface="新細明體" charset="-120"/>
                <a:cs typeface="Calibri" panose="020F0502020204030204" pitchFamily="34" charset="0"/>
              </a:rPr>
              <a:t>Working off campus is illegal without the correct 	authorization.</a:t>
            </a:r>
          </a:p>
          <a:p>
            <a:pPr marL="0" indent="0" eaLnBrk="1" hangingPunct="1">
              <a:lnSpc>
                <a:spcPct val="90000"/>
              </a:lnSpc>
              <a:buClrTx/>
              <a:buNone/>
            </a:pPr>
            <a:endParaRPr lang="en-US" altLang="zh-TW" sz="2600" dirty="0">
              <a:solidFill>
                <a:srgbClr val="000000"/>
              </a:solidFill>
              <a:latin typeface="Calibri" panose="020F0502020204030204" pitchFamily="34" charset="0"/>
              <a:ea typeface="新細明體" charset="-120"/>
              <a:cs typeface="Calibri" panose="020F0502020204030204" pitchFamily="34" charset="0"/>
            </a:endParaRPr>
          </a:p>
          <a:p>
            <a:pPr marL="457200" indent="-457200" eaLnBrk="1" hangingPunct="1">
              <a:lnSpc>
                <a:spcPct val="90000"/>
              </a:lnSpc>
              <a:buClrTx/>
              <a:buAutoNum type="arabicParenR" startAt="6"/>
            </a:pPr>
            <a:r>
              <a:rPr lang="en-US" altLang="zh-TW" sz="2600" dirty="0">
                <a:solidFill>
                  <a:srgbClr val="000000"/>
                </a:solidFill>
                <a:latin typeface="Calibri" panose="020F0502020204030204" pitchFamily="34" charset="0"/>
                <a:ea typeface="新細明體" charset="-120"/>
                <a:cs typeface="Calibri" panose="020F0502020204030204" pitchFamily="34" charset="0"/>
              </a:rPr>
              <a:t>Come to the international office for any questions or 	concern you may have.</a:t>
            </a:r>
          </a:p>
          <a:p>
            <a:pPr marL="0" indent="0" eaLnBrk="1" hangingPunct="1">
              <a:lnSpc>
                <a:spcPct val="90000"/>
              </a:lnSpc>
              <a:buClrTx/>
              <a:buNone/>
            </a:pPr>
            <a:endParaRPr lang="en-US" altLang="zh-TW" sz="2600" dirty="0">
              <a:solidFill>
                <a:srgbClr val="000000"/>
              </a:solidFill>
              <a:latin typeface="Calibri" panose="020F0502020204030204" pitchFamily="34" charset="0"/>
              <a:ea typeface="新細明體" charset="-120"/>
              <a:cs typeface="Calibri" panose="020F0502020204030204" pitchFamily="34" charset="0"/>
            </a:endParaRPr>
          </a:p>
          <a:p>
            <a:pPr marL="0" indent="0" eaLnBrk="1" hangingPunct="1">
              <a:lnSpc>
                <a:spcPct val="90000"/>
              </a:lnSpc>
              <a:buClrTx/>
              <a:buNone/>
            </a:pPr>
            <a:r>
              <a:rPr lang="en-US" altLang="zh-TW" sz="2600" dirty="0">
                <a:solidFill>
                  <a:srgbClr val="000000"/>
                </a:solidFill>
                <a:latin typeface="Calibri" panose="020F0502020204030204" pitchFamily="34" charset="0"/>
                <a:ea typeface="新細明體" charset="-120"/>
                <a:cs typeface="Calibri" panose="020F0502020204030204" pitchFamily="34" charset="0"/>
              </a:rPr>
              <a:t>7)   Immigration regulations are serious but don’t panic.</a:t>
            </a:r>
          </a:p>
          <a:p>
            <a:pPr marL="0" indent="0" eaLnBrk="1" hangingPunct="1">
              <a:lnSpc>
                <a:spcPct val="90000"/>
              </a:lnSpc>
              <a:buClrTx/>
              <a:buNone/>
            </a:pPr>
            <a:endParaRPr lang="en-US" altLang="zh-TW" b="1" dirty="0">
              <a:solidFill>
                <a:srgbClr val="000000"/>
              </a:solidFill>
              <a:ea typeface="新細明體" charset="-120"/>
            </a:endParaRPr>
          </a:p>
          <a:p>
            <a:pPr marL="0" indent="0" algn="ctr" eaLnBrk="1" hangingPunct="1">
              <a:lnSpc>
                <a:spcPct val="90000"/>
              </a:lnSpc>
              <a:buClrTx/>
              <a:buNone/>
            </a:pPr>
            <a:r>
              <a:rPr lang="en-US" altLang="zh-TW" b="1" dirty="0">
                <a:solidFill>
                  <a:srgbClr val="000000"/>
                </a:solidFill>
                <a:latin typeface="Calibri" panose="020F0502020204030204" pitchFamily="34" charset="0"/>
                <a:ea typeface="新細明體" charset="-120"/>
                <a:cs typeface="Calibri" panose="020F0502020204030204" pitchFamily="34" charset="0"/>
              </a:rPr>
              <a:t>Always remember, we are here to help you!</a:t>
            </a:r>
            <a:r>
              <a:rPr lang="en-US" altLang="zh-TW" b="1" dirty="0">
                <a:solidFill>
                  <a:srgbClr val="000000"/>
                </a:solidFill>
                <a:latin typeface="Calibri" panose="020F0502020204030204" pitchFamily="34" charset="0"/>
                <a:ea typeface="新細明體" charset="-120"/>
                <a:cs typeface="Calibri" panose="020F0502020204030204" pitchFamily="34" charset="0"/>
                <a:sym typeface="Wingdings" pitchFamily="2" charset="2"/>
              </a:rPr>
              <a:t> </a:t>
            </a:r>
            <a:endParaRPr lang="en-US" altLang="zh-TW" b="1" dirty="0">
              <a:solidFill>
                <a:srgbClr val="000000"/>
              </a:solidFill>
              <a:latin typeface="Calibri" panose="020F0502020204030204" pitchFamily="34" charset="0"/>
              <a:ea typeface="新細明體" charset="-120"/>
              <a:cs typeface="Calibri" panose="020F0502020204030204" pitchFamily="34" charset="0"/>
            </a:endParaRPr>
          </a:p>
          <a:p>
            <a:pPr eaLnBrk="1" hangingPunct="1">
              <a:lnSpc>
                <a:spcPct val="90000"/>
              </a:lnSpc>
              <a:buClr>
                <a:srgbClr val="FF3399"/>
              </a:buClr>
              <a:buFontTx/>
              <a:buNone/>
            </a:pPr>
            <a:endParaRPr lang="en-US" altLang="zh-TW" sz="2200" b="1" dirty="0">
              <a:solidFill>
                <a:srgbClr val="000000"/>
              </a:solidFill>
              <a:latin typeface="Garamond" pitchFamily="18" charset="0"/>
              <a:ea typeface="新細明體" charset="-120"/>
            </a:endParaRPr>
          </a:p>
        </p:txBody>
      </p:sp>
    </p:spTree>
    <p:extLst>
      <p:ext uri="{BB962C8B-B14F-4D97-AF65-F5344CB8AC3E}">
        <p14:creationId xmlns:p14="http://schemas.microsoft.com/office/powerpoint/2010/main" val="342052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3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13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5" name="Picture 7" descr="mtw"/>
          <p:cNvPicPr>
            <a:picLocks noChangeAspect="1" noChangeArrowheads="1"/>
          </p:cNvPicPr>
          <p:nvPr/>
        </p:nvPicPr>
        <p:blipFill>
          <a:blip r:embed="rId3" cstate="print">
            <a:lum bright="24000"/>
          </a:blip>
          <a:srcRect/>
          <a:stretch>
            <a:fillRect/>
          </a:stretch>
        </p:blipFill>
        <p:spPr bwMode="auto">
          <a:xfrm>
            <a:off x="0" y="0"/>
            <a:ext cx="9144000" cy="6864350"/>
          </a:xfrm>
          <a:prstGeom prst="rect">
            <a:avLst/>
          </a:prstGeom>
          <a:noFill/>
        </p:spPr>
      </p:pic>
      <p:pic>
        <p:nvPicPr>
          <p:cNvPr id="48130" name="Picture 7" descr="bg_swoosh"/>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9144000" cy="838200"/>
          </a:xfrm>
          <a:prstGeom prst="rect">
            <a:avLst/>
          </a:prstGeom>
          <a:noFill/>
          <a:ln w="9525">
            <a:noFill/>
            <a:miter lim="800000"/>
            <a:headEnd/>
            <a:tailEnd/>
          </a:ln>
        </p:spPr>
      </p:pic>
      <p:sp>
        <p:nvSpPr>
          <p:cNvPr id="48131" name="Title 1"/>
          <p:cNvSpPr>
            <a:spLocks noGrp="1"/>
          </p:cNvSpPr>
          <p:nvPr>
            <p:ph type="title"/>
          </p:nvPr>
        </p:nvSpPr>
        <p:spPr>
          <a:xfrm>
            <a:off x="304800" y="3174"/>
            <a:ext cx="4114800" cy="1371600"/>
          </a:xfrm>
        </p:spPr>
        <p:txBody>
          <a:bodyPr>
            <a:normAutofit/>
          </a:bodyPr>
          <a:lstStyle/>
          <a:p>
            <a:pPr eaLnBrk="1" hangingPunct="1"/>
            <a:r>
              <a:rPr lang="en-US" altLang="zh-TW" sz="5300" dirty="0">
                <a:solidFill>
                  <a:schemeClr val="tx1"/>
                </a:solidFill>
                <a:latin typeface="Calibri" panose="020F0502020204030204" pitchFamily="34" charset="0"/>
                <a:ea typeface="新細明體" charset="-120"/>
                <a:cs typeface="Calibri" panose="020F0502020204030204" pitchFamily="34" charset="0"/>
              </a:rPr>
              <a:t>Suggestions:</a:t>
            </a:r>
            <a:r>
              <a:rPr lang="en-US" altLang="zh-TW" sz="3600" dirty="0">
                <a:ea typeface="新細明體" charset="-120"/>
              </a:rPr>
              <a:t> </a:t>
            </a:r>
          </a:p>
        </p:txBody>
      </p:sp>
      <p:sp>
        <p:nvSpPr>
          <p:cNvPr id="48132" name="Content Placeholder 2"/>
          <p:cNvSpPr>
            <a:spLocks noGrp="1"/>
          </p:cNvSpPr>
          <p:nvPr>
            <p:ph idx="1"/>
          </p:nvPr>
        </p:nvSpPr>
        <p:spPr>
          <a:xfrm>
            <a:off x="0" y="1143000"/>
            <a:ext cx="9144000" cy="4724400"/>
          </a:xfrm>
        </p:spPr>
        <p:txBody>
          <a:bodyPr>
            <a:normAutofit lnSpcReduction="10000"/>
          </a:bodyPr>
          <a:lstStyle/>
          <a:p>
            <a:pPr eaLnBrk="1" hangingPunct="1">
              <a:lnSpc>
                <a:spcPct val="90000"/>
              </a:lnSpc>
              <a:buFont typeface="Wingdings" pitchFamily="2" charset="2"/>
              <a:buNone/>
            </a:pPr>
            <a:r>
              <a:rPr lang="en-US" altLang="zh-TW" sz="2800" b="1" dirty="0">
                <a:solidFill>
                  <a:srgbClr val="0000CC"/>
                </a:solidFill>
                <a:ea typeface="新細明體" charset="-120"/>
              </a:rPr>
              <a:t>What you should remember…</a:t>
            </a:r>
          </a:p>
          <a:p>
            <a:pPr eaLnBrk="1" hangingPunct="1">
              <a:lnSpc>
                <a:spcPct val="90000"/>
              </a:lnSpc>
              <a:buClr>
                <a:schemeClr val="bg2"/>
              </a:buClr>
              <a:buFont typeface="Wingdings" pitchFamily="2" charset="2"/>
              <a:buNone/>
            </a:pPr>
            <a:endParaRPr lang="en-US" altLang="zh-TW" b="1" dirty="0">
              <a:solidFill>
                <a:srgbClr val="0000CC"/>
              </a:solidFill>
              <a:ea typeface="新細明體" charset="-120"/>
            </a:endParaRPr>
          </a:p>
          <a:p>
            <a:pPr marL="457200" indent="-457200" eaLnBrk="1" hangingPunct="1">
              <a:lnSpc>
                <a:spcPct val="90000"/>
              </a:lnSpc>
              <a:buClrTx/>
              <a:buFont typeface="+mj-lt"/>
              <a:buAutoNum type="arabicPeriod"/>
            </a:pPr>
            <a:r>
              <a:rPr lang="en-US" altLang="zh-TW" dirty="0">
                <a:solidFill>
                  <a:srgbClr val="000000"/>
                </a:solidFill>
                <a:ea typeface="新細明體" charset="-120"/>
              </a:rPr>
              <a:t>Always ask questions if you do not understand; there are no dumb questions</a:t>
            </a:r>
          </a:p>
          <a:p>
            <a:pPr marL="228600" indent="-228600" eaLnBrk="1" hangingPunct="1">
              <a:lnSpc>
                <a:spcPct val="90000"/>
              </a:lnSpc>
              <a:buClrTx/>
              <a:buFont typeface="+mj-lt"/>
              <a:buAutoNum type="arabicPeriod"/>
            </a:pPr>
            <a:endParaRPr lang="en-US" altLang="zh-TW" sz="1100" dirty="0">
              <a:solidFill>
                <a:srgbClr val="000000"/>
              </a:solidFill>
              <a:ea typeface="新細明體" charset="-120"/>
            </a:endParaRPr>
          </a:p>
          <a:p>
            <a:pPr marL="457200" indent="-457200" eaLnBrk="1" hangingPunct="1">
              <a:lnSpc>
                <a:spcPct val="90000"/>
              </a:lnSpc>
              <a:buClrTx/>
              <a:buFont typeface="+mj-lt"/>
              <a:buAutoNum type="arabicPeriod"/>
            </a:pPr>
            <a:r>
              <a:rPr lang="en-US" altLang="zh-TW" dirty="0">
                <a:solidFill>
                  <a:srgbClr val="000000"/>
                </a:solidFill>
                <a:ea typeface="新細明體" charset="-120"/>
              </a:rPr>
              <a:t>Don’t be afraid to ask for help.</a:t>
            </a:r>
          </a:p>
          <a:p>
            <a:pPr marL="228600" indent="-228600" eaLnBrk="1" hangingPunct="1">
              <a:lnSpc>
                <a:spcPct val="90000"/>
              </a:lnSpc>
              <a:buClrTx/>
              <a:buFont typeface="+mj-lt"/>
              <a:buAutoNum type="arabicPeriod"/>
            </a:pPr>
            <a:endParaRPr lang="en-US" altLang="zh-TW" sz="1100" dirty="0">
              <a:solidFill>
                <a:srgbClr val="000000"/>
              </a:solidFill>
              <a:ea typeface="新細明體" charset="-120"/>
            </a:endParaRPr>
          </a:p>
          <a:p>
            <a:pPr marL="457200" indent="-457200" eaLnBrk="1" hangingPunct="1">
              <a:lnSpc>
                <a:spcPct val="90000"/>
              </a:lnSpc>
              <a:buClrTx/>
              <a:buFont typeface="+mj-lt"/>
              <a:buAutoNum type="arabicPeriod"/>
            </a:pPr>
            <a:r>
              <a:rPr lang="en-US" altLang="zh-TW" dirty="0">
                <a:solidFill>
                  <a:srgbClr val="000000"/>
                </a:solidFill>
                <a:ea typeface="新細明體" charset="-120"/>
              </a:rPr>
              <a:t>Not knowing is not an acceptable excuse</a:t>
            </a:r>
          </a:p>
          <a:p>
            <a:pPr marL="228600" indent="-228600" eaLnBrk="1" hangingPunct="1">
              <a:lnSpc>
                <a:spcPct val="90000"/>
              </a:lnSpc>
              <a:buClrTx/>
              <a:buFont typeface="+mj-lt"/>
              <a:buAutoNum type="arabicPeriod"/>
            </a:pPr>
            <a:endParaRPr lang="en-US" altLang="zh-TW" sz="1100" dirty="0">
              <a:solidFill>
                <a:srgbClr val="000000"/>
              </a:solidFill>
              <a:ea typeface="新細明體" charset="-120"/>
            </a:endParaRPr>
          </a:p>
          <a:p>
            <a:pPr marL="457200" indent="-457200" eaLnBrk="1" hangingPunct="1">
              <a:lnSpc>
                <a:spcPct val="90000"/>
              </a:lnSpc>
              <a:buClrTx/>
              <a:buFont typeface="+mj-lt"/>
              <a:buAutoNum type="arabicPeriod"/>
            </a:pPr>
            <a:r>
              <a:rPr lang="en-US" altLang="zh-TW" dirty="0">
                <a:solidFill>
                  <a:srgbClr val="000000"/>
                </a:solidFill>
                <a:ea typeface="新細明體" charset="-120"/>
              </a:rPr>
              <a:t>Being international is not a reason for additional time on an examination</a:t>
            </a:r>
          </a:p>
          <a:p>
            <a:pPr marL="228600" indent="-228600" eaLnBrk="1" hangingPunct="1">
              <a:lnSpc>
                <a:spcPct val="90000"/>
              </a:lnSpc>
              <a:buClrTx/>
              <a:buFont typeface="+mj-lt"/>
              <a:buAutoNum type="arabicPeriod"/>
            </a:pPr>
            <a:endParaRPr lang="en-US" altLang="zh-TW" sz="1100" dirty="0">
              <a:solidFill>
                <a:srgbClr val="000000"/>
              </a:solidFill>
              <a:ea typeface="新細明體" charset="-120"/>
            </a:endParaRPr>
          </a:p>
          <a:p>
            <a:pPr marL="457200" indent="-457200" eaLnBrk="1" hangingPunct="1">
              <a:lnSpc>
                <a:spcPct val="90000"/>
              </a:lnSpc>
              <a:buClrTx/>
              <a:buFont typeface="+mj-lt"/>
              <a:buAutoNum type="arabicPeriod"/>
            </a:pPr>
            <a:r>
              <a:rPr lang="en-US" altLang="zh-TW" dirty="0">
                <a:solidFill>
                  <a:srgbClr val="000000"/>
                </a:solidFill>
                <a:ea typeface="新細明體" charset="-120"/>
              </a:rPr>
              <a:t>Be Brave!</a:t>
            </a:r>
          </a:p>
          <a:p>
            <a:pPr marL="228600" indent="-228600" eaLnBrk="1" hangingPunct="1">
              <a:lnSpc>
                <a:spcPct val="90000"/>
              </a:lnSpc>
              <a:buClrTx/>
              <a:buFont typeface="+mj-lt"/>
              <a:buAutoNum type="arabicPeriod"/>
            </a:pPr>
            <a:endParaRPr lang="en-US" altLang="zh-TW" sz="1100" dirty="0">
              <a:solidFill>
                <a:srgbClr val="000000"/>
              </a:solidFill>
              <a:ea typeface="新細明體" charset="-120"/>
            </a:endParaRPr>
          </a:p>
          <a:p>
            <a:pPr marL="457200" indent="-457200" eaLnBrk="1" hangingPunct="1">
              <a:lnSpc>
                <a:spcPct val="90000"/>
              </a:lnSpc>
              <a:buClrTx/>
              <a:buFont typeface="+mj-lt"/>
              <a:buAutoNum type="arabicPeriod"/>
            </a:pPr>
            <a:r>
              <a:rPr lang="en-US" altLang="zh-TW" dirty="0">
                <a:solidFill>
                  <a:srgbClr val="000000"/>
                </a:solidFill>
                <a:ea typeface="新細明體" charset="-120"/>
              </a:rPr>
              <a:t>Study, Learn and Enjoy!</a:t>
            </a:r>
          </a:p>
          <a:p>
            <a:pPr marL="0" indent="0" eaLnBrk="1" hangingPunct="1">
              <a:lnSpc>
                <a:spcPct val="90000"/>
              </a:lnSpc>
              <a:buClr>
                <a:schemeClr val="bg2"/>
              </a:buClr>
              <a:buNone/>
            </a:pPr>
            <a:endParaRPr lang="en-US" altLang="zh-TW" sz="2200" b="1" dirty="0">
              <a:solidFill>
                <a:srgbClr val="000000"/>
              </a:solidFill>
              <a:latin typeface="Garamond" pitchFamily="18" charset="0"/>
              <a:ea typeface="新細明體" charset="-120"/>
            </a:endParaRPr>
          </a:p>
          <a:p>
            <a:pPr eaLnBrk="1" hangingPunct="1">
              <a:lnSpc>
                <a:spcPct val="90000"/>
              </a:lnSpc>
              <a:buClr>
                <a:schemeClr val="bg2"/>
              </a:buClr>
              <a:buFont typeface="Wingdings" pitchFamily="2" charset="2"/>
              <a:buChar char="ü"/>
            </a:pPr>
            <a:endParaRPr lang="en-US" altLang="zh-TW" sz="2200" b="1" dirty="0">
              <a:solidFill>
                <a:srgbClr val="000000"/>
              </a:solidFill>
              <a:latin typeface="Garamond" pitchFamily="18" charset="0"/>
              <a:ea typeface="新細明體" charset="-120"/>
            </a:endParaRPr>
          </a:p>
          <a:p>
            <a:pPr eaLnBrk="1" hangingPunct="1">
              <a:lnSpc>
                <a:spcPct val="90000"/>
              </a:lnSpc>
              <a:buClr>
                <a:schemeClr val="bg2"/>
              </a:buClr>
              <a:buFont typeface="Wingdings" pitchFamily="2" charset="2"/>
              <a:buChar char="ü"/>
            </a:pPr>
            <a:endParaRPr lang="en-US" altLang="zh-TW" sz="2200" b="1" dirty="0">
              <a:solidFill>
                <a:srgbClr val="000000"/>
              </a:solidFill>
              <a:latin typeface="Garamond" pitchFamily="18" charset="0"/>
              <a:ea typeface="新細明體" charset="-120"/>
            </a:endParaRPr>
          </a:p>
          <a:p>
            <a:pPr eaLnBrk="1" hangingPunct="1">
              <a:lnSpc>
                <a:spcPct val="90000"/>
              </a:lnSpc>
              <a:buClr>
                <a:srgbClr val="FF3399"/>
              </a:buClr>
              <a:buFontTx/>
              <a:buNone/>
            </a:pPr>
            <a:endParaRPr lang="en-US" altLang="zh-TW" sz="2200" b="1" dirty="0">
              <a:solidFill>
                <a:srgbClr val="000000"/>
              </a:solidFill>
              <a:latin typeface="Garamond" pitchFamily="18" charset="0"/>
              <a:ea typeface="新細明體" charset="-120"/>
            </a:endParaRPr>
          </a:p>
        </p:txBody>
      </p:sp>
    </p:spTree>
    <p:extLst>
      <p:ext uri="{BB962C8B-B14F-4D97-AF65-F5344CB8AC3E}">
        <p14:creationId xmlns:p14="http://schemas.microsoft.com/office/powerpoint/2010/main" val="365573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3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13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13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533401"/>
            <a:ext cx="7772400" cy="609600"/>
          </a:xfrm>
        </p:spPr>
        <p:txBody>
          <a:bodyPr>
            <a:normAutofit fontScale="90000"/>
          </a:bodyPr>
          <a:lstStyle/>
          <a:p>
            <a:r>
              <a:rPr lang="en-US" dirty="0">
                <a:solidFill>
                  <a:schemeClr val="tx1"/>
                </a:solidFill>
              </a:rPr>
              <a:t>Insurance</a:t>
            </a:r>
          </a:p>
        </p:txBody>
      </p:sp>
      <p:sp>
        <p:nvSpPr>
          <p:cNvPr id="5" name="Subtitle 4"/>
          <p:cNvSpPr>
            <a:spLocks noGrp="1"/>
          </p:cNvSpPr>
          <p:nvPr>
            <p:ph type="subTitle" idx="1"/>
          </p:nvPr>
        </p:nvSpPr>
        <p:spPr>
          <a:xfrm>
            <a:off x="228600" y="2057400"/>
            <a:ext cx="8610600" cy="4267200"/>
          </a:xfrm>
        </p:spPr>
        <p:txBody>
          <a:bodyPr>
            <a:noAutofit/>
          </a:bodyPr>
          <a:lstStyle/>
          <a:p>
            <a:endParaRPr lang="en-US" sz="1600" b="1" dirty="0">
              <a:solidFill>
                <a:schemeClr val="tx1"/>
              </a:solidFill>
            </a:endParaRPr>
          </a:p>
          <a:p>
            <a:r>
              <a:rPr lang="en-US" b="1" dirty="0">
                <a:solidFill>
                  <a:schemeClr val="tx1"/>
                </a:solidFill>
              </a:rPr>
              <a:t>Purchasing Mandatory Health Insurance</a:t>
            </a:r>
          </a:p>
          <a:p>
            <a:r>
              <a:rPr lang="en-US" dirty="0">
                <a:solidFill>
                  <a:schemeClr val="tx1"/>
                </a:solidFill>
              </a:rPr>
              <a:t>All F-1 visa holders are required to purchase health insurance and maintain coverage for the duration of their stay in the U.S.</a:t>
            </a:r>
          </a:p>
          <a:p>
            <a:r>
              <a:rPr lang="en-US" dirty="0">
                <a:solidFill>
                  <a:schemeClr val="tx1"/>
                </a:solidFill>
              </a:rPr>
              <a:t>International students are required to have health insurance coverage at all times while in the United States to maintain their immigration status.</a:t>
            </a:r>
          </a:p>
          <a:p>
            <a:r>
              <a:rPr lang="en-US" dirty="0">
                <a:solidFill>
                  <a:schemeClr val="tx1"/>
                </a:solidFill>
              </a:rPr>
              <a:t>To assist you, the Middle Tennessee State University has partnered with </a:t>
            </a:r>
            <a:r>
              <a:rPr lang="en-US" b="1" dirty="0" err="1">
                <a:solidFill>
                  <a:schemeClr val="tx1"/>
                </a:solidFill>
              </a:rPr>
              <a:t>Lewermark</a:t>
            </a:r>
            <a:r>
              <a:rPr lang="en-US" dirty="0">
                <a:solidFill>
                  <a:schemeClr val="tx1">
                    <a:lumMod val="65000"/>
                    <a:lumOff val="35000"/>
                  </a:schemeClr>
                </a:solidFill>
              </a:rPr>
              <a:t>.</a:t>
            </a:r>
            <a:r>
              <a:rPr lang="en-US" dirty="0">
                <a:solidFill>
                  <a:schemeClr val="tx1"/>
                </a:solidFill>
              </a:rPr>
              <a:t>  A company that specializes in health insurance for international students.  All MTSU international students not sponsored by their home government will automatically be enrolled in the MTSU international student insurance plan. </a:t>
            </a:r>
          </a:p>
        </p:txBody>
      </p:sp>
    </p:spTree>
    <p:extLst>
      <p:ext uri="{BB962C8B-B14F-4D97-AF65-F5344CB8AC3E}">
        <p14:creationId xmlns:p14="http://schemas.microsoft.com/office/powerpoint/2010/main" val="105956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371600"/>
            <a:ext cx="7814733" cy="5029199"/>
          </a:xfrm>
        </p:spPr>
        <p:txBody>
          <a:bodyPr>
            <a:normAutofit fontScale="85000" lnSpcReduction="20000"/>
          </a:bodyPr>
          <a:lstStyle/>
          <a:p>
            <a:r>
              <a:rPr lang="en-US" b="1" dirty="0">
                <a:solidFill>
                  <a:schemeClr val="tx1"/>
                </a:solidFill>
              </a:rPr>
              <a:t>Things to remember</a:t>
            </a:r>
          </a:p>
          <a:p>
            <a:r>
              <a:rPr lang="en-US" dirty="0">
                <a:solidFill>
                  <a:schemeClr val="tx1"/>
                </a:solidFill>
              </a:rPr>
              <a:t>You must maintain health insurance coverage while you are in the US, even if you are not taking classes, for example, during the summer;</a:t>
            </a:r>
          </a:p>
          <a:p>
            <a:r>
              <a:rPr lang="en-US" dirty="0">
                <a:solidFill>
                  <a:schemeClr val="tx1"/>
                </a:solidFill>
              </a:rPr>
              <a:t>Failure to maintain this coverage could subject you to be reported as out of status, which could result in deportation;</a:t>
            </a:r>
          </a:p>
          <a:p>
            <a:r>
              <a:rPr lang="en-US" dirty="0">
                <a:solidFill>
                  <a:schemeClr val="tx1"/>
                </a:solidFill>
              </a:rPr>
              <a:t>If you have dependents with you, you must provide coverage for them as long as they are in the US, as well;</a:t>
            </a:r>
          </a:p>
          <a:p>
            <a:r>
              <a:rPr lang="en-US" dirty="0">
                <a:solidFill>
                  <a:schemeClr val="tx1"/>
                </a:solidFill>
              </a:rPr>
              <a:t>You are responsible for the full costs of your medical expenses, including co-pays and deductibles;</a:t>
            </a:r>
          </a:p>
          <a:p>
            <a:r>
              <a:rPr lang="en-US" dirty="0">
                <a:solidFill>
                  <a:schemeClr val="tx1"/>
                </a:solidFill>
              </a:rPr>
              <a:t>You should visit Health Services on campus for all your medical needs. If you need medical attention they cannot provide, they can help you find the proper attention off campus. They can often ensure that you visit a doctor within your insurance policy's list of approved providers;</a:t>
            </a:r>
          </a:p>
          <a:p>
            <a:r>
              <a:rPr lang="en-US" dirty="0">
                <a:solidFill>
                  <a:schemeClr val="tx1"/>
                </a:solidFill>
              </a:rPr>
              <a:t>You should contact your insurance company prior to visits to doctors and hospitals off campus to ensure your insurance will cover those expenses.</a:t>
            </a:r>
            <a:endParaRPr lang="en-US" dirty="0"/>
          </a:p>
          <a:p>
            <a:endParaRPr lang="en-US" dirty="0"/>
          </a:p>
        </p:txBody>
      </p:sp>
      <p:sp>
        <p:nvSpPr>
          <p:cNvPr id="3" name="Title 2"/>
          <p:cNvSpPr>
            <a:spLocks noGrp="1"/>
          </p:cNvSpPr>
          <p:nvPr>
            <p:ph type="title"/>
          </p:nvPr>
        </p:nvSpPr>
        <p:spPr/>
        <p:txBody>
          <a:bodyPr/>
          <a:lstStyle/>
          <a:p>
            <a:r>
              <a:rPr lang="en-US" dirty="0">
                <a:solidFill>
                  <a:schemeClr val="tx1"/>
                </a:solidFill>
              </a:rPr>
              <a:t>Insurance</a:t>
            </a:r>
          </a:p>
        </p:txBody>
      </p:sp>
    </p:spTree>
    <p:extLst>
      <p:ext uri="{BB962C8B-B14F-4D97-AF65-F5344CB8AC3E}">
        <p14:creationId xmlns:p14="http://schemas.microsoft.com/office/powerpoint/2010/main" val="2351527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1606392"/>
            <a:ext cx="6248400" cy="461665"/>
          </a:xfrm>
          <a:prstGeom prst="rect">
            <a:avLst/>
          </a:prstGeom>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ndara"/>
                <a:ea typeface="+mn-ea"/>
                <a:cs typeface="+mn-cs"/>
              </a:rPr>
              <a:t>INSURANCE ORIENTATION INFORMATION</a:t>
            </a:r>
          </a:p>
        </p:txBody>
      </p:sp>
      <p:sp>
        <p:nvSpPr>
          <p:cNvPr id="6" name="TextBox 5"/>
          <p:cNvSpPr txBox="1"/>
          <p:nvPr/>
        </p:nvSpPr>
        <p:spPr>
          <a:xfrm>
            <a:off x="914400" y="2438400"/>
            <a:ext cx="7324344" cy="2908489"/>
          </a:xfrm>
          <a:prstGeom prst="rect">
            <a:avLst/>
          </a:prstGeom>
          <a:noFill/>
        </p:spPr>
        <p:txBody>
          <a:bodyPr wrap="square" rtlCol="0">
            <a:spAutoFit/>
          </a:bodyPr>
          <a:lstStyle/>
          <a:p>
            <a:pPr marL="342900" marR="0" lvl="0" indent="-342900" algn="l" defTabSz="914400" rtl="0" eaLnBrk="1" fontAlgn="auto" latinLnBrk="0" hangingPunct="0">
              <a:lnSpc>
                <a:spcPct val="100000"/>
              </a:lnSpc>
              <a:spcBef>
                <a:spcPts val="600"/>
              </a:spcBef>
              <a:spcAft>
                <a:spcPts val="60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ndara"/>
                <a:ea typeface="+mn-ea"/>
                <a:cs typeface="+mn-cs"/>
              </a:rPr>
              <a:t>Immigration regulations require that F1 &amp; J1 visa holders be insured to maintain immigration status.</a:t>
            </a:r>
          </a:p>
          <a:p>
            <a:pPr marL="342900" marR="0" lvl="0" indent="-342900" algn="l" defTabSz="914400" rtl="0" eaLnBrk="1" fontAlgn="auto" latinLnBrk="0" hangingPunct="0">
              <a:lnSpc>
                <a:spcPct val="100000"/>
              </a:lnSpc>
              <a:spcBef>
                <a:spcPts val="600"/>
              </a:spcBef>
              <a:spcAft>
                <a:spcPts val="60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ndara"/>
                <a:ea typeface="+mn-ea"/>
                <a:cs typeface="+mn-cs"/>
              </a:rPr>
              <a:t>It is your responsibility to make sure that you maintain the required insurance coverage according to Immigration Regulations.</a:t>
            </a:r>
          </a:p>
          <a:p>
            <a:pPr marL="342900" marR="0" lvl="0" indent="-342900" algn="l" defTabSz="914400" rtl="0" eaLnBrk="1" fontAlgn="auto" latinLnBrk="0" hangingPunct="0">
              <a:lnSpc>
                <a:spcPct val="100000"/>
              </a:lnSpc>
              <a:spcBef>
                <a:spcPts val="600"/>
              </a:spcBef>
              <a:spcAft>
                <a:spcPts val="60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ndara"/>
                <a:ea typeface="+mn-ea"/>
                <a:cs typeface="+mn-cs"/>
              </a:rPr>
              <a:t>If you failed to maintain insurance coverage, you are subject to be reported to Immigration, which could cause deportation.</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ndara"/>
                <a:ea typeface="+mn-ea"/>
                <a:cs typeface="+mn-cs"/>
              </a:rPr>
              <a:t> </a:t>
            </a:r>
          </a:p>
        </p:txBody>
      </p:sp>
    </p:spTree>
    <p:extLst>
      <p:ext uri="{BB962C8B-B14F-4D97-AF65-F5344CB8AC3E}">
        <p14:creationId xmlns:p14="http://schemas.microsoft.com/office/powerpoint/2010/main" val="1427467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1371600"/>
            <a:ext cx="7620000" cy="3862596"/>
          </a:xfrm>
          <a:prstGeom prst="rect">
            <a:avLst/>
          </a:prstGeom>
        </p:spPr>
        <p:txBody>
          <a:bodyPr wrap="square">
            <a:spAutoFit/>
          </a:bodyPr>
          <a:lstStyle/>
          <a:p>
            <a:pPr marL="342900" marR="0" lvl="0" indent="-342900" algn="l" defTabSz="914400" rtl="0" eaLnBrk="1" fontAlgn="auto" latinLnBrk="0" hangingPunct="0">
              <a:lnSpc>
                <a:spcPct val="100000"/>
              </a:lnSpc>
              <a:spcBef>
                <a:spcPts val="0"/>
              </a:spcBef>
              <a:spcAft>
                <a:spcPts val="0"/>
              </a:spcAft>
              <a:buClrTx/>
              <a:buSzTx/>
              <a:buFontTx/>
              <a:buAutoNum type="arabicPeriod" startAt="4"/>
              <a:tabLst/>
              <a:defRPr/>
            </a:pPr>
            <a:r>
              <a:rPr kumimoji="0" lang="en-US" sz="2000" b="0" i="0" u="none" strike="noStrike" kern="1200" cap="none" spc="0" normalizeH="0" baseline="0" noProof="0" dirty="0">
                <a:ln>
                  <a:noFill/>
                </a:ln>
                <a:solidFill>
                  <a:prstClr val="black"/>
                </a:solidFill>
                <a:effectLst/>
                <a:uLnTx/>
                <a:uFillTx/>
                <a:latin typeface="Candara"/>
                <a:ea typeface="+mn-ea"/>
                <a:cs typeface="+mn-cs"/>
              </a:rPr>
              <a:t>Print your insurance card from the recommended insurance company </a:t>
            </a:r>
            <a:r>
              <a:rPr kumimoji="0" lang="en-US" sz="2000" b="0" i="0" u="none" strike="noStrike" kern="1200" cap="none" spc="0" normalizeH="0" baseline="0" noProof="0" dirty="0" err="1">
                <a:ln>
                  <a:noFill/>
                </a:ln>
                <a:solidFill>
                  <a:prstClr val="black"/>
                </a:solidFill>
                <a:effectLst/>
                <a:uLnTx/>
                <a:uFillTx/>
                <a:latin typeface="Candara"/>
                <a:ea typeface="+mn-ea"/>
                <a:cs typeface="+mn-cs"/>
              </a:rPr>
              <a:t>Lewermark</a:t>
            </a:r>
            <a:r>
              <a:rPr kumimoji="0" lang="en-US" sz="2000" b="0" i="0" u="none" strike="noStrike" kern="1200" cap="none" spc="0" normalizeH="0" baseline="0" noProof="0" dirty="0">
                <a:ln>
                  <a:noFill/>
                </a:ln>
                <a:solidFill>
                  <a:prstClr val="black"/>
                </a:solidFill>
                <a:effectLst/>
                <a:uLnTx/>
                <a:uFillTx/>
                <a:latin typeface="Candara"/>
                <a:ea typeface="+mn-ea"/>
                <a:cs typeface="+mn-cs"/>
              </a:rPr>
              <a:t>.</a:t>
            </a:r>
          </a:p>
          <a:p>
            <a:pPr marL="800100" marR="0" lvl="1" indent="-342900" algn="l" defTabSz="914400" rtl="0" eaLnBrk="1" fontAlgn="auto" latinLnBrk="0" hangingPunct="0">
              <a:lnSpc>
                <a:spcPct val="100000"/>
              </a:lnSpc>
              <a:spcBef>
                <a:spcPts val="600"/>
              </a:spcBef>
              <a:spcAft>
                <a:spcPts val="600"/>
              </a:spcAft>
              <a:buClrTx/>
              <a:buSzTx/>
              <a:buFont typeface="+mj-lt"/>
              <a:buAutoNum type="alphaLcPeriod"/>
              <a:tabLst/>
              <a:defRPr/>
            </a:pPr>
            <a:r>
              <a:rPr kumimoji="0" lang="en-US" sz="1800" b="0" i="0" u="none" strike="noStrike" kern="1200" cap="none" spc="0" normalizeH="0" baseline="0" noProof="0" dirty="0">
                <a:ln>
                  <a:noFill/>
                </a:ln>
                <a:solidFill>
                  <a:prstClr val="black"/>
                </a:solidFill>
                <a:effectLst/>
                <a:uLnTx/>
                <a:uFillTx/>
                <a:latin typeface="Candara"/>
                <a:ea typeface="+mn-ea"/>
                <a:cs typeface="+mn-cs"/>
              </a:rPr>
              <a:t>You will need to visit the website of </a:t>
            </a:r>
            <a:r>
              <a:rPr kumimoji="0" lang="en-US" sz="1800" b="0" i="0" u="none" strike="noStrike" kern="1200" cap="none" spc="0" normalizeH="0" baseline="0" noProof="0" dirty="0">
                <a:ln>
                  <a:noFill/>
                </a:ln>
                <a:solidFill>
                  <a:prstClr val="black"/>
                </a:solidFill>
                <a:effectLst/>
                <a:uLnTx/>
                <a:uFillTx/>
                <a:latin typeface="Candara"/>
                <a:ea typeface="+mn-ea"/>
                <a:cs typeface="+mn-cs"/>
                <a:hlinkClick r:id="rId2"/>
              </a:rPr>
              <a:t>https://www.lewermark.com/mtsu</a:t>
            </a:r>
            <a:r>
              <a:rPr kumimoji="0" lang="en-US" sz="1800" b="0" i="0" u="none" strike="noStrike" kern="1200" cap="none" spc="0" normalizeH="0" baseline="0" noProof="0" dirty="0">
                <a:ln>
                  <a:noFill/>
                </a:ln>
                <a:solidFill>
                  <a:prstClr val="black"/>
                </a:solidFill>
                <a:effectLst/>
                <a:uLnTx/>
                <a:uFillTx/>
                <a:latin typeface="Candara"/>
                <a:ea typeface="+mn-ea"/>
                <a:cs typeface="+mn-cs"/>
              </a:rPr>
              <a:t> for questions or concerns and print the brochure. The company name is </a:t>
            </a:r>
            <a:r>
              <a:rPr kumimoji="0" lang="en-US" sz="1800" b="0" i="0" u="none" strike="noStrike" kern="1200" cap="none" spc="0" normalizeH="0" baseline="0" noProof="0" dirty="0" err="1">
                <a:ln>
                  <a:noFill/>
                </a:ln>
                <a:solidFill>
                  <a:prstClr val="black"/>
                </a:solidFill>
                <a:effectLst/>
                <a:uLnTx/>
                <a:uFillTx/>
                <a:latin typeface="Candara"/>
                <a:ea typeface="+mn-ea"/>
                <a:cs typeface="+mn-cs"/>
              </a:rPr>
              <a:t>Lewermark</a:t>
            </a:r>
            <a:r>
              <a:rPr kumimoji="0" lang="en-US" sz="1800" b="0" i="0" u="none" strike="noStrike" kern="1200" cap="none" spc="0" normalizeH="0" baseline="0" noProof="0" dirty="0">
                <a:ln>
                  <a:noFill/>
                </a:ln>
                <a:solidFill>
                  <a:prstClr val="black"/>
                </a:solidFill>
                <a:effectLst/>
                <a:uLnTx/>
                <a:uFillTx/>
                <a:latin typeface="Candara"/>
                <a:ea typeface="+mn-ea"/>
                <a:cs typeface="+mn-cs"/>
              </a:rPr>
              <a:t>.</a:t>
            </a:r>
            <a:endParaRPr kumimoji="0" lang="en-US" sz="1050" b="0" i="0" u="none" strike="noStrike" kern="1200" cap="none" spc="0" normalizeH="0" baseline="0" noProof="0" dirty="0">
              <a:ln>
                <a:noFill/>
              </a:ln>
              <a:solidFill>
                <a:prstClr val="black"/>
              </a:solidFill>
              <a:effectLst/>
              <a:uLnTx/>
              <a:uFillTx/>
              <a:latin typeface="Candara"/>
              <a:ea typeface="+mn-ea"/>
              <a:cs typeface="+mn-cs"/>
            </a:endParaRPr>
          </a:p>
          <a:p>
            <a:pPr marL="800100" marR="0" lvl="1" indent="-342900" algn="l" defTabSz="914400" rtl="0" eaLnBrk="1" fontAlgn="auto" latinLnBrk="0" hangingPunct="0">
              <a:lnSpc>
                <a:spcPct val="100000"/>
              </a:lnSpc>
              <a:spcBef>
                <a:spcPts val="600"/>
              </a:spcBef>
              <a:spcAft>
                <a:spcPts val="600"/>
              </a:spcAft>
              <a:buClrTx/>
              <a:buSzTx/>
              <a:buFont typeface="+mj-lt"/>
              <a:buAutoNum type="alphaLcPeriod"/>
              <a:tabLst/>
              <a:defRPr/>
            </a:pPr>
            <a:r>
              <a:rPr kumimoji="0" lang="en-US" sz="1800" b="0" i="0" u="none" strike="noStrike" kern="1200" cap="none" spc="0" normalizeH="0" baseline="0" noProof="0" dirty="0">
                <a:ln>
                  <a:noFill/>
                </a:ln>
                <a:solidFill>
                  <a:prstClr val="black"/>
                </a:solidFill>
                <a:effectLst/>
                <a:uLnTx/>
                <a:uFillTx/>
                <a:latin typeface="Candara"/>
                <a:ea typeface="+mn-ea"/>
                <a:cs typeface="+mn-cs"/>
              </a:rPr>
              <a:t>When you visit an off campus doctor, take the following:</a:t>
            </a:r>
            <a:endParaRPr kumimoji="0" lang="en-US" sz="1050" b="0" i="0" u="none" strike="noStrike" kern="1200" cap="none" spc="0" normalizeH="0" baseline="0" noProof="0" dirty="0">
              <a:ln>
                <a:noFill/>
              </a:ln>
              <a:solidFill>
                <a:prstClr val="black"/>
              </a:solidFill>
              <a:effectLst/>
              <a:uLnTx/>
              <a:uFillTx/>
              <a:latin typeface="Candara"/>
              <a:ea typeface="+mn-ea"/>
              <a:cs typeface="+mn-cs"/>
            </a:endParaRPr>
          </a:p>
          <a:p>
            <a:pPr marL="1257300" marR="0" lvl="2" indent="-342900" algn="l" defTabSz="914400" rtl="0" eaLnBrk="1" fontAlgn="auto" latinLnBrk="0" hangingPunct="0">
              <a:lnSpc>
                <a:spcPct val="100000"/>
              </a:lnSpc>
              <a:spcBef>
                <a:spcPts val="0"/>
              </a:spcBef>
              <a:spcAft>
                <a:spcPts val="0"/>
              </a:spcAft>
              <a:buClrTx/>
              <a:buSzTx/>
              <a:buFont typeface="+mj-lt"/>
              <a:buAutoNum type="alphaLcPeriod"/>
              <a:tabLst/>
              <a:defRPr/>
            </a:pPr>
            <a:r>
              <a:rPr kumimoji="0" lang="en-US" sz="1800" b="0" i="0" u="none" strike="noStrike" kern="1200" cap="none" spc="0" normalizeH="0" baseline="0" noProof="0" dirty="0">
                <a:ln>
                  <a:noFill/>
                </a:ln>
                <a:solidFill>
                  <a:prstClr val="black"/>
                </a:solidFill>
                <a:effectLst/>
                <a:uLnTx/>
                <a:uFillTx/>
                <a:latin typeface="Candara"/>
                <a:ea typeface="+mn-ea"/>
                <a:cs typeface="+mn-cs"/>
              </a:rPr>
              <a:t>Insurance Pamphlet </a:t>
            </a:r>
            <a:endParaRPr kumimoji="0" lang="en-US" sz="1050" b="0" i="0" u="none" strike="noStrike" kern="1200" cap="none" spc="0" normalizeH="0" baseline="0" noProof="0" dirty="0">
              <a:ln>
                <a:noFill/>
              </a:ln>
              <a:solidFill>
                <a:prstClr val="black"/>
              </a:solidFill>
              <a:effectLst/>
              <a:uLnTx/>
              <a:uFillTx/>
              <a:latin typeface="Candara"/>
              <a:ea typeface="+mn-ea"/>
              <a:cs typeface="+mn-cs"/>
            </a:endParaRPr>
          </a:p>
          <a:p>
            <a:pPr marL="1257300" marR="0" lvl="2" indent="-342900" algn="l" defTabSz="914400" rtl="0" eaLnBrk="1" fontAlgn="auto" latinLnBrk="0" hangingPunct="0">
              <a:lnSpc>
                <a:spcPct val="100000"/>
              </a:lnSpc>
              <a:spcBef>
                <a:spcPts val="0"/>
              </a:spcBef>
              <a:spcAft>
                <a:spcPts val="0"/>
              </a:spcAft>
              <a:buClrTx/>
              <a:buSzTx/>
              <a:buFont typeface="+mj-lt"/>
              <a:buAutoNum type="alphaLcPeriod"/>
              <a:tabLst/>
              <a:defRPr/>
            </a:pPr>
            <a:r>
              <a:rPr kumimoji="0" lang="en-US" sz="1800" b="0" i="0" u="none" strike="noStrike" kern="1200" cap="none" spc="0" normalizeH="0" baseline="0" noProof="0" dirty="0">
                <a:ln>
                  <a:noFill/>
                </a:ln>
                <a:solidFill>
                  <a:prstClr val="black"/>
                </a:solidFill>
                <a:effectLst/>
                <a:uLnTx/>
                <a:uFillTx/>
                <a:latin typeface="Candara"/>
                <a:ea typeface="+mn-ea"/>
                <a:cs typeface="+mn-cs"/>
              </a:rPr>
              <a:t>Insurance card </a:t>
            </a:r>
            <a:endParaRPr kumimoji="0" lang="en-US" sz="1050" b="0" i="0" u="none" strike="noStrike" kern="1200" cap="none" spc="0" normalizeH="0" baseline="0" noProof="0" dirty="0">
              <a:ln>
                <a:noFill/>
              </a:ln>
              <a:solidFill>
                <a:prstClr val="black"/>
              </a:solidFill>
              <a:effectLst/>
              <a:uLnTx/>
              <a:uFillTx/>
              <a:latin typeface="Candara"/>
              <a:ea typeface="+mn-ea"/>
              <a:cs typeface="+mn-cs"/>
            </a:endParaRPr>
          </a:p>
          <a:p>
            <a:pPr marL="1257300" marR="0" lvl="2" indent="-342900" algn="l" defTabSz="914400" rtl="0" eaLnBrk="1" fontAlgn="auto" latinLnBrk="0" hangingPunct="0">
              <a:lnSpc>
                <a:spcPct val="100000"/>
              </a:lnSpc>
              <a:spcBef>
                <a:spcPts val="0"/>
              </a:spcBef>
              <a:spcAft>
                <a:spcPts val="0"/>
              </a:spcAft>
              <a:buClrTx/>
              <a:buSzTx/>
              <a:buFont typeface="+mj-lt"/>
              <a:buAutoNum type="alphaLcPeriod"/>
              <a:tabLst/>
              <a:defRPr/>
            </a:pPr>
            <a:r>
              <a:rPr kumimoji="0" lang="en-US" sz="1800" b="0" i="0" u="none" strike="noStrike" kern="1200" cap="none" spc="0" normalizeH="0" baseline="0" noProof="0" dirty="0">
                <a:ln>
                  <a:noFill/>
                </a:ln>
                <a:solidFill>
                  <a:prstClr val="black"/>
                </a:solidFill>
                <a:effectLst/>
                <a:uLnTx/>
                <a:uFillTx/>
                <a:latin typeface="Candara"/>
                <a:ea typeface="+mn-ea"/>
                <a:cs typeface="+mn-cs"/>
              </a:rPr>
              <a:t>Passport and immigration documents for identification</a:t>
            </a:r>
            <a:endParaRPr kumimoji="0" lang="en-US" sz="1050" b="0" i="0" u="none" strike="noStrike" kern="1200" cap="none" spc="0" normalizeH="0" baseline="0" noProof="0" dirty="0">
              <a:ln>
                <a:noFill/>
              </a:ln>
              <a:solidFill>
                <a:prstClr val="black"/>
              </a:solidFill>
              <a:effectLst/>
              <a:uLnTx/>
              <a:uFillTx/>
              <a:latin typeface="Candara"/>
              <a:ea typeface="+mn-ea"/>
              <a:cs typeface="+mn-cs"/>
            </a:endParaRPr>
          </a:p>
          <a:p>
            <a:pPr marL="1257300" marR="0" lvl="2" indent="-342900" algn="l" defTabSz="914400" rtl="0" eaLnBrk="1" fontAlgn="auto" latinLnBrk="0" hangingPunct="0">
              <a:lnSpc>
                <a:spcPct val="100000"/>
              </a:lnSpc>
              <a:spcBef>
                <a:spcPts val="0"/>
              </a:spcBef>
              <a:spcAft>
                <a:spcPts val="0"/>
              </a:spcAft>
              <a:buClrTx/>
              <a:buSzTx/>
              <a:buFont typeface="+mj-lt"/>
              <a:buAutoNum type="alphaLcPeriod"/>
              <a:tabLst/>
              <a:defRPr/>
            </a:pPr>
            <a:r>
              <a:rPr kumimoji="0" lang="en-US" sz="1800" b="0" i="0" u="none" strike="noStrike" kern="1200" cap="none" spc="0" normalizeH="0" baseline="0" noProof="0" dirty="0">
                <a:ln>
                  <a:noFill/>
                </a:ln>
                <a:solidFill>
                  <a:prstClr val="black"/>
                </a:solidFill>
                <a:effectLst/>
                <a:uLnTx/>
                <a:uFillTx/>
                <a:latin typeface="Candara"/>
                <a:ea typeface="+mn-ea"/>
                <a:cs typeface="+mn-cs"/>
              </a:rPr>
              <a:t>MTSU photo ID card</a:t>
            </a:r>
            <a:endParaRPr kumimoji="0" lang="en-US" sz="1050" b="0" i="0" u="none" strike="noStrike" kern="1200" cap="none" spc="0" normalizeH="0" baseline="0" noProof="0" dirty="0">
              <a:ln>
                <a:noFill/>
              </a:ln>
              <a:solidFill>
                <a:prstClr val="black"/>
              </a:solidFill>
              <a:effectLst/>
              <a:uLnTx/>
              <a:uFillTx/>
              <a:latin typeface="Candara"/>
              <a:ea typeface="+mn-ea"/>
              <a:cs typeface="+mn-cs"/>
            </a:endParaRPr>
          </a:p>
          <a:p>
            <a:pPr marL="800100" marR="0" lvl="1" indent="-342900" algn="l" defTabSz="914400" rtl="0" eaLnBrk="1" fontAlgn="auto" latinLnBrk="0" hangingPunct="0">
              <a:lnSpc>
                <a:spcPct val="100000"/>
              </a:lnSpc>
              <a:spcBef>
                <a:spcPts val="600"/>
              </a:spcBef>
              <a:spcAft>
                <a:spcPts val="600"/>
              </a:spcAft>
              <a:buClrTx/>
              <a:buSzTx/>
              <a:buFont typeface="+mj-lt"/>
              <a:buAutoNum type="alphaLcPeriod"/>
              <a:tabLst/>
              <a:defRPr/>
            </a:pPr>
            <a:r>
              <a:rPr kumimoji="0" lang="en-US" sz="1800" b="0" i="0" u="none" strike="noStrike" kern="1200" cap="none" spc="0" normalizeH="0" baseline="0" noProof="0" dirty="0">
                <a:ln>
                  <a:noFill/>
                </a:ln>
                <a:solidFill>
                  <a:prstClr val="black"/>
                </a:solidFill>
                <a:effectLst/>
                <a:uLnTx/>
                <a:uFillTx/>
                <a:latin typeface="Candara"/>
                <a:ea typeface="+mn-ea"/>
                <a:cs typeface="+mn-cs"/>
              </a:rPr>
              <a:t> Insurance cards will not be available until at least two weeks after the first day of class.</a:t>
            </a:r>
          </a:p>
        </p:txBody>
      </p:sp>
    </p:spTree>
    <p:extLst>
      <p:ext uri="{BB962C8B-B14F-4D97-AF65-F5344CB8AC3E}">
        <p14:creationId xmlns:p14="http://schemas.microsoft.com/office/powerpoint/2010/main" val="3352605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mtw"/>
          <p:cNvPicPr>
            <a:picLocks noChangeAspect="1" noChangeArrowheads="1"/>
          </p:cNvPicPr>
          <p:nvPr/>
        </p:nvPicPr>
        <p:blipFill>
          <a:blip r:embed="rId3" cstate="print">
            <a:lum bright="24000"/>
          </a:blip>
          <a:srcRect/>
          <a:stretch>
            <a:fillRect/>
          </a:stretch>
        </p:blipFill>
        <p:spPr bwMode="auto">
          <a:xfrm>
            <a:off x="0" y="0"/>
            <a:ext cx="9144000" cy="6864350"/>
          </a:xfrm>
          <a:prstGeom prst="rect">
            <a:avLst/>
          </a:prstGeom>
          <a:noFill/>
        </p:spPr>
      </p:pic>
      <p:pic>
        <p:nvPicPr>
          <p:cNvPr id="18435" name="Picture 8" descr="bg_swoosh"/>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9144000" cy="1600200"/>
          </a:xfrm>
          <a:prstGeom prst="rect">
            <a:avLst/>
          </a:prstGeom>
          <a:noFill/>
          <a:ln w="9525">
            <a:noFill/>
            <a:miter lim="800000"/>
            <a:headEnd/>
            <a:tailEnd/>
          </a:ln>
        </p:spPr>
      </p:pic>
      <p:sp>
        <p:nvSpPr>
          <p:cNvPr id="18436" name="Title 1"/>
          <p:cNvSpPr>
            <a:spLocks noGrp="1"/>
          </p:cNvSpPr>
          <p:nvPr>
            <p:ph type="title"/>
          </p:nvPr>
        </p:nvSpPr>
        <p:spPr>
          <a:xfrm>
            <a:off x="762000" y="228599"/>
            <a:ext cx="7772400" cy="1371601"/>
          </a:xfrm>
        </p:spPr>
        <p:txBody>
          <a:bodyPr>
            <a:normAutofit fontScale="90000"/>
          </a:bodyPr>
          <a:lstStyle/>
          <a:p>
            <a:pPr eaLnBrk="1" hangingPunct="1"/>
            <a:r>
              <a:rPr lang="en-US" altLang="zh-TW" dirty="0">
                <a:solidFill>
                  <a:schemeClr val="tx1"/>
                </a:solidFill>
                <a:latin typeface="Garamond" pitchFamily="18" charset="0"/>
                <a:ea typeface="新細明體" charset="-120"/>
              </a:rPr>
              <a:t>    Immigration &amp; </a:t>
            </a:r>
            <a:br>
              <a:rPr lang="en-US" altLang="zh-TW" dirty="0">
                <a:solidFill>
                  <a:schemeClr val="tx1"/>
                </a:solidFill>
                <a:latin typeface="Garamond" pitchFamily="18" charset="0"/>
                <a:ea typeface="新細明體" charset="-120"/>
              </a:rPr>
            </a:br>
            <a:r>
              <a:rPr lang="en-US" altLang="zh-TW" dirty="0">
                <a:solidFill>
                  <a:schemeClr val="tx1"/>
                </a:solidFill>
                <a:latin typeface="Garamond" pitchFamily="18" charset="0"/>
                <a:ea typeface="新細明體" charset="-120"/>
              </a:rPr>
              <a:t>      Documents</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1676400"/>
            <a:ext cx="8229600" cy="403411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828800"/>
            <a:ext cx="7010400" cy="4401205"/>
          </a:xfrm>
          <a:prstGeom prst="rect">
            <a:avLst/>
          </a:prstGeom>
        </p:spPr>
        <p:txBody>
          <a:bodyPr wrap="square">
            <a:spAutoFit/>
          </a:bodyPr>
          <a:lstStyle/>
          <a:p>
            <a:pPr marL="342900" marR="0" lvl="0" indent="-342900" algn="l" defTabSz="914400" rtl="0" eaLnBrk="1" fontAlgn="auto" latinLnBrk="0" hangingPunct="0">
              <a:lnSpc>
                <a:spcPct val="100000"/>
              </a:lnSpc>
              <a:spcBef>
                <a:spcPts val="0"/>
              </a:spcBef>
              <a:spcAft>
                <a:spcPts val="0"/>
              </a:spcAft>
              <a:buClrTx/>
              <a:buSzTx/>
              <a:buFont typeface="+mj-lt"/>
              <a:buAutoNum type="arabicPeriod" startAt="5"/>
              <a:tabLst/>
              <a:defRPr/>
            </a:pPr>
            <a:r>
              <a:rPr kumimoji="0" lang="en-US" sz="2000" b="0" i="0" u="none" strike="noStrike" kern="1200" cap="none" spc="0" normalizeH="0" baseline="0" noProof="0" dirty="0">
                <a:ln>
                  <a:noFill/>
                </a:ln>
                <a:solidFill>
                  <a:prstClr val="black"/>
                </a:solidFill>
                <a:effectLst/>
                <a:uLnTx/>
                <a:uFillTx/>
                <a:latin typeface="Candara"/>
                <a:ea typeface="+mn-ea"/>
                <a:cs typeface="+mn-cs"/>
              </a:rPr>
              <a:t>Doctor’s Office can demand payment in full or partial payment even if you are insured.  The insurance company or doctor’s office will refund you if this occurs.</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ndara"/>
              <a:ea typeface="+mn-ea"/>
              <a:cs typeface="+mn-cs"/>
            </a:endParaRPr>
          </a:p>
          <a:p>
            <a:pPr marL="342900" marR="0" lvl="0" indent="-342900" algn="l" defTabSz="914400" rtl="0" eaLnBrk="1" fontAlgn="auto" latinLnBrk="0" hangingPunct="0">
              <a:lnSpc>
                <a:spcPct val="100000"/>
              </a:lnSpc>
              <a:spcBef>
                <a:spcPts val="0"/>
              </a:spcBef>
              <a:spcAft>
                <a:spcPts val="0"/>
              </a:spcAft>
              <a:buClrTx/>
              <a:buSzTx/>
              <a:buFont typeface="+mj-lt"/>
              <a:buAutoNum type="arabicPeriod" startAt="6"/>
              <a:tabLst/>
              <a:defRPr/>
            </a:pPr>
            <a:r>
              <a:rPr kumimoji="0" lang="en-US" sz="2000" b="0" i="0" u="none" strike="noStrike" kern="1200" cap="none" spc="0" normalizeH="0" baseline="0" noProof="0" dirty="0">
                <a:ln>
                  <a:noFill/>
                </a:ln>
                <a:solidFill>
                  <a:prstClr val="black"/>
                </a:solidFill>
                <a:effectLst/>
                <a:uLnTx/>
                <a:uFillTx/>
                <a:latin typeface="Candara"/>
                <a:ea typeface="+mn-ea"/>
                <a:cs typeface="+mn-cs"/>
              </a:rPr>
              <a:t>If you </a:t>
            </a:r>
            <a:r>
              <a:rPr kumimoji="0" lang="en-US" sz="2000" b="1" i="0" u="none" strike="noStrike" kern="1200" cap="none" spc="0" normalizeH="0" baseline="0" noProof="0" dirty="0">
                <a:ln>
                  <a:noFill/>
                </a:ln>
                <a:solidFill>
                  <a:prstClr val="black"/>
                </a:solidFill>
                <a:effectLst/>
                <a:uLnTx/>
                <a:uFillTx/>
                <a:latin typeface="Candara"/>
                <a:ea typeface="+mn-ea"/>
                <a:cs typeface="+mn-cs"/>
              </a:rPr>
              <a:t>do not enroll</a:t>
            </a:r>
            <a:r>
              <a:rPr kumimoji="0" lang="en-US" sz="2000" b="0" i="0" u="none" strike="noStrike" kern="1200" cap="none" spc="0" normalizeH="0" baseline="0" noProof="0" dirty="0">
                <a:ln>
                  <a:noFill/>
                </a:ln>
                <a:solidFill>
                  <a:prstClr val="black"/>
                </a:solidFill>
                <a:effectLst/>
                <a:uLnTx/>
                <a:uFillTx/>
                <a:latin typeface="Candara"/>
                <a:ea typeface="+mn-ea"/>
                <a:cs typeface="+mn-cs"/>
              </a:rPr>
              <a:t> in classes for the summer terms, you are not charged the MTSU insurance.  You may purchase the insurance directly from </a:t>
            </a:r>
            <a:r>
              <a:rPr kumimoji="0" lang="en-US" sz="2000" b="0" i="0" u="none" strike="noStrike" kern="1200" cap="none" spc="0" normalizeH="0" baseline="0" noProof="0" dirty="0" err="1">
                <a:ln>
                  <a:noFill/>
                </a:ln>
                <a:solidFill>
                  <a:prstClr val="black"/>
                </a:solidFill>
                <a:effectLst/>
                <a:uLnTx/>
                <a:uFillTx/>
                <a:latin typeface="Candara"/>
                <a:ea typeface="+mn-ea"/>
                <a:cs typeface="+mn-cs"/>
              </a:rPr>
              <a:t>Lewermark</a:t>
            </a:r>
            <a:r>
              <a:rPr kumimoji="0" lang="en-US" sz="2000" b="0" i="0" u="none" strike="noStrike" kern="1200" cap="none" spc="0" normalizeH="0" baseline="0" noProof="0" dirty="0">
                <a:ln>
                  <a:noFill/>
                </a:ln>
                <a:solidFill>
                  <a:prstClr val="black"/>
                </a:solidFill>
                <a:effectLst/>
                <a:uLnTx/>
                <a:uFillTx/>
                <a:latin typeface="Candara"/>
                <a:ea typeface="+mn-ea"/>
                <a:cs typeface="+mn-cs"/>
              </a:rPr>
              <a:t>.  You are required by law to maintain continual coverage.</a:t>
            </a:r>
          </a:p>
          <a:p>
            <a:pPr marL="342900" marR="0" lvl="0" indent="-342900" algn="l" defTabSz="914400" rtl="0" eaLnBrk="1" fontAlgn="auto" latinLnBrk="0" hangingPunct="0">
              <a:lnSpc>
                <a:spcPct val="100000"/>
              </a:lnSpc>
              <a:spcBef>
                <a:spcPts val="0"/>
              </a:spcBef>
              <a:spcAft>
                <a:spcPts val="0"/>
              </a:spcAft>
              <a:buClrTx/>
              <a:buSzTx/>
              <a:buFont typeface="+mj-lt"/>
              <a:buAutoNum type="arabicPeriod" startAt="6"/>
              <a:tabLst/>
              <a:defRPr/>
            </a:pPr>
            <a:endParaRPr kumimoji="0" lang="en-US" sz="2000" b="0" i="0" u="none" strike="noStrike" kern="1200" cap="none" spc="0" normalizeH="0" baseline="0" noProof="0" dirty="0">
              <a:ln>
                <a:noFill/>
              </a:ln>
              <a:solidFill>
                <a:prstClr val="black"/>
              </a:solidFill>
              <a:effectLst/>
              <a:uLnTx/>
              <a:uFillTx/>
              <a:latin typeface="Candara"/>
              <a:ea typeface="+mn-ea"/>
              <a:cs typeface="+mn-cs"/>
            </a:endParaRPr>
          </a:p>
          <a:p>
            <a:pPr marL="342900" marR="0" lvl="0" indent="-342900" algn="l" defTabSz="914400" rtl="0" eaLnBrk="1" fontAlgn="auto" latinLnBrk="0" hangingPunct="0">
              <a:lnSpc>
                <a:spcPct val="100000"/>
              </a:lnSpc>
              <a:spcBef>
                <a:spcPts val="0"/>
              </a:spcBef>
              <a:spcAft>
                <a:spcPts val="0"/>
              </a:spcAft>
              <a:buClrTx/>
              <a:buSzTx/>
              <a:buFont typeface="+mj-lt"/>
              <a:buAutoNum type="arabicPeriod" startAt="6"/>
              <a:tabLst/>
              <a:defRPr/>
            </a:pPr>
            <a:r>
              <a:rPr kumimoji="0" lang="en-US" sz="2000" b="0" i="0" u="none" strike="noStrike" kern="1200" cap="none" spc="0" normalizeH="0" baseline="0" noProof="0" dirty="0">
                <a:ln>
                  <a:noFill/>
                </a:ln>
                <a:solidFill>
                  <a:prstClr val="black"/>
                </a:solidFill>
                <a:effectLst/>
                <a:uLnTx/>
                <a:uFillTx/>
                <a:latin typeface="Candara"/>
                <a:ea typeface="+mn-ea"/>
                <a:cs typeface="+mn-cs"/>
              </a:rPr>
              <a:t>It is a good idea to go to Health Services on campus all your medical needs.   Some illnesses can be treated on campus with little or no cost to the student.  If you need to see an off-campus physician, Health Services can refer you to one that is in the insurance’s group of physicians.</a:t>
            </a:r>
          </a:p>
        </p:txBody>
      </p:sp>
    </p:spTree>
    <p:extLst>
      <p:ext uri="{BB962C8B-B14F-4D97-AF65-F5344CB8AC3E}">
        <p14:creationId xmlns:p14="http://schemas.microsoft.com/office/powerpoint/2010/main" val="348571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990600"/>
            <a:ext cx="7315200" cy="5324535"/>
          </a:xfrm>
          <a:prstGeom prst="rect">
            <a:avLst/>
          </a:prstGeom>
        </p:spPr>
        <p:txBody>
          <a:bodyPr wrap="square">
            <a:spAutoFit/>
          </a:bodyPr>
          <a:lstStyle/>
          <a:p>
            <a:pPr marL="342900" marR="0" lvl="0" indent="-342900" algn="l" defTabSz="914400" rtl="0" eaLnBrk="1" fontAlgn="auto" latinLnBrk="0" hangingPunct="0">
              <a:lnSpc>
                <a:spcPct val="100000"/>
              </a:lnSpc>
              <a:spcBef>
                <a:spcPts val="0"/>
              </a:spcBef>
              <a:spcAft>
                <a:spcPts val="0"/>
              </a:spcAft>
              <a:buClrTx/>
              <a:buSzTx/>
              <a:buFont typeface="+mj-lt"/>
              <a:buAutoNum type="arabicPeriod" startAt="8"/>
              <a:tabLst/>
              <a:defRPr/>
            </a:pPr>
            <a:r>
              <a:rPr kumimoji="0" lang="en-US" sz="2000" b="0" i="0" u="none" strike="noStrike" kern="1200" cap="none" spc="0" normalizeH="0" baseline="0" noProof="0" dirty="0">
                <a:ln>
                  <a:noFill/>
                </a:ln>
                <a:solidFill>
                  <a:prstClr val="black"/>
                </a:solidFill>
                <a:effectLst/>
                <a:uLnTx/>
                <a:uFillTx/>
                <a:latin typeface="Candara"/>
                <a:ea typeface="+mn-ea"/>
                <a:cs typeface="+mn-cs"/>
              </a:rPr>
              <a:t>MOST IMPORTANT, CALL THE INSURANCE COMPANY FOR INFORMATION, IF POSSIBLE, BEFORE SEEING AN OFF CAMPUS DOCTOR OR IF YOU ARE IN DOUBT IF YOU ARE COVERED FOR A PARTICULAR ILLNESS OR PROCEDURE.</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ndara"/>
                <a:ea typeface="+mn-ea"/>
                <a:cs typeface="+mn-cs"/>
              </a:rPr>
              <a:t> </a:t>
            </a:r>
          </a:p>
          <a:p>
            <a:pPr marL="342900" marR="0" lvl="0" indent="-342900" algn="l" defTabSz="914400" rtl="0" eaLnBrk="1" fontAlgn="auto" latinLnBrk="0" hangingPunct="0">
              <a:lnSpc>
                <a:spcPct val="100000"/>
              </a:lnSpc>
              <a:spcBef>
                <a:spcPts val="0"/>
              </a:spcBef>
              <a:spcAft>
                <a:spcPts val="0"/>
              </a:spcAft>
              <a:buClrTx/>
              <a:buSzTx/>
              <a:buFont typeface="+mj-lt"/>
              <a:buAutoNum type="arabicPeriod" startAt="9"/>
              <a:tabLst/>
              <a:defRPr/>
            </a:pPr>
            <a:r>
              <a:rPr kumimoji="0" lang="en-US" sz="2000" b="0" i="0" u="none" strike="noStrike" kern="1200" cap="none" spc="0" normalizeH="0" baseline="0" noProof="0" dirty="0">
                <a:ln>
                  <a:noFill/>
                </a:ln>
                <a:solidFill>
                  <a:prstClr val="black"/>
                </a:solidFill>
                <a:effectLst/>
                <a:uLnTx/>
                <a:uFillTx/>
                <a:latin typeface="Candara"/>
                <a:ea typeface="+mn-ea"/>
                <a:cs typeface="+mn-cs"/>
              </a:rPr>
              <a:t>If you must go to a Doctor before the two-week waiting period, contact our office in order to have the insurance company confirm your coverage to the physician’s office or hospital before your appointment.  Our office is not authorized to confirm insurance to anyone.</a:t>
            </a:r>
          </a:p>
          <a:p>
            <a:pPr marL="342900" marR="0" lvl="0" indent="-342900" algn="l" defTabSz="914400" rtl="0" eaLnBrk="1" fontAlgn="auto" latinLnBrk="0" hangingPunct="0">
              <a:lnSpc>
                <a:spcPct val="100000"/>
              </a:lnSpc>
              <a:spcBef>
                <a:spcPts val="0"/>
              </a:spcBef>
              <a:spcAft>
                <a:spcPts val="0"/>
              </a:spcAft>
              <a:buClrTx/>
              <a:buSzTx/>
              <a:buFont typeface="+mj-lt"/>
              <a:buAutoNum type="arabicPeriod" startAt="9"/>
              <a:tabLst/>
              <a:defRPr/>
            </a:pPr>
            <a:endParaRPr kumimoji="0" lang="en-US" sz="2000" b="0" i="0" u="none" strike="noStrike" kern="1200" cap="none" spc="0" normalizeH="0" baseline="0" noProof="0" dirty="0">
              <a:ln>
                <a:noFill/>
              </a:ln>
              <a:solidFill>
                <a:prstClr val="black"/>
              </a:solidFill>
              <a:effectLst/>
              <a:uLnTx/>
              <a:uFillTx/>
              <a:latin typeface="Candara"/>
              <a:ea typeface="+mn-ea"/>
              <a:cs typeface="+mn-cs"/>
            </a:endParaRPr>
          </a:p>
          <a:p>
            <a:pPr marL="342900" marR="0" lvl="0" indent="-342900" algn="l" defTabSz="914400" rtl="0" eaLnBrk="1" fontAlgn="auto" latinLnBrk="0" hangingPunct="0">
              <a:lnSpc>
                <a:spcPct val="100000"/>
              </a:lnSpc>
              <a:spcBef>
                <a:spcPts val="0"/>
              </a:spcBef>
              <a:spcAft>
                <a:spcPts val="0"/>
              </a:spcAft>
              <a:buClrTx/>
              <a:buSzTx/>
              <a:buFont typeface="+mj-lt"/>
              <a:buAutoNum type="arabicPeriod" startAt="9"/>
              <a:tabLst/>
              <a:defRPr/>
            </a:pPr>
            <a:r>
              <a:rPr kumimoji="0" lang="en-US" sz="2000" b="0" i="0" u="none" strike="noStrike" kern="1200" cap="none" spc="0" normalizeH="0" baseline="0" noProof="0" dirty="0">
                <a:ln>
                  <a:noFill/>
                </a:ln>
                <a:solidFill>
                  <a:prstClr val="black"/>
                </a:solidFill>
                <a:effectLst/>
                <a:uLnTx/>
                <a:uFillTx/>
                <a:latin typeface="Candara"/>
                <a:ea typeface="+mn-ea"/>
                <a:cs typeface="+mn-cs"/>
              </a:rPr>
              <a:t>Visit the insurance web site of </a:t>
            </a:r>
            <a:r>
              <a:rPr kumimoji="0" lang="en-US" sz="2000" b="0" i="0" u="none" strike="noStrike" kern="1200" cap="none" spc="0" normalizeH="0" baseline="0" noProof="0" dirty="0" err="1">
                <a:ln>
                  <a:noFill/>
                </a:ln>
                <a:solidFill>
                  <a:prstClr val="black"/>
                </a:solidFill>
                <a:effectLst/>
                <a:uLnTx/>
                <a:uFillTx/>
                <a:latin typeface="Candara"/>
                <a:ea typeface="+mn-ea"/>
                <a:cs typeface="+mn-cs"/>
              </a:rPr>
              <a:t>Lewermark</a:t>
            </a:r>
            <a:r>
              <a:rPr kumimoji="0" lang="en-US" sz="2000" b="0" i="0" u="none" strike="noStrike" kern="1200" cap="none" spc="0" normalizeH="0" baseline="0" noProof="0" dirty="0">
                <a:ln>
                  <a:noFill/>
                </a:ln>
                <a:solidFill>
                  <a:prstClr val="black"/>
                </a:solidFill>
                <a:effectLst/>
                <a:uLnTx/>
                <a:uFillTx/>
                <a:latin typeface="Candara"/>
                <a:ea typeface="+mn-ea"/>
                <a:cs typeface="+mn-cs"/>
              </a:rPr>
              <a:t> following these instructions:</a:t>
            </a:r>
          </a:p>
          <a:p>
            <a:pPr marL="808038" marR="0" lvl="0" indent="-342900" algn="l" defTabSz="914400" rtl="0" eaLnBrk="1" fontAlgn="auto" latinLnBrk="0" hangingPunct="0">
              <a:lnSpc>
                <a:spcPct val="100000"/>
              </a:lnSpc>
              <a:spcBef>
                <a:spcPts val="0"/>
              </a:spcBef>
              <a:spcAft>
                <a:spcPts val="0"/>
              </a:spcAft>
              <a:buClrTx/>
              <a:buSzTx/>
              <a:buFont typeface="+mj-lt"/>
              <a:buAutoNum type="alphaLcPeriod"/>
              <a:tabLst/>
              <a:defRPr/>
            </a:pPr>
            <a:r>
              <a:rPr kumimoji="0" lang="en-US" sz="2000" b="0" i="0" u="none" strike="noStrike" kern="1200" cap="none" spc="0" normalizeH="0" baseline="0" noProof="0" dirty="0">
                <a:ln>
                  <a:noFill/>
                </a:ln>
                <a:solidFill>
                  <a:prstClr val="black"/>
                </a:solidFill>
                <a:effectLst/>
                <a:uLnTx/>
                <a:uFillTx/>
                <a:latin typeface="Candara"/>
                <a:ea typeface="+mn-ea"/>
                <a:cs typeface="+mn-cs"/>
                <a:hlinkClick r:id="rId2"/>
              </a:rPr>
              <a:t>https://www.lewermark.com/mtsu</a:t>
            </a:r>
            <a:endParaRPr kumimoji="0" lang="en-US" sz="2000" b="0" i="0" u="none" strike="noStrike" kern="1200" cap="none" spc="0" normalizeH="0" baseline="0" noProof="0" dirty="0">
              <a:ln>
                <a:noFill/>
              </a:ln>
              <a:solidFill>
                <a:prstClr val="black"/>
              </a:solidFill>
              <a:effectLst/>
              <a:uLnTx/>
              <a:uFillTx/>
              <a:latin typeface="Candara"/>
              <a:ea typeface="+mn-ea"/>
              <a:cs typeface="+mn-cs"/>
            </a:endParaRPr>
          </a:p>
          <a:p>
            <a:pPr marL="808038" marR="0" lvl="0" indent="-342900" algn="l" defTabSz="914400" rtl="0" eaLnBrk="1" fontAlgn="auto" latinLnBrk="0" hangingPunct="0">
              <a:lnSpc>
                <a:spcPct val="100000"/>
              </a:lnSpc>
              <a:spcBef>
                <a:spcPts val="0"/>
              </a:spcBef>
              <a:spcAft>
                <a:spcPts val="0"/>
              </a:spcAft>
              <a:buClrTx/>
              <a:buSzTx/>
              <a:buFont typeface="+mj-lt"/>
              <a:buAutoNum type="alphaLcPeriod"/>
              <a:tabLst/>
              <a:defRPr/>
            </a:pPr>
            <a:r>
              <a:rPr kumimoji="0" lang="en-US" sz="2000" b="0" i="0" u="none" strike="noStrike" kern="1200" cap="none" spc="0" normalizeH="0" baseline="0" noProof="0" dirty="0">
                <a:ln>
                  <a:noFill/>
                </a:ln>
                <a:solidFill>
                  <a:prstClr val="black"/>
                </a:solidFill>
                <a:effectLst/>
                <a:uLnTx/>
                <a:uFillTx/>
                <a:latin typeface="Candara"/>
                <a:ea typeface="+mn-ea"/>
                <a:cs typeface="+mn-cs"/>
              </a:rPr>
              <a:t>Set up your Student Login like available from the above website.</a:t>
            </a:r>
          </a:p>
          <a:p>
            <a:pPr marL="808038" marR="0" lvl="0" indent="-342900" algn="l" defTabSz="914400" rtl="0" eaLnBrk="1" fontAlgn="auto" latinLnBrk="0" hangingPunct="0">
              <a:lnSpc>
                <a:spcPct val="100000"/>
              </a:lnSpc>
              <a:spcBef>
                <a:spcPts val="0"/>
              </a:spcBef>
              <a:spcAft>
                <a:spcPts val="0"/>
              </a:spcAft>
              <a:buClrTx/>
              <a:buSzTx/>
              <a:buFont typeface="+mj-lt"/>
              <a:buAutoNum type="alphaLcPeriod"/>
              <a:tabLst/>
              <a:defRPr/>
            </a:pPr>
            <a:r>
              <a:rPr kumimoji="0" lang="en-US" sz="2000" b="0" i="0" u="none" strike="noStrike" kern="1200" cap="none" spc="0" normalizeH="0" baseline="0" noProof="0" dirty="0">
                <a:ln>
                  <a:noFill/>
                </a:ln>
                <a:solidFill>
                  <a:prstClr val="black"/>
                </a:solidFill>
                <a:effectLst/>
                <a:uLnTx/>
                <a:uFillTx/>
                <a:latin typeface="Candara"/>
                <a:ea typeface="+mn-ea"/>
                <a:cs typeface="+mn-cs"/>
              </a:rPr>
              <a:t>Insurance Cards can be printed from your computer.</a:t>
            </a:r>
          </a:p>
        </p:txBody>
      </p:sp>
    </p:spTree>
    <p:extLst>
      <p:ext uri="{BB962C8B-B14F-4D97-AF65-F5344CB8AC3E}">
        <p14:creationId xmlns:p14="http://schemas.microsoft.com/office/powerpoint/2010/main" val="1763521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2286000"/>
            <a:ext cx="7546126" cy="4455296"/>
          </a:xfrm>
        </p:spPr>
      </p:pic>
      <p:sp>
        <p:nvSpPr>
          <p:cNvPr id="3" name="Title 2"/>
          <p:cNvSpPr>
            <a:spLocks noGrp="1"/>
          </p:cNvSpPr>
          <p:nvPr>
            <p:ph type="title"/>
          </p:nvPr>
        </p:nvSpPr>
        <p:spPr/>
        <p:txBody>
          <a:bodyPr>
            <a:normAutofit fontScale="90000"/>
          </a:bodyPr>
          <a:lstStyle/>
          <a:p>
            <a:r>
              <a:rPr lang="en-US" dirty="0"/>
              <a:t>Accessing your </a:t>
            </a:r>
            <a:r>
              <a:rPr lang="en-US" dirty="0" err="1"/>
              <a:t>Lewermark</a:t>
            </a:r>
            <a:r>
              <a:rPr lang="en-US" dirty="0"/>
              <a:t> account</a:t>
            </a:r>
          </a:p>
        </p:txBody>
      </p:sp>
      <p:sp>
        <p:nvSpPr>
          <p:cNvPr id="5" name="TextBox 4"/>
          <p:cNvSpPr txBox="1"/>
          <p:nvPr/>
        </p:nvSpPr>
        <p:spPr>
          <a:xfrm>
            <a:off x="777541" y="1905000"/>
            <a:ext cx="66303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ndara"/>
                <a:ea typeface="+mn-ea"/>
                <a:cs typeface="+mn-cs"/>
              </a:rPr>
              <a:t>Go to </a:t>
            </a:r>
            <a:r>
              <a:rPr kumimoji="0" lang="en-US" sz="1800" b="0" i="0" u="none" strike="noStrike" kern="1200" cap="none" spc="0" normalizeH="0" baseline="0" noProof="0" dirty="0">
                <a:ln>
                  <a:noFill/>
                </a:ln>
                <a:solidFill>
                  <a:prstClr val="black"/>
                </a:solidFill>
                <a:effectLst/>
                <a:uLnTx/>
                <a:uFillTx/>
                <a:latin typeface="Candara"/>
                <a:ea typeface="+mn-ea"/>
                <a:cs typeface="+mn-cs"/>
                <a:hlinkClick r:id="rId3"/>
              </a:rPr>
              <a:t>www.lewermark.com/mtsu</a:t>
            </a:r>
            <a:r>
              <a:rPr kumimoji="0" lang="en-US" sz="1800" b="0" i="0" u="none" strike="noStrike" kern="1200" cap="none" spc="0" normalizeH="0" baseline="0" noProof="0" dirty="0">
                <a:ln>
                  <a:noFill/>
                </a:ln>
                <a:solidFill>
                  <a:prstClr val="black"/>
                </a:solidFill>
                <a:effectLst/>
                <a:uLnTx/>
                <a:uFillTx/>
                <a:latin typeface="Candara"/>
                <a:ea typeface="+mn-ea"/>
                <a:cs typeface="+mn-cs"/>
              </a:rPr>
              <a:t> and choose “Print your ID Card.”</a:t>
            </a:r>
          </a:p>
        </p:txBody>
      </p:sp>
    </p:spTree>
    <p:extLst>
      <p:ext uri="{BB962C8B-B14F-4D97-AF65-F5344CB8AC3E}">
        <p14:creationId xmlns:p14="http://schemas.microsoft.com/office/powerpoint/2010/main" val="1835398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209800"/>
            <a:ext cx="7616243" cy="4550990"/>
          </a:xfrm>
        </p:spPr>
      </p:pic>
      <p:sp>
        <p:nvSpPr>
          <p:cNvPr id="3" name="Title 2"/>
          <p:cNvSpPr>
            <a:spLocks noGrp="1"/>
          </p:cNvSpPr>
          <p:nvPr>
            <p:ph type="title"/>
          </p:nvPr>
        </p:nvSpPr>
        <p:spPr/>
        <p:txBody>
          <a:bodyPr>
            <a:normAutofit/>
          </a:bodyPr>
          <a:lstStyle/>
          <a:p>
            <a:r>
              <a:rPr lang="en-US" sz="3200" dirty="0"/>
              <a:t>Accessing your </a:t>
            </a:r>
            <a:r>
              <a:rPr lang="en-US" sz="3200" dirty="0" err="1"/>
              <a:t>Lewermark</a:t>
            </a:r>
            <a:r>
              <a:rPr lang="en-US" sz="3200" dirty="0"/>
              <a:t> account (cont.)</a:t>
            </a:r>
          </a:p>
        </p:txBody>
      </p:sp>
      <p:sp>
        <p:nvSpPr>
          <p:cNvPr id="5" name="TextBox 4"/>
          <p:cNvSpPr txBox="1"/>
          <p:nvPr/>
        </p:nvSpPr>
        <p:spPr>
          <a:xfrm>
            <a:off x="609600" y="1721513"/>
            <a:ext cx="57038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ndara"/>
                <a:ea typeface="+mn-ea"/>
                <a:cs typeface="+mn-cs"/>
              </a:rPr>
              <a:t>Follow the instructions on-screen to set up your account.</a:t>
            </a:r>
          </a:p>
        </p:txBody>
      </p:sp>
    </p:spTree>
    <p:extLst>
      <p:ext uri="{BB962C8B-B14F-4D97-AF65-F5344CB8AC3E}">
        <p14:creationId xmlns:p14="http://schemas.microsoft.com/office/powerpoint/2010/main" val="1658437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752600"/>
            <a:ext cx="7010400" cy="5016758"/>
          </a:xfrm>
          <a:prstGeom prst="rect">
            <a:avLst/>
          </a:prstGeom>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 typeface="+mj-lt"/>
              <a:buAutoNum type="arabicPeriod" startAt="11"/>
              <a:tabLst/>
              <a:defRPr/>
            </a:pPr>
            <a:r>
              <a:rPr kumimoji="0" lang="en-US" sz="2000" b="1" i="0" u="sng" strike="noStrike" kern="1200" cap="none" spc="0" normalizeH="0" baseline="0" noProof="0" dirty="0">
                <a:ln>
                  <a:noFill/>
                </a:ln>
                <a:solidFill>
                  <a:prstClr val="black"/>
                </a:solidFill>
                <a:effectLst/>
                <a:uLnTx/>
                <a:uFillTx/>
                <a:latin typeface="Candara"/>
                <a:ea typeface="+mn-ea"/>
                <a:cs typeface="+mn-cs"/>
              </a:rPr>
              <a:t>Insurance Processing for Option </a:t>
            </a:r>
            <a:r>
              <a:rPr kumimoji="0" lang="en-US" sz="2000" b="1" i="0" u="sng" strike="noStrike" kern="1200" cap="none" spc="0" normalizeH="0" baseline="0" noProof="0" dirty="0" err="1">
                <a:ln>
                  <a:noFill/>
                </a:ln>
                <a:solidFill>
                  <a:prstClr val="black"/>
                </a:solidFill>
                <a:effectLst/>
                <a:uLnTx/>
                <a:uFillTx/>
                <a:latin typeface="Candara"/>
                <a:ea typeface="+mn-ea"/>
                <a:cs typeface="+mn-cs"/>
              </a:rPr>
              <a:t>Coverages</a:t>
            </a:r>
            <a:endParaRPr kumimoji="0" lang="en-US" sz="2000" b="1" i="0" u="sng" strike="noStrike" kern="1200" cap="none" spc="0" normalizeH="0" baseline="0" noProof="0" dirty="0">
              <a:ln>
                <a:noFill/>
              </a:ln>
              <a:solidFill>
                <a:prstClr val="black"/>
              </a:solidFill>
              <a:effectLst/>
              <a:uLnTx/>
              <a:uFillTx/>
              <a:latin typeface="Candara"/>
              <a:ea typeface="+mn-ea"/>
              <a:cs typeface="+mn-cs"/>
            </a:endParaRPr>
          </a:p>
          <a:p>
            <a:pPr marL="347663" marR="0" lvl="0" indent="0" algn="l" defTabSz="914400" rtl="0" eaLnBrk="1" fontAlgn="auto" latinLnBrk="0" hangingPunct="0">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ndara"/>
              <a:ea typeface="+mn-ea"/>
              <a:cs typeface="+mn-cs"/>
            </a:endParaRPr>
          </a:p>
          <a:p>
            <a:pPr marL="347663" marR="0" lvl="0" indent="0" algn="l" defTabSz="914400" rtl="0" eaLnBrk="1"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ndara"/>
                <a:ea typeface="+mn-ea"/>
                <a:cs typeface="+mn-cs"/>
              </a:rPr>
              <a:t>Students can purchase coverage for more than one semester, such as annual or academic year coverage</a:t>
            </a:r>
          </a:p>
          <a:p>
            <a:pPr marL="347663" marR="0" lvl="0" indent="0" algn="l" defTabSz="914400" rtl="0" eaLnBrk="1" fontAlgn="auto" latinLnBrk="0" hangingPunct="0">
              <a:lnSpc>
                <a:spcPct val="100000"/>
              </a:lnSpc>
              <a:spcBef>
                <a:spcPts val="0"/>
              </a:spcBef>
              <a:spcAft>
                <a:spcPts val="0"/>
              </a:spcAft>
              <a:buClrTx/>
              <a:buSzTx/>
              <a:buFontTx/>
              <a:buNone/>
              <a:tabLst/>
              <a:defRPr/>
            </a:pPr>
            <a:br>
              <a:rPr kumimoji="0" lang="en-US" sz="2000" b="0" i="0" u="none" strike="noStrike" kern="1200" cap="none" spc="0" normalizeH="0" baseline="0" noProof="0" dirty="0">
                <a:ln>
                  <a:noFill/>
                </a:ln>
                <a:solidFill>
                  <a:prstClr val="black"/>
                </a:solidFill>
                <a:effectLst/>
                <a:uLnTx/>
                <a:uFillTx/>
                <a:latin typeface="Candara"/>
                <a:ea typeface="+mn-ea"/>
                <a:cs typeface="+mn-cs"/>
              </a:rPr>
            </a:br>
            <a:r>
              <a:rPr kumimoji="0" lang="en-US" sz="2000" b="1" i="0" u="sng" strike="noStrike" kern="1200" cap="none" spc="0" normalizeH="0" baseline="0" noProof="0" dirty="0">
                <a:ln>
                  <a:noFill/>
                </a:ln>
                <a:solidFill>
                  <a:prstClr val="black"/>
                </a:solidFill>
                <a:effectLst/>
                <a:uLnTx/>
                <a:uFillTx/>
                <a:latin typeface="Candara"/>
                <a:ea typeface="+mn-ea"/>
                <a:cs typeface="+mn-cs"/>
              </a:rPr>
              <a:t>THE PREMIUM FOR THESE OPTIONAL COVERAGES WILL APPEAR ON YOUR TUITION BILL</a:t>
            </a:r>
            <a:r>
              <a:rPr kumimoji="0" lang="en-US" sz="2000" b="0" i="0" u="none" strike="noStrike" kern="1200" cap="none" spc="0" normalizeH="0" baseline="0" noProof="0" dirty="0">
                <a:ln>
                  <a:noFill/>
                </a:ln>
                <a:solidFill>
                  <a:prstClr val="black"/>
                </a:solidFill>
                <a:effectLst/>
                <a:uLnTx/>
                <a:uFillTx/>
                <a:latin typeface="Candara"/>
                <a:ea typeface="+mn-ea"/>
                <a:cs typeface="+mn-cs"/>
              </a:rPr>
              <a:t>.  You will be responsible to purchase and pay those types of optional coverage premiums which will be included in your Fall 2021 tuition bill.</a:t>
            </a:r>
            <a:br>
              <a:rPr kumimoji="0" lang="en-US" sz="2000" b="0" i="0" u="none" strike="noStrike" kern="1200" cap="none" spc="0" normalizeH="0" baseline="0" noProof="0" dirty="0">
                <a:ln>
                  <a:noFill/>
                </a:ln>
                <a:solidFill>
                  <a:prstClr val="black"/>
                </a:solidFill>
                <a:effectLst/>
                <a:uLnTx/>
                <a:uFillTx/>
                <a:latin typeface="Candara"/>
                <a:ea typeface="+mn-ea"/>
                <a:cs typeface="+mn-cs"/>
              </a:rPr>
            </a:br>
            <a:br>
              <a:rPr kumimoji="0" lang="en-US" sz="2000" b="0" i="0" u="none" strike="noStrike" kern="1200" cap="none" spc="0" normalizeH="0" baseline="0" noProof="0" dirty="0">
                <a:ln>
                  <a:noFill/>
                </a:ln>
                <a:solidFill>
                  <a:prstClr val="black"/>
                </a:solidFill>
                <a:effectLst/>
                <a:uLnTx/>
                <a:uFillTx/>
                <a:latin typeface="Candara"/>
                <a:ea typeface="+mn-ea"/>
                <a:cs typeface="+mn-cs"/>
              </a:rPr>
            </a:br>
            <a:endParaRPr kumimoji="0" lang="en-US" sz="2000" b="0" i="0" u="none" strike="noStrike" kern="1200" cap="none" spc="0" normalizeH="0" baseline="0" noProof="0" dirty="0">
              <a:ln>
                <a:noFill/>
              </a:ln>
              <a:solidFill>
                <a:prstClr val="black"/>
              </a:solidFill>
              <a:effectLst/>
              <a:uLnTx/>
              <a:uFillTx/>
              <a:latin typeface="Candara"/>
              <a:ea typeface="+mn-ea"/>
              <a:cs typeface="+mn-cs"/>
            </a:endParaRPr>
          </a:p>
          <a:p>
            <a:pPr marL="347663"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sng" strike="noStrike" kern="1200" cap="none" spc="0" normalizeH="0" baseline="0" noProof="0" dirty="0">
                <a:ln>
                  <a:noFill/>
                </a:ln>
                <a:solidFill>
                  <a:prstClr val="black"/>
                </a:solidFill>
                <a:effectLst/>
                <a:uLnTx/>
                <a:uFillTx/>
                <a:latin typeface="Candara"/>
                <a:ea typeface="+mn-ea"/>
                <a:cs typeface="+mn-cs"/>
              </a:rPr>
              <a:t>Please remember that we do not confirm your name to the insurance company until at least 14 days after the first day of class.  Contact </a:t>
            </a:r>
            <a:r>
              <a:rPr kumimoji="0" lang="en-US" sz="2000" b="1" i="1" u="sng" strike="noStrike" kern="1200" cap="none" spc="0" normalizeH="0" baseline="0" noProof="0" dirty="0">
                <a:ln>
                  <a:noFill/>
                </a:ln>
                <a:solidFill>
                  <a:srgbClr val="C6E7FC">
                    <a:lumMod val="50000"/>
                  </a:srgbClr>
                </a:solidFill>
                <a:effectLst/>
                <a:uLnTx/>
                <a:uFillTx/>
                <a:latin typeface="Candara"/>
                <a:ea typeface="+mn-ea"/>
                <a:cs typeface="+mn-cs"/>
              </a:rPr>
              <a:t>international@mtsu.edu</a:t>
            </a:r>
            <a:r>
              <a:rPr kumimoji="0" lang="en-US" sz="2000" b="1" i="1" u="sng" strike="noStrike" kern="1200" cap="none" spc="0" normalizeH="0" baseline="0" noProof="0" dirty="0">
                <a:ln>
                  <a:noFill/>
                </a:ln>
                <a:solidFill>
                  <a:prstClr val="black"/>
                </a:solidFill>
                <a:effectLst/>
                <a:uLnTx/>
                <a:uFillTx/>
                <a:latin typeface="Candara"/>
                <a:ea typeface="+mn-ea"/>
                <a:cs typeface="+mn-cs"/>
              </a:rPr>
              <a:t> if you should need to see a medical doctor or have visited an emergency room before this date.</a:t>
            </a:r>
            <a:endParaRPr kumimoji="0" lang="en-US" sz="2000" b="0" i="0" u="none" strike="noStrike" kern="1200" cap="none" spc="0" normalizeH="0" baseline="0" noProof="0" dirty="0">
              <a:ln>
                <a:noFill/>
              </a:ln>
              <a:solidFill>
                <a:prstClr val="black"/>
              </a:solidFill>
              <a:effectLst/>
              <a:uLnTx/>
              <a:uFillTx/>
              <a:latin typeface="Candara"/>
              <a:ea typeface="+mn-ea"/>
              <a:cs typeface="+mn-cs"/>
            </a:endParaRPr>
          </a:p>
        </p:txBody>
      </p:sp>
    </p:spTree>
    <p:extLst>
      <p:ext uri="{BB962C8B-B14F-4D97-AF65-F5344CB8AC3E}">
        <p14:creationId xmlns:p14="http://schemas.microsoft.com/office/powerpoint/2010/main" val="2888027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mtw"/>
          <p:cNvPicPr>
            <a:picLocks noChangeAspect="1" noChangeArrowheads="1"/>
          </p:cNvPicPr>
          <p:nvPr/>
        </p:nvPicPr>
        <p:blipFill>
          <a:blip r:embed="rId3" cstate="print">
            <a:lum bright="24000"/>
          </a:blip>
          <a:srcRect/>
          <a:stretch>
            <a:fillRect/>
          </a:stretch>
        </p:blipFill>
        <p:spPr bwMode="auto">
          <a:xfrm>
            <a:off x="0" y="0"/>
            <a:ext cx="9144000" cy="6864350"/>
          </a:xfrm>
          <a:prstGeom prst="rect">
            <a:avLst/>
          </a:prstGeom>
          <a:noFill/>
        </p:spPr>
      </p:pic>
      <p:pic>
        <p:nvPicPr>
          <p:cNvPr id="20482" name="Picture 4" descr="bg_swoosh"/>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9144000" cy="1143000"/>
          </a:xfrm>
          <a:prstGeom prst="rect">
            <a:avLst/>
          </a:prstGeom>
          <a:noFill/>
          <a:ln w="9525">
            <a:noFill/>
            <a:miter lim="800000"/>
            <a:headEnd/>
            <a:tailEnd/>
          </a:ln>
        </p:spPr>
      </p:pic>
      <p:sp>
        <p:nvSpPr>
          <p:cNvPr id="20483" name="Content Placeholder 2"/>
          <p:cNvSpPr>
            <a:spLocks noGrp="1"/>
          </p:cNvSpPr>
          <p:nvPr>
            <p:ph idx="1"/>
          </p:nvPr>
        </p:nvSpPr>
        <p:spPr>
          <a:xfrm>
            <a:off x="228600" y="1309808"/>
            <a:ext cx="8382000" cy="4470588"/>
          </a:xfrm>
        </p:spPr>
        <p:txBody>
          <a:bodyPr>
            <a:normAutofit/>
          </a:bodyPr>
          <a:lstStyle/>
          <a:p>
            <a:pPr marL="609600" indent="-609600">
              <a:lnSpc>
                <a:spcPct val="80000"/>
              </a:lnSpc>
              <a:buNone/>
            </a:pPr>
            <a:r>
              <a:rPr lang="en-US" altLang="zh-TW" dirty="0">
                <a:latin typeface="Times New Roman" pitchFamily="18" charset="0"/>
                <a:ea typeface="新細明體" charset="-120"/>
              </a:rPr>
              <a:t> </a:t>
            </a:r>
            <a:r>
              <a:rPr lang="en-US" altLang="zh-TW" sz="3200" dirty="0">
                <a:solidFill>
                  <a:schemeClr val="tx1"/>
                </a:solidFill>
                <a:latin typeface="Calibri" panose="020F0502020204030204" pitchFamily="34" charset="0"/>
                <a:ea typeface="新細明體" charset="-120"/>
                <a:cs typeface="Calibri" panose="020F0502020204030204" pitchFamily="34" charset="0"/>
              </a:rPr>
              <a:t>1.</a:t>
            </a:r>
            <a:r>
              <a:rPr lang="en-US" altLang="zh-TW" sz="3200" dirty="0">
                <a:latin typeface="Calibri" panose="020F0502020204030204" pitchFamily="34" charset="0"/>
                <a:ea typeface="新細明體" charset="-120"/>
                <a:cs typeface="Calibri" panose="020F0502020204030204" pitchFamily="34" charset="0"/>
              </a:rPr>
              <a:t> </a:t>
            </a:r>
            <a:r>
              <a:rPr lang="en-US" altLang="zh-TW" sz="3600" dirty="0">
                <a:solidFill>
                  <a:schemeClr val="tx2">
                    <a:lumMod val="60000"/>
                    <a:lumOff val="40000"/>
                  </a:schemeClr>
                </a:solidFill>
                <a:latin typeface="Calibri" panose="020F0502020204030204" pitchFamily="34" charset="0"/>
                <a:ea typeface="新細明體" charset="-120"/>
                <a:cs typeface="Calibri" panose="020F0502020204030204" pitchFamily="34" charset="0"/>
              </a:rPr>
              <a:t>SEVIS-</a:t>
            </a:r>
            <a:r>
              <a:rPr lang="en-US" altLang="zh-TW" sz="3200" dirty="0">
                <a:solidFill>
                  <a:schemeClr val="tx2">
                    <a:lumMod val="60000"/>
                    <a:lumOff val="40000"/>
                  </a:schemeClr>
                </a:solidFill>
                <a:latin typeface="Calibri" panose="020F0502020204030204" pitchFamily="34" charset="0"/>
                <a:ea typeface="新細明體" charset="-120"/>
                <a:cs typeface="Calibri" panose="020F0502020204030204" pitchFamily="34" charset="0"/>
              </a:rPr>
              <a:t> </a:t>
            </a:r>
            <a:r>
              <a:rPr lang="en-US" altLang="zh-TW" sz="3600" dirty="0">
                <a:solidFill>
                  <a:schemeClr val="tx2">
                    <a:lumMod val="60000"/>
                    <a:lumOff val="40000"/>
                  </a:schemeClr>
                </a:solidFill>
                <a:latin typeface="Calibri" panose="020F0502020204030204" pitchFamily="34" charset="0"/>
                <a:ea typeface="新細明體" charset="-120"/>
                <a:cs typeface="Calibri" panose="020F0502020204030204" pitchFamily="34" charset="0"/>
              </a:rPr>
              <a:t>Student and Exchange Visitor Information System. </a:t>
            </a:r>
            <a:r>
              <a:rPr lang="en-US" altLang="zh-TW" sz="3200" dirty="0">
                <a:solidFill>
                  <a:srgbClr val="000000"/>
                </a:solidFill>
                <a:latin typeface="Calibri" panose="020F0502020204030204" pitchFamily="34" charset="0"/>
                <a:ea typeface="新細明體" charset="-120"/>
                <a:cs typeface="Calibri" panose="020F0502020204030204" pitchFamily="34" charset="0"/>
              </a:rPr>
              <a:t>An online database that allows USCIS and the Department of Homeland Security (DHS) to assist all international students. </a:t>
            </a:r>
          </a:p>
          <a:p>
            <a:pPr marL="609600" indent="-609600">
              <a:buNone/>
            </a:pPr>
            <a:r>
              <a:rPr lang="en-US" altLang="zh-TW" sz="3200" dirty="0">
                <a:solidFill>
                  <a:srgbClr val="000000"/>
                </a:solidFill>
                <a:latin typeface="Calibri" panose="020F0502020204030204" pitchFamily="34" charset="0"/>
                <a:ea typeface="新細明體" charset="-120"/>
                <a:cs typeface="Calibri" panose="020F0502020204030204" pitchFamily="34" charset="0"/>
              </a:rPr>
              <a:t>2. </a:t>
            </a:r>
            <a:r>
              <a:rPr lang="en-US" altLang="zh-TW" sz="3600" dirty="0">
                <a:solidFill>
                  <a:schemeClr val="tx2">
                    <a:lumMod val="60000"/>
                    <a:lumOff val="40000"/>
                  </a:schemeClr>
                </a:solidFill>
                <a:latin typeface="Calibri" panose="020F0502020204030204" pitchFamily="34" charset="0"/>
                <a:ea typeface="新細明體" charset="-120"/>
                <a:cs typeface="Calibri" panose="020F0502020204030204" pitchFamily="34" charset="0"/>
              </a:rPr>
              <a:t>USCIS-United States Citizenship and Immigration Services. </a:t>
            </a:r>
            <a:r>
              <a:rPr lang="en-US" altLang="zh-TW" sz="3200" dirty="0">
                <a:solidFill>
                  <a:srgbClr val="000000"/>
                </a:solidFill>
                <a:latin typeface="Calibri" panose="020F0502020204030204" pitchFamily="34" charset="0"/>
                <a:ea typeface="新細明體" charset="-120"/>
                <a:cs typeface="Calibri" panose="020F0502020204030204" pitchFamily="34" charset="0"/>
              </a:rPr>
              <a:t>Approves VISA status and changes, OPT, and Economic Hardship.</a:t>
            </a:r>
          </a:p>
        </p:txBody>
      </p:sp>
      <p:sp>
        <p:nvSpPr>
          <p:cNvPr id="20484" name="Rectangle 5"/>
          <p:cNvSpPr>
            <a:spLocks noChangeArrowheads="1"/>
          </p:cNvSpPr>
          <p:nvPr/>
        </p:nvSpPr>
        <p:spPr bwMode="auto">
          <a:xfrm>
            <a:off x="1219200" y="239405"/>
            <a:ext cx="5791200" cy="830997"/>
          </a:xfrm>
          <a:prstGeom prst="rect">
            <a:avLst/>
          </a:prstGeom>
          <a:noFill/>
          <a:ln w="9525">
            <a:noFill/>
            <a:miter lim="800000"/>
            <a:headEnd/>
            <a:tailEnd/>
          </a:ln>
        </p:spPr>
        <p:txBody>
          <a:bodyPr wrap="square">
            <a:spAutoFit/>
          </a:bodyPr>
          <a:lstStyle/>
          <a:p>
            <a:pPr algn="ctr"/>
            <a:r>
              <a:rPr kumimoji="0" lang="en-US" altLang="zh-TW" sz="4000" dirty="0">
                <a:latin typeface="Garamond" pitchFamily="18" charset="0"/>
              </a:rPr>
              <a:t>      </a:t>
            </a:r>
            <a:r>
              <a:rPr kumimoji="0" lang="en-US" altLang="zh-TW" sz="4800" b="1" dirty="0">
                <a:latin typeface="Calibri" panose="020F0502020204030204" pitchFamily="34" charset="0"/>
                <a:cs typeface="Calibri" panose="020F0502020204030204" pitchFamily="34" charset="0"/>
              </a:rPr>
              <a:t>SEVIS and USCIS</a:t>
            </a:r>
            <a:endParaRPr kumimoji="0" lang="zh-TW" altLang="en-US" sz="48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5" name="Picture 7" descr="mtw"/>
          <p:cNvPicPr>
            <a:picLocks noChangeAspect="1" noChangeArrowheads="1"/>
          </p:cNvPicPr>
          <p:nvPr/>
        </p:nvPicPr>
        <p:blipFill>
          <a:blip r:embed="rId3" cstate="print">
            <a:lum bright="24000"/>
          </a:blip>
          <a:srcRect/>
          <a:stretch>
            <a:fillRect/>
          </a:stretch>
        </p:blipFill>
        <p:spPr bwMode="auto">
          <a:xfrm>
            <a:off x="0" y="0"/>
            <a:ext cx="9144000" cy="6864350"/>
          </a:xfrm>
          <a:prstGeom prst="rect">
            <a:avLst/>
          </a:prstGeom>
          <a:noFill/>
        </p:spPr>
      </p:pic>
      <p:pic>
        <p:nvPicPr>
          <p:cNvPr id="22530" name="Picture 7" descr="bg_swoosh"/>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114300"/>
            <a:ext cx="9144000" cy="1524000"/>
          </a:xfrm>
          <a:prstGeom prst="rect">
            <a:avLst/>
          </a:prstGeom>
          <a:noFill/>
          <a:ln w="9525">
            <a:noFill/>
            <a:miter lim="800000"/>
            <a:headEnd/>
            <a:tailEnd/>
          </a:ln>
        </p:spPr>
      </p:pic>
      <p:sp>
        <p:nvSpPr>
          <p:cNvPr id="22531" name="Title 3"/>
          <p:cNvSpPr>
            <a:spLocks noGrp="1"/>
          </p:cNvSpPr>
          <p:nvPr>
            <p:ph type="title"/>
          </p:nvPr>
        </p:nvSpPr>
        <p:spPr>
          <a:xfrm>
            <a:off x="2058629" y="180975"/>
            <a:ext cx="2819400" cy="719598"/>
          </a:xfrm>
        </p:spPr>
        <p:txBody>
          <a:bodyPr/>
          <a:lstStyle/>
          <a:p>
            <a:pPr eaLnBrk="1" hangingPunct="1"/>
            <a:r>
              <a:rPr lang="en-US" altLang="zh-TW" sz="4000" b="1" dirty="0">
                <a:solidFill>
                  <a:schemeClr val="tx1"/>
                </a:solidFill>
                <a:latin typeface="Garamond" pitchFamily="18" charset="0"/>
                <a:ea typeface="新細明體" charset="-120"/>
              </a:rPr>
              <a:t>Passport</a:t>
            </a:r>
          </a:p>
        </p:txBody>
      </p:sp>
      <p:pic>
        <p:nvPicPr>
          <p:cNvPr id="2" name="Picture 1"/>
          <p:cNvPicPr>
            <a:picLocks noChangeAspect="1"/>
          </p:cNvPicPr>
          <p:nvPr/>
        </p:nvPicPr>
        <p:blipFill>
          <a:blip r:embed="rId5"/>
          <a:stretch>
            <a:fillRect/>
          </a:stretch>
        </p:blipFill>
        <p:spPr>
          <a:xfrm>
            <a:off x="4878029" y="1066800"/>
            <a:ext cx="3962400" cy="4808077"/>
          </a:xfrm>
          <a:prstGeom prst="rect">
            <a:avLst/>
          </a:prstGeom>
        </p:spPr>
      </p:pic>
      <p:sp>
        <p:nvSpPr>
          <p:cNvPr id="3" name="Right Arrow 2"/>
          <p:cNvSpPr/>
          <p:nvPr/>
        </p:nvSpPr>
        <p:spPr>
          <a:xfrm>
            <a:off x="229828" y="1349581"/>
            <a:ext cx="4648201" cy="4525296"/>
          </a:xfrm>
          <a:prstGeom prst="rightArrow">
            <a:avLst>
              <a:gd name="adj1" fmla="val 94976"/>
              <a:gd name="adj2" fmla="val 444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a:latin typeface="Calibri" panose="020F0502020204030204" pitchFamily="34" charset="0"/>
                <a:cs typeface="Calibri" panose="020F0502020204030204" pitchFamily="34" charset="0"/>
              </a:rPr>
              <a:t>Maintain a valid passport at all times while in the U.S. </a:t>
            </a:r>
          </a:p>
          <a:p>
            <a:pPr lvl="0"/>
            <a:endParaRPr lang="en-US" sz="2000" b="1" dirty="0">
              <a:latin typeface="Calibri" panose="020F0502020204030204" pitchFamily="34" charset="0"/>
              <a:cs typeface="Calibri" panose="020F0502020204030204" pitchFamily="34" charset="0"/>
            </a:endParaRPr>
          </a:p>
          <a:p>
            <a:pPr lvl="0"/>
            <a:r>
              <a:rPr lang="en-US" sz="2000" b="1" dirty="0">
                <a:latin typeface="Calibri" panose="020F0502020204030204" pitchFamily="34" charset="0"/>
                <a:cs typeface="Calibri" panose="020F0502020204030204" pitchFamily="34" charset="0"/>
              </a:rPr>
              <a:t>Know your expiration date.</a:t>
            </a:r>
          </a:p>
          <a:p>
            <a:pPr lvl="0"/>
            <a:r>
              <a:rPr lang="en-US" sz="2000" b="1" dirty="0">
                <a:latin typeface="Calibri" panose="020F0502020204030204" pitchFamily="34" charset="0"/>
                <a:cs typeface="Calibri" panose="020F0502020204030204" pitchFamily="34" charset="0"/>
              </a:rPr>
              <a:t>Renew prior to expiration (6 months ahead).</a:t>
            </a:r>
          </a:p>
          <a:p>
            <a:pPr lvl="0"/>
            <a:endParaRPr lang="en-US" sz="2000" b="1" dirty="0">
              <a:latin typeface="Calibri" panose="020F0502020204030204" pitchFamily="34" charset="0"/>
              <a:cs typeface="Calibri" panose="020F0502020204030204" pitchFamily="34" charset="0"/>
            </a:endParaRPr>
          </a:p>
          <a:p>
            <a:pPr lvl="0"/>
            <a:r>
              <a:rPr lang="en-US" sz="2000" b="1" dirty="0">
                <a:latin typeface="Calibri" panose="020F0502020204030204" pitchFamily="34" charset="0"/>
                <a:cs typeface="Calibri" panose="020F0502020204030204" pitchFamily="34" charset="0"/>
              </a:rPr>
              <a:t>Contact your home country consulate or embassy in the U.S. for renewal 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8" name="Picture 22" descr="mtw"/>
          <p:cNvPicPr>
            <a:picLocks noChangeAspect="1" noChangeArrowheads="1"/>
          </p:cNvPicPr>
          <p:nvPr/>
        </p:nvPicPr>
        <p:blipFill>
          <a:blip r:embed="rId3" cstate="print">
            <a:lum bright="24000"/>
          </a:blip>
          <a:srcRect/>
          <a:stretch>
            <a:fillRect/>
          </a:stretch>
        </p:blipFill>
        <p:spPr bwMode="auto">
          <a:xfrm>
            <a:off x="0" y="0"/>
            <a:ext cx="9144000" cy="6864350"/>
          </a:xfrm>
          <a:prstGeom prst="rect">
            <a:avLst/>
          </a:prstGeom>
          <a:noFill/>
        </p:spPr>
      </p:pic>
      <p:pic>
        <p:nvPicPr>
          <p:cNvPr id="4114" name="Picture 21" descr="bg_swoosh"/>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9144000" cy="1371600"/>
          </a:xfrm>
          <a:prstGeom prst="rect">
            <a:avLst/>
          </a:prstGeom>
          <a:noFill/>
          <a:ln w="9525">
            <a:noFill/>
            <a:miter lim="800000"/>
            <a:headEnd/>
            <a:tailEnd/>
          </a:ln>
        </p:spPr>
      </p:pic>
      <p:sp>
        <p:nvSpPr>
          <p:cNvPr id="4115" name="Title 1"/>
          <p:cNvSpPr>
            <a:spLocks noGrp="1"/>
          </p:cNvSpPr>
          <p:nvPr>
            <p:ph type="title"/>
          </p:nvPr>
        </p:nvSpPr>
        <p:spPr>
          <a:xfrm>
            <a:off x="762000" y="0"/>
            <a:ext cx="8001000" cy="1143000"/>
          </a:xfrm>
        </p:spPr>
        <p:txBody>
          <a:bodyPr>
            <a:normAutofit/>
          </a:bodyPr>
          <a:lstStyle/>
          <a:p>
            <a:pPr eaLnBrk="1" hangingPunct="1"/>
            <a:r>
              <a:rPr lang="en-US" altLang="zh-TW" b="1" dirty="0">
                <a:solidFill>
                  <a:schemeClr val="tx1"/>
                </a:solidFill>
                <a:latin typeface="Garamond" pitchFamily="18" charset="0"/>
                <a:ea typeface="新細明體" charset="-120"/>
              </a:rPr>
              <a:t>I-20 and DS-2019s</a:t>
            </a:r>
          </a:p>
        </p:txBody>
      </p:sp>
      <p:sp>
        <p:nvSpPr>
          <p:cNvPr id="6" name="Flowchart: Punched Tape 5"/>
          <p:cNvSpPr/>
          <p:nvPr/>
        </p:nvSpPr>
        <p:spPr>
          <a:xfrm>
            <a:off x="4953000" y="1295400"/>
            <a:ext cx="4191000" cy="45720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Wingdings" pitchFamily="2" charset="2"/>
              <a:buChar char="ü"/>
              <a:defRPr/>
            </a:pPr>
            <a:r>
              <a:rPr lang="en-US" altLang="zh-TW" sz="2200" dirty="0">
                <a:solidFill>
                  <a:srgbClr val="FFFFFF"/>
                </a:solidFill>
                <a:latin typeface="Calibri" panose="020F0502020204030204" pitchFamily="34" charset="0"/>
                <a:ea typeface="新細明體" charset="-120"/>
                <a:cs typeface="Calibri" panose="020F0502020204030204" pitchFamily="34" charset="0"/>
              </a:rPr>
              <a:t>Know your Program End Date.</a:t>
            </a:r>
            <a:endParaRPr kumimoji="0" lang="en-US" altLang="zh-TW" sz="2200" b="0" dirty="0">
              <a:solidFill>
                <a:srgbClr val="FFFFFF"/>
              </a:solidFill>
              <a:latin typeface="Calibri" panose="020F0502020204030204" pitchFamily="34" charset="0"/>
              <a:ea typeface="新細明體" charset="-120"/>
              <a:cs typeface="Calibri" panose="020F0502020204030204" pitchFamily="34" charset="0"/>
            </a:endParaRPr>
          </a:p>
          <a:p>
            <a:pPr marL="285750" indent="-285750">
              <a:buFont typeface="Wingdings" pitchFamily="2" charset="2"/>
              <a:buChar char="ü"/>
              <a:defRPr/>
            </a:pPr>
            <a:r>
              <a:rPr kumimoji="0" lang="en-US" altLang="zh-TW" sz="2200" b="0" dirty="0">
                <a:solidFill>
                  <a:srgbClr val="FFFFFF"/>
                </a:solidFill>
                <a:latin typeface="Calibri" panose="020F0502020204030204" pitchFamily="34" charset="0"/>
                <a:ea typeface="新細明體" charset="-120"/>
                <a:cs typeface="Calibri" panose="020F0502020204030204" pitchFamily="34" charset="0"/>
              </a:rPr>
              <a:t>Renew prior to expiration (at least three months ahead).</a:t>
            </a:r>
          </a:p>
          <a:p>
            <a:pPr marL="285750" indent="-285750">
              <a:buFont typeface="Wingdings" pitchFamily="2" charset="2"/>
              <a:buChar char="ü"/>
              <a:defRPr/>
            </a:pPr>
            <a:r>
              <a:rPr kumimoji="0" lang="en-US" altLang="zh-TW" sz="2200" b="0" dirty="0">
                <a:solidFill>
                  <a:srgbClr val="FFFFFF"/>
                </a:solidFill>
                <a:latin typeface="Calibri" panose="020F0502020204030204" pitchFamily="34" charset="0"/>
                <a:ea typeface="新細明體" charset="-120"/>
                <a:cs typeface="Calibri" panose="020F0502020204030204" pitchFamily="34" charset="0"/>
              </a:rPr>
              <a:t>Must reflect current and accurate information.</a:t>
            </a:r>
          </a:p>
          <a:p>
            <a:pPr marL="285750" indent="-285750">
              <a:buFont typeface="Wingdings" pitchFamily="2" charset="2"/>
              <a:buChar char="ü"/>
              <a:defRPr/>
            </a:pPr>
            <a:r>
              <a:rPr lang="en-US" altLang="zh-TW" sz="2200" dirty="0">
                <a:solidFill>
                  <a:srgbClr val="FFFFFF"/>
                </a:solidFill>
                <a:latin typeface="Calibri" panose="020F0502020204030204" pitchFamily="34" charset="0"/>
                <a:ea typeface="新細明體" charset="-120"/>
                <a:cs typeface="Calibri" panose="020F0502020204030204" pitchFamily="34" charset="0"/>
              </a:rPr>
              <a:t>Have it endorsed for travel outside of US.</a:t>
            </a:r>
            <a:endParaRPr kumimoji="0" lang="en-US" altLang="zh-TW" sz="2200" b="0" dirty="0">
              <a:solidFill>
                <a:srgbClr val="FFFFFF"/>
              </a:solidFill>
              <a:latin typeface="Calibri" panose="020F0502020204030204" pitchFamily="34" charset="0"/>
              <a:ea typeface="新細明體" charset="-120"/>
              <a:cs typeface="Calibri" panose="020F0502020204030204" pitchFamily="34" charset="0"/>
            </a:endParaRPr>
          </a:p>
        </p:txBody>
      </p:sp>
      <p:pic>
        <p:nvPicPr>
          <p:cNvPr id="7" name="Picture 6"/>
          <p:cNvPicPr/>
          <p:nvPr/>
        </p:nvPicPr>
        <p:blipFill>
          <a:blip r:embed="rId5"/>
          <a:stretch>
            <a:fillRect/>
          </a:stretch>
        </p:blipFill>
        <p:spPr>
          <a:xfrm>
            <a:off x="228600" y="990600"/>
            <a:ext cx="4762500" cy="5555933"/>
          </a:xfrm>
          <a:prstGeom prst="rect">
            <a:avLst/>
          </a:prstGeom>
        </p:spPr>
      </p:pic>
      <p:sp>
        <p:nvSpPr>
          <p:cNvPr id="4" name="TextBox 3"/>
          <p:cNvSpPr txBox="1"/>
          <p:nvPr/>
        </p:nvSpPr>
        <p:spPr>
          <a:xfrm>
            <a:off x="518160" y="1588770"/>
            <a:ext cx="815340" cy="83820"/>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521970" y="1755298"/>
            <a:ext cx="891540" cy="76200"/>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2514600" y="2057400"/>
            <a:ext cx="914400" cy="76200"/>
          </a:xfrm>
          <a:prstGeom prst="rect">
            <a:avLst/>
          </a:prstGeom>
          <a:solidFill>
            <a:schemeClr val="bg1"/>
          </a:solidFill>
        </p:spPr>
        <p:txBody>
          <a:bodyPr wrap="square" rtlCol="0">
            <a:spAutoFit/>
          </a:bodyPr>
          <a:lstStyle/>
          <a:p>
            <a:endParaRPr lang="en-US" dirty="0"/>
          </a:p>
        </p:txBody>
      </p:sp>
      <p:sp>
        <p:nvSpPr>
          <p:cNvPr id="9" name="TextBox 8"/>
          <p:cNvSpPr txBox="1"/>
          <p:nvPr/>
        </p:nvSpPr>
        <p:spPr>
          <a:xfrm>
            <a:off x="2590800" y="1588771"/>
            <a:ext cx="685800" cy="87629"/>
          </a:xfrm>
          <a:prstGeom prst="rect">
            <a:avLst/>
          </a:prstGeom>
          <a:solidFill>
            <a:schemeClr val="bg1"/>
          </a:solidFill>
        </p:spPr>
        <p:txBody>
          <a:bodyPr wrap="square" rtlCol="0">
            <a:spAutoFit/>
          </a:bodyPr>
          <a:lstStyle/>
          <a:p>
            <a:endParaRPr lang="en-US" dirty="0"/>
          </a:p>
        </p:txBody>
      </p:sp>
      <p:sp>
        <p:nvSpPr>
          <p:cNvPr id="10" name="Right Arrow 9"/>
          <p:cNvSpPr/>
          <p:nvPr/>
        </p:nvSpPr>
        <p:spPr>
          <a:xfrm>
            <a:off x="1295400" y="3352801"/>
            <a:ext cx="533400" cy="12509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1295400" y="3034984"/>
            <a:ext cx="533400" cy="89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6800" y="5715000"/>
            <a:ext cx="1424940" cy="169277"/>
          </a:xfrm>
          <a:prstGeom prst="rect">
            <a:avLst/>
          </a:prstGeom>
          <a:solidFill>
            <a:schemeClr val="bg1"/>
          </a:solidFill>
        </p:spPr>
        <p:txBody>
          <a:bodyPr wrap="square" rtlCol="0">
            <a:spAutoFit/>
          </a:bodyPr>
          <a:lstStyle/>
          <a:p>
            <a:r>
              <a:rPr lang="en-US" sz="500" dirty="0"/>
              <a:t>Your Name Here</a:t>
            </a:r>
          </a:p>
        </p:txBody>
      </p:sp>
      <p:cxnSp>
        <p:nvCxnSpPr>
          <p:cNvPr id="18" name="Straight Connector 17"/>
          <p:cNvCxnSpPr/>
          <p:nvPr/>
        </p:nvCxnSpPr>
        <p:spPr>
          <a:xfrm>
            <a:off x="914400" y="5724709"/>
            <a:ext cx="16002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14400" y="5926114"/>
            <a:ext cx="16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3" name="Picture 7" descr="mtw"/>
          <p:cNvPicPr>
            <a:picLocks noChangeAspect="1" noChangeArrowheads="1"/>
          </p:cNvPicPr>
          <p:nvPr/>
        </p:nvPicPr>
        <p:blipFill>
          <a:blip r:embed="rId3" cstate="print">
            <a:lum bright="24000"/>
          </a:blip>
          <a:srcRect/>
          <a:stretch>
            <a:fillRect/>
          </a:stretch>
        </p:blipFill>
        <p:spPr bwMode="auto">
          <a:xfrm>
            <a:off x="0" y="0"/>
            <a:ext cx="9144000" cy="6864350"/>
          </a:xfrm>
          <a:prstGeom prst="rect">
            <a:avLst/>
          </a:prstGeom>
          <a:noFill/>
        </p:spPr>
      </p:pic>
      <p:pic>
        <p:nvPicPr>
          <p:cNvPr id="29698" name="Picture 6" descr="bg_swoosh"/>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9144000" cy="1371600"/>
          </a:xfrm>
          <a:prstGeom prst="rect">
            <a:avLst/>
          </a:prstGeom>
          <a:noFill/>
          <a:ln w="9525">
            <a:noFill/>
            <a:miter lim="800000"/>
            <a:headEnd/>
            <a:tailEnd/>
          </a:ln>
        </p:spPr>
      </p:pic>
      <p:sp>
        <p:nvSpPr>
          <p:cNvPr id="29699" name="Title 1"/>
          <p:cNvSpPr>
            <a:spLocks noGrp="1"/>
          </p:cNvSpPr>
          <p:nvPr>
            <p:ph type="title"/>
          </p:nvPr>
        </p:nvSpPr>
        <p:spPr>
          <a:xfrm>
            <a:off x="533400" y="152400"/>
            <a:ext cx="7924800" cy="1447800"/>
          </a:xfrm>
        </p:spPr>
        <p:txBody>
          <a:bodyPr>
            <a:normAutofit/>
          </a:bodyPr>
          <a:lstStyle/>
          <a:p>
            <a:pPr eaLnBrk="1" hangingPunct="1"/>
            <a:r>
              <a:rPr lang="en-US" altLang="zh-TW" sz="4800" b="1" dirty="0">
                <a:solidFill>
                  <a:schemeClr val="tx1"/>
                </a:solidFill>
                <a:latin typeface="Garamond" pitchFamily="18" charset="0"/>
                <a:ea typeface="新細明體" charset="-120"/>
              </a:rPr>
              <a:t>Visa</a:t>
            </a:r>
          </a:p>
        </p:txBody>
      </p:sp>
      <p:sp>
        <p:nvSpPr>
          <p:cNvPr id="6" name="Flowchart: Punched Tape 5"/>
          <p:cNvSpPr/>
          <p:nvPr/>
        </p:nvSpPr>
        <p:spPr>
          <a:xfrm>
            <a:off x="4876800" y="914400"/>
            <a:ext cx="4267200" cy="49530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Wingdings" pitchFamily="2" charset="2"/>
              <a:buChar char="ü"/>
              <a:defRPr/>
            </a:pPr>
            <a:endParaRPr kumimoji="0" lang="en-US" altLang="zh-TW" sz="2400" b="0" dirty="0">
              <a:solidFill>
                <a:schemeClr val="bg1"/>
              </a:solidFill>
              <a:latin typeface="Garamond" panose="02020404030301010803" pitchFamily="18" charset="0"/>
              <a:ea typeface="新細明體" charset="-120"/>
            </a:endParaRPr>
          </a:p>
          <a:p>
            <a:pPr marL="285750" indent="-285750">
              <a:buFont typeface="Wingdings" pitchFamily="2" charset="2"/>
              <a:buChar char="ü"/>
              <a:defRPr/>
            </a:pPr>
            <a:r>
              <a:rPr kumimoji="0" lang="en-US" altLang="zh-TW" sz="2400" b="1" dirty="0">
                <a:solidFill>
                  <a:schemeClr val="bg1"/>
                </a:solidFill>
                <a:latin typeface="Calibri" panose="020F0502020204030204" pitchFamily="34" charset="0"/>
                <a:ea typeface="新細明體" charset="-120"/>
                <a:cs typeface="Calibri" panose="020F0502020204030204" pitchFamily="34" charset="0"/>
              </a:rPr>
              <a:t>A visa is only a permit to enter the United States.</a:t>
            </a:r>
          </a:p>
          <a:p>
            <a:pPr marL="285750" indent="-285750">
              <a:buFont typeface="Wingdings" pitchFamily="2" charset="2"/>
              <a:buChar char="ü"/>
              <a:defRPr/>
            </a:pPr>
            <a:r>
              <a:rPr kumimoji="0" lang="en-US" altLang="zh-TW" sz="2400" b="1" dirty="0">
                <a:solidFill>
                  <a:schemeClr val="bg1"/>
                </a:solidFill>
                <a:latin typeface="Calibri" panose="020F0502020204030204" pitchFamily="34" charset="0"/>
                <a:ea typeface="新細明體" charset="-120"/>
                <a:cs typeface="Calibri" panose="020F0502020204030204" pitchFamily="34" charset="0"/>
              </a:rPr>
              <a:t>May expire while in the U.S. as long as you are maintaining  status.</a:t>
            </a:r>
          </a:p>
          <a:p>
            <a:pPr marL="285750" indent="-285750">
              <a:buFont typeface="Wingdings" pitchFamily="2" charset="2"/>
              <a:buChar char="ü"/>
              <a:defRPr/>
            </a:pPr>
            <a:r>
              <a:rPr kumimoji="0" lang="en-US" altLang="zh-TW" sz="2400" b="1" dirty="0">
                <a:solidFill>
                  <a:schemeClr val="bg1"/>
                </a:solidFill>
                <a:latin typeface="Calibri" panose="020F0502020204030204" pitchFamily="34" charset="0"/>
                <a:ea typeface="新細明體" charset="-120"/>
                <a:cs typeface="Calibri" panose="020F0502020204030204" pitchFamily="34" charset="0"/>
              </a:rPr>
              <a:t>You must make sure that your visa is valid for your entry or re-entry.</a:t>
            </a:r>
          </a:p>
        </p:txBody>
      </p:sp>
      <p:pic>
        <p:nvPicPr>
          <p:cNvPr id="29701" name="Picture 9" descr="visa sample img"/>
          <p:cNvPicPr>
            <a:picLocks noChangeAspect="1" noChangeArrowheads="1"/>
          </p:cNvPicPr>
          <p:nvPr/>
        </p:nvPicPr>
        <p:blipFill>
          <a:blip r:embed="rId5" cstate="print"/>
          <a:srcRect/>
          <a:stretch>
            <a:fillRect/>
          </a:stretch>
        </p:blipFill>
        <p:spPr bwMode="auto">
          <a:xfrm>
            <a:off x="152400" y="1752600"/>
            <a:ext cx="4267200" cy="358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3" name="Picture 7" descr="mtw"/>
          <p:cNvPicPr>
            <a:picLocks noChangeAspect="1" noChangeArrowheads="1"/>
          </p:cNvPicPr>
          <p:nvPr/>
        </p:nvPicPr>
        <p:blipFill>
          <a:blip r:embed="rId3" cstate="print">
            <a:lum bright="24000"/>
          </a:blip>
          <a:srcRect/>
          <a:stretch>
            <a:fillRect/>
          </a:stretch>
        </p:blipFill>
        <p:spPr bwMode="auto">
          <a:xfrm>
            <a:off x="0" y="0"/>
            <a:ext cx="9144000" cy="6864350"/>
          </a:xfrm>
          <a:prstGeom prst="rect">
            <a:avLst/>
          </a:prstGeom>
          <a:noFill/>
        </p:spPr>
      </p:pic>
      <p:pic>
        <p:nvPicPr>
          <p:cNvPr id="24578" name="Picture 6" descr="bg_swoosh"/>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9144000" cy="1447800"/>
          </a:xfrm>
          <a:prstGeom prst="rect">
            <a:avLst/>
          </a:prstGeom>
          <a:noFill/>
          <a:ln w="9525">
            <a:noFill/>
            <a:miter lim="800000"/>
            <a:headEnd/>
            <a:tailEnd/>
          </a:ln>
        </p:spPr>
      </p:pic>
      <p:sp>
        <p:nvSpPr>
          <p:cNvPr id="24579" name="Title 1"/>
          <p:cNvSpPr>
            <a:spLocks noGrp="1"/>
          </p:cNvSpPr>
          <p:nvPr>
            <p:ph type="title"/>
          </p:nvPr>
        </p:nvSpPr>
        <p:spPr>
          <a:xfrm>
            <a:off x="1295400" y="-76200"/>
            <a:ext cx="6858000" cy="1676400"/>
          </a:xfrm>
        </p:spPr>
        <p:txBody>
          <a:bodyPr/>
          <a:lstStyle/>
          <a:p>
            <a:pPr eaLnBrk="1" hangingPunct="1"/>
            <a:r>
              <a:rPr lang="en-US" altLang="zh-TW" sz="4000" b="1" dirty="0">
                <a:solidFill>
                  <a:schemeClr val="tx1"/>
                </a:solidFill>
                <a:latin typeface="Garamond" pitchFamily="18" charset="0"/>
                <a:ea typeface="新細明體" charset="-120"/>
              </a:rPr>
              <a:t>I-94 Card</a:t>
            </a:r>
          </a:p>
        </p:txBody>
      </p:sp>
      <p:graphicFrame>
        <p:nvGraphicFramePr>
          <p:cNvPr id="7" name="Content Placeholder 6"/>
          <p:cNvGraphicFramePr>
            <a:graphicFrameLocks/>
          </p:cNvGraphicFramePr>
          <p:nvPr>
            <p:extLst>
              <p:ext uri="{D42A27DB-BD31-4B8C-83A1-F6EECF244321}">
                <p14:modId xmlns:p14="http://schemas.microsoft.com/office/powerpoint/2010/main" val="1769344349"/>
              </p:ext>
            </p:extLst>
          </p:nvPr>
        </p:nvGraphicFramePr>
        <p:xfrm>
          <a:off x="344884" y="12290"/>
          <a:ext cx="4727021" cy="76079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p:cNvSpPr txBox="1"/>
          <p:nvPr/>
        </p:nvSpPr>
        <p:spPr>
          <a:xfrm>
            <a:off x="609600" y="5867400"/>
            <a:ext cx="6248400" cy="830997"/>
          </a:xfrm>
          <a:prstGeom prst="rect">
            <a:avLst/>
          </a:prstGeom>
          <a:noFill/>
        </p:spPr>
        <p:txBody>
          <a:bodyPr wrap="square" rtlCol="0">
            <a:spAutoFit/>
          </a:bodyPr>
          <a:lstStyle/>
          <a:p>
            <a:pPr algn="ctr"/>
            <a:r>
              <a:rPr lang="en-US" sz="2400" dirty="0">
                <a:solidFill>
                  <a:srgbClr val="000000"/>
                </a:solidFill>
                <a:latin typeface="Garamond" panose="02020404030301010803" pitchFamily="18" charset="0"/>
              </a:rPr>
              <a:t>The I-94 can now be obtained at:</a:t>
            </a:r>
          </a:p>
          <a:p>
            <a:pPr algn="ctr"/>
            <a:r>
              <a:rPr lang="en-US" sz="2400" b="1" dirty="0">
                <a:solidFill>
                  <a:srgbClr val="000000"/>
                </a:solidFill>
                <a:latin typeface="Garamond" panose="02020404030301010803" pitchFamily="18" charset="0"/>
              </a:rPr>
              <a:t>https://i94.cbp.dhs.gov/I94/request.html</a:t>
            </a:r>
          </a:p>
        </p:txBody>
      </p:sp>
      <p:sp>
        <p:nvSpPr>
          <p:cNvPr id="3" name="TextBox 2"/>
          <p:cNvSpPr txBox="1"/>
          <p:nvPr/>
        </p:nvSpPr>
        <p:spPr>
          <a:xfrm>
            <a:off x="6172200" y="5256311"/>
            <a:ext cx="1524000" cy="307777"/>
          </a:xfrm>
          <a:prstGeom prst="rect">
            <a:avLst/>
          </a:prstGeom>
          <a:noFill/>
        </p:spPr>
        <p:txBody>
          <a:bodyPr wrap="square" rtlCol="0">
            <a:spAutoFit/>
          </a:bodyPr>
          <a:lstStyle/>
          <a:p>
            <a:r>
              <a:rPr lang="en-US" sz="1400" dirty="0"/>
              <a:t>The old I-94 card </a:t>
            </a:r>
          </a:p>
        </p:txBody>
      </p:sp>
      <p:pic>
        <p:nvPicPr>
          <p:cNvPr id="9" name="Picture 8" descr="A screenshot of a cell phone&#10;&#10;Description automatically generated">
            <a:extLst>
              <a:ext uri="{FF2B5EF4-FFF2-40B4-BE49-F238E27FC236}">
                <a16:creationId xmlns:a16="http://schemas.microsoft.com/office/drawing/2014/main" id="{A5C6747C-1E00-4C94-B1F9-DBDB3CCD8BC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71905" y="1293168"/>
            <a:ext cx="3550303" cy="4270176"/>
          </a:xfrm>
          <a:prstGeom prst="rect">
            <a:avLst/>
          </a:prstGeom>
        </p:spPr>
      </p:pic>
      <p:sp>
        <p:nvSpPr>
          <p:cNvPr id="4" name="Right Arrow 3"/>
          <p:cNvSpPr/>
          <p:nvPr/>
        </p:nvSpPr>
        <p:spPr>
          <a:xfrm>
            <a:off x="80468" y="1447800"/>
            <a:ext cx="4684990" cy="4278228"/>
          </a:xfrm>
          <a:prstGeom prst="rightArrow">
            <a:avLst>
              <a:gd name="adj1" fmla="val 62410"/>
              <a:gd name="adj2" fmla="val 427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500" b="1" dirty="0">
                <a:latin typeface="Calibri" panose="020F0502020204030204" pitchFamily="34" charset="0"/>
                <a:cs typeface="Calibri" panose="020F0502020204030204" pitchFamily="34" charset="0"/>
              </a:rPr>
              <a:t>Your Arrival – Departure Record.</a:t>
            </a:r>
          </a:p>
          <a:p>
            <a:pPr lvl="0"/>
            <a:r>
              <a:rPr lang="en-US" sz="2500" b="1" dirty="0">
                <a:solidFill>
                  <a:schemeClr val="bg1"/>
                </a:solidFill>
                <a:latin typeface="Calibri" panose="020F0502020204030204" pitchFamily="34" charset="0"/>
                <a:cs typeface="Calibri" panose="020F0502020204030204" pitchFamily="34" charset="0"/>
              </a:rPr>
              <a:t>D/S which means “Duration of Status” (including 60 days grace period). </a:t>
            </a:r>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50" name="Picture 10" descr="mtw"/>
          <p:cNvPicPr>
            <a:picLocks noChangeAspect="1" noChangeArrowheads="1"/>
          </p:cNvPicPr>
          <p:nvPr/>
        </p:nvPicPr>
        <p:blipFill>
          <a:blip r:embed="rId2" cstate="print">
            <a:lum bright="24000"/>
          </a:blip>
          <a:srcRect/>
          <a:stretch>
            <a:fillRect/>
          </a:stretch>
        </p:blipFill>
        <p:spPr bwMode="auto">
          <a:xfrm>
            <a:off x="-190500" y="-129540"/>
            <a:ext cx="9334500" cy="7070090"/>
          </a:xfrm>
          <a:prstGeom prst="rect">
            <a:avLst/>
          </a:prstGeom>
          <a:noFill/>
        </p:spPr>
      </p:pic>
      <p:pic>
        <p:nvPicPr>
          <p:cNvPr id="35842" name="Picture 6" descr="bg_swoosh"/>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6087" y="-129540"/>
            <a:ext cx="9334500" cy="1295400"/>
          </a:xfrm>
          <a:prstGeom prst="rect">
            <a:avLst/>
          </a:prstGeom>
          <a:noFill/>
          <a:ln w="9525">
            <a:noFill/>
            <a:miter lim="800000"/>
            <a:headEnd/>
            <a:tailEnd/>
          </a:ln>
        </p:spPr>
      </p:pic>
      <p:sp>
        <p:nvSpPr>
          <p:cNvPr id="35844" name="Content Placeholder 5"/>
          <p:cNvSpPr>
            <a:spLocks/>
          </p:cNvSpPr>
          <p:nvPr/>
        </p:nvSpPr>
        <p:spPr bwMode="auto">
          <a:xfrm>
            <a:off x="438150" y="1208314"/>
            <a:ext cx="8077200" cy="4648200"/>
          </a:xfrm>
          <a:prstGeom prst="rect">
            <a:avLst/>
          </a:prstGeom>
          <a:noFill/>
          <a:ln w="9525">
            <a:noFill/>
            <a:miter lim="800000"/>
            <a:headEnd/>
            <a:tailEnd/>
          </a:ln>
        </p:spPr>
        <p:txBody>
          <a:bodyPr/>
          <a:lstStyle/>
          <a:p>
            <a:pPr algn="ctr">
              <a:defRPr/>
            </a:pPr>
            <a:r>
              <a:rPr lang="en-US" sz="2600" dirty="0">
                <a:solidFill>
                  <a:schemeClr val="tx2">
                    <a:lumMod val="50000"/>
                  </a:schemeClr>
                </a:solidFill>
              </a:rPr>
              <a:t>Be enrolled full-time every semester. </a:t>
            </a:r>
          </a:p>
          <a:p>
            <a:pPr algn="ctr">
              <a:defRPr/>
            </a:pPr>
            <a:endParaRPr lang="en-US" dirty="0">
              <a:solidFill>
                <a:schemeClr val="tx2">
                  <a:lumMod val="50000"/>
                </a:schemeClr>
              </a:solidFill>
            </a:endParaRPr>
          </a:p>
          <a:p>
            <a:pPr marL="457200" indent="-457200">
              <a:buFontTx/>
              <a:buAutoNum type="arabicPeriod"/>
              <a:defRPr/>
            </a:pPr>
            <a:r>
              <a:rPr lang="en-US" sz="2600" dirty="0">
                <a:solidFill>
                  <a:prstClr val="black"/>
                </a:solidFill>
              </a:rPr>
              <a:t>Undergraduate Students-</a:t>
            </a:r>
          </a:p>
          <a:p>
            <a:pPr marL="1371600" lvl="2" indent="-457200">
              <a:buFontTx/>
              <a:buAutoNum type="arabicPeriod"/>
              <a:defRPr/>
            </a:pPr>
            <a:r>
              <a:rPr lang="en-US" sz="2600" dirty="0">
                <a:solidFill>
                  <a:prstClr val="black"/>
                </a:solidFill>
              </a:rPr>
              <a:t>12 minimum credit hours each semester</a:t>
            </a:r>
          </a:p>
          <a:p>
            <a:pPr marL="1371600" lvl="2" indent="-457200">
              <a:buFontTx/>
              <a:buAutoNum type="arabicPeriod"/>
              <a:defRPr/>
            </a:pPr>
            <a:r>
              <a:rPr lang="en-US" sz="2600" dirty="0">
                <a:solidFill>
                  <a:prstClr val="black"/>
                </a:solidFill>
              </a:rPr>
              <a:t>Nine (9) credit hours on campus </a:t>
            </a:r>
          </a:p>
          <a:p>
            <a:pPr marL="1371600" lvl="2" indent="-457200">
              <a:buFontTx/>
              <a:buAutoNum type="arabicPeriod"/>
              <a:defRPr/>
            </a:pPr>
            <a:r>
              <a:rPr lang="en-US" sz="2600" dirty="0">
                <a:solidFill>
                  <a:prstClr val="black"/>
                </a:solidFill>
              </a:rPr>
              <a:t>One three-hour course may count to the 12 total.</a:t>
            </a:r>
          </a:p>
          <a:p>
            <a:pPr marL="119063" lvl="2" indent="-53975">
              <a:defRPr/>
            </a:pPr>
            <a:r>
              <a:rPr lang="en-US" sz="2600" dirty="0">
                <a:solidFill>
                  <a:prstClr val="black"/>
                </a:solidFill>
              </a:rPr>
              <a:t>2.   Graduate Students-	</a:t>
            </a:r>
          </a:p>
          <a:p>
            <a:pPr marL="119063" lvl="2" indent="-53975">
              <a:defRPr/>
            </a:pPr>
            <a:r>
              <a:rPr lang="en-US" sz="2600" dirty="0">
                <a:solidFill>
                  <a:prstClr val="black"/>
                </a:solidFill>
              </a:rPr>
              <a:t>		1.   Nine (9) minimum credit hours each semester</a:t>
            </a:r>
          </a:p>
          <a:p>
            <a:pPr marL="512763" lvl="2">
              <a:defRPr/>
            </a:pPr>
            <a:r>
              <a:rPr lang="en-US" sz="2600" dirty="0">
                <a:solidFill>
                  <a:prstClr val="black"/>
                </a:solidFill>
              </a:rPr>
              <a:t>     2.   Six (6) must be on campus</a:t>
            </a:r>
          </a:p>
          <a:p>
            <a:pPr marL="512763" lvl="2">
              <a:defRPr/>
            </a:pPr>
            <a:r>
              <a:rPr lang="en-US" sz="2600" dirty="0">
                <a:solidFill>
                  <a:prstClr val="black"/>
                </a:solidFill>
              </a:rPr>
              <a:t>     3.   One three-hour course may count to the 9 	          	      total</a:t>
            </a:r>
          </a:p>
          <a:p>
            <a:pPr marL="512763" lvl="2">
              <a:defRPr/>
            </a:pPr>
            <a:endParaRPr lang="en-US" sz="2600" b="1" dirty="0">
              <a:solidFill>
                <a:prstClr val="black"/>
              </a:solidFill>
            </a:endParaRPr>
          </a:p>
          <a:p>
            <a:pPr marL="342900" marR="0" lvl="0" indent="-342900" algn="l" defTabSz="914400" rtl="0" eaLnBrk="1" fontAlgn="auto" latinLnBrk="0" hangingPunct="1">
              <a:lnSpc>
                <a:spcPct val="80000"/>
              </a:lnSpc>
              <a:spcBef>
                <a:spcPct val="20000"/>
              </a:spcBef>
              <a:spcAft>
                <a:spcPts val="0"/>
              </a:spcAft>
              <a:buClr>
                <a:srgbClr val="C6E7FC"/>
              </a:buClr>
              <a:buSzTx/>
              <a:buFontTx/>
              <a:buNone/>
              <a:tabLst/>
              <a:defRPr/>
            </a:pPr>
            <a:endParaRPr kumimoji="0" lang="en-US" altLang="zh-TW" sz="800" b="0" i="0" u="none" strike="noStrike" kern="1200" cap="none" spc="0" normalizeH="0" baseline="0" noProof="0" dirty="0">
              <a:ln>
                <a:noFill/>
              </a:ln>
              <a:solidFill>
                <a:srgbClr val="0000CC"/>
              </a:solidFill>
              <a:effectLst/>
              <a:uLnTx/>
              <a:uFillTx/>
              <a:latin typeface="Garamond" pitchFamily="18" charset="0"/>
              <a:cs typeface="+mn-cs"/>
            </a:endParaRPr>
          </a:p>
        </p:txBody>
      </p:sp>
      <p:sp>
        <p:nvSpPr>
          <p:cNvPr id="35847" name="Title 4"/>
          <p:cNvSpPr>
            <a:spLocks/>
          </p:cNvSpPr>
          <p:nvPr/>
        </p:nvSpPr>
        <p:spPr bwMode="auto">
          <a:xfrm>
            <a:off x="0" y="152400"/>
            <a:ext cx="9067800" cy="914400"/>
          </a:xfrm>
          <a:prstGeom prst="rect">
            <a:avLst/>
          </a:prstGeom>
          <a:no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Maintaining Legal Status 1</a:t>
            </a:r>
            <a:endParaRPr kumimoji="0" lang="en-US" altLang="zh-TW"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895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5844">
                                            <p:txEl>
                                              <p:pRg st="6" end="6"/>
                                            </p:txEl>
                                          </p:spTgt>
                                        </p:tgtEl>
                                        <p:attrNameLst>
                                          <p:attrName>style.visibility</p:attrName>
                                        </p:attrNameLst>
                                      </p:cBhvr>
                                      <p:to>
                                        <p:strVal val="visible"/>
                                      </p:to>
                                    </p:set>
                                    <p:animEffect transition="in" filter="blinds(horizontal)">
                                      <p:cBhvr>
                                        <p:cTn id="27" dur="500"/>
                                        <p:tgtEl>
                                          <p:spTgt spid="3584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5844">
                                            <p:txEl>
                                              <p:pRg st="7" end="7"/>
                                            </p:txEl>
                                          </p:spTgt>
                                        </p:tgtEl>
                                        <p:attrNameLst>
                                          <p:attrName>style.visibility</p:attrName>
                                        </p:attrNameLst>
                                      </p:cBhvr>
                                      <p:to>
                                        <p:strVal val="visible"/>
                                      </p:to>
                                    </p:set>
                                    <p:animEffect transition="in" filter="blinds(horizontal)">
                                      <p:cBhvr>
                                        <p:cTn id="32" dur="500"/>
                                        <p:tgtEl>
                                          <p:spTgt spid="3584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5844">
                                            <p:txEl>
                                              <p:pRg st="8" end="8"/>
                                            </p:txEl>
                                          </p:spTgt>
                                        </p:tgtEl>
                                        <p:attrNameLst>
                                          <p:attrName>style.visibility</p:attrName>
                                        </p:attrNameLst>
                                      </p:cBhvr>
                                      <p:to>
                                        <p:strVal val="visible"/>
                                      </p:to>
                                    </p:set>
                                    <p:animEffect transition="in" filter="blinds(horizontal)">
                                      <p:cBhvr>
                                        <p:cTn id="37" dur="500"/>
                                        <p:tgtEl>
                                          <p:spTgt spid="3584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5844">
                                            <p:txEl>
                                              <p:pRg st="9" end="9"/>
                                            </p:txEl>
                                          </p:spTgt>
                                        </p:tgtEl>
                                        <p:attrNameLst>
                                          <p:attrName>style.visibility</p:attrName>
                                        </p:attrNameLst>
                                      </p:cBhvr>
                                      <p:to>
                                        <p:strVal val="visible"/>
                                      </p:to>
                                    </p:set>
                                    <p:animEffect transition="in" filter="blinds(horizontal)">
                                      <p:cBhvr>
                                        <p:cTn id="42" dur="500"/>
                                        <p:tgtEl>
                                          <p:spTgt spid="3584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1995</TotalTime>
  <Words>2232</Words>
  <Application>Microsoft Office PowerPoint</Application>
  <PresentationFormat>On-screen Show (4:3)</PresentationFormat>
  <Paragraphs>276</Paragraphs>
  <Slides>34</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Candara</vt:lpstr>
      <vt:lpstr>Garamond</vt:lpstr>
      <vt:lpstr>Symbol</vt:lpstr>
      <vt:lpstr>Times New Roman</vt:lpstr>
      <vt:lpstr>Wingdings</vt:lpstr>
      <vt:lpstr>Waveform</vt:lpstr>
      <vt:lpstr>Contents</vt:lpstr>
      <vt:lpstr>      IMMIGRATION                BRIEFING</vt:lpstr>
      <vt:lpstr>    Immigration &amp;        Documents</vt:lpstr>
      <vt:lpstr>PowerPoint Presentation</vt:lpstr>
      <vt:lpstr>Passport</vt:lpstr>
      <vt:lpstr>I-20 and DS-2019s</vt:lpstr>
      <vt:lpstr>Visa</vt:lpstr>
      <vt:lpstr>I-94 Card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Changes to your U.S. Address and U.S. Phone Number</vt:lpstr>
      <vt:lpstr>             Employment 1</vt:lpstr>
      <vt:lpstr>                             Employment 2</vt:lpstr>
      <vt:lpstr>PowerPoint Presentation</vt:lpstr>
      <vt:lpstr>PowerPoint Presentation</vt:lpstr>
      <vt:lpstr>Employment 5</vt:lpstr>
      <vt:lpstr>Completion of Degree Program</vt:lpstr>
      <vt:lpstr>Conclusion: </vt:lpstr>
      <vt:lpstr>Conclusion: </vt:lpstr>
      <vt:lpstr>Suggestions: </vt:lpstr>
      <vt:lpstr>Insurance</vt:lpstr>
      <vt:lpstr>Insurance</vt:lpstr>
      <vt:lpstr>PowerPoint Presentation</vt:lpstr>
      <vt:lpstr>PowerPoint Presentation</vt:lpstr>
      <vt:lpstr>PowerPoint Presentation</vt:lpstr>
      <vt:lpstr>PowerPoint Presentation</vt:lpstr>
      <vt:lpstr>Accessing your Lewermark account</vt:lpstr>
      <vt:lpstr>Accessing your Lewermark account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Able</dc:creator>
  <cp:lastModifiedBy>Chelsea Able</cp:lastModifiedBy>
  <cp:revision>41</cp:revision>
  <dcterms:created xsi:type="dcterms:W3CDTF">2020-08-18T15:42:17Z</dcterms:created>
  <dcterms:modified xsi:type="dcterms:W3CDTF">2021-09-21T18:56:20Z</dcterms:modified>
</cp:coreProperties>
</file>