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67" r:id="rId3"/>
    <p:sldId id="262" r:id="rId4"/>
    <p:sldId id="264" r:id="rId5"/>
    <p:sldId id="263" r:id="rId6"/>
    <p:sldId id="257" r:id="rId7"/>
    <p:sldId id="258" r:id="rId8"/>
    <p:sldId id="266" r:id="rId9"/>
    <p:sldId id="259" r:id="rId10"/>
    <p:sldId id="260" r:id="rId11"/>
    <p:sldId id="261" r:id="rId12"/>
    <p:sldId id="265" r:id="rId13"/>
    <p:sldId id="269" r:id="rId14"/>
    <p:sldId id="271" r:id="rId15"/>
    <p:sldId id="270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7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A9B3D-6CDB-4775-A94B-DC861CE36441}" type="datetimeFigureOut">
              <a:rPr lang="en-US" smtClean="0"/>
              <a:t>4/15/2014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88A46A-FFA1-4EEE-B21D-68C78F8C62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714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8A46A-FFA1-4EEE-B21D-68C78F8C626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587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4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5018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8D07001-F8BB-4F57-835F-AB2F45C3B802}" type="datetime1">
              <a:rPr lang="en-US" smtClean="0"/>
              <a:t>4/15/2014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653DD52-47EE-42FD-B3A3-3D9CC1F9FBB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2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BCF048-1DF5-4514-A617-C25C73DF889B}" type="datetime1">
              <a:rPr lang="en-US" smtClean="0"/>
              <a:t>4/15/2014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653DD52-47EE-42FD-B3A3-3D9CC1F9FBB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3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FE8EB9-A37E-4831-BDE5-9499256DD419}" type="datetime1">
              <a:rPr lang="en-US" smtClean="0"/>
              <a:t>4/15/2014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653DD52-47EE-42FD-B3A3-3D9CC1F9FBB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AF0775-327E-4338-BD7C-BED293217E95}" type="datetime1">
              <a:rPr lang="en-US" smtClean="0"/>
              <a:t>4/15/2014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653DD52-47EE-42FD-B3A3-3D9CC1F9FB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D25B9C-7969-454D-B948-E169EC236306}" type="datetime1">
              <a:rPr lang="en-US" smtClean="0"/>
              <a:t>4/15/2014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653DD52-47EE-42FD-B3A3-3D9CC1F9FB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3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3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3911F6-12FA-4ABC-A39A-A8F1B48FAEC5}" type="datetime1">
              <a:rPr lang="en-US" smtClean="0"/>
              <a:t>4/15/2014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653DD52-47EE-42FD-B3A3-3D9CC1F9FB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70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7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444297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BF2229-6835-43D3-AACF-C98CDC433B00}" type="datetime1">
              <a:rPr lang="en-US" smtClean="0"/>
              <a:t>4/15/2014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653DD52-47EE-42FD-B3A3-3D9CC1F9FBB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C489D2-58D6-4DFE-A2FB-A936395D366E}" type="datetime1">
              <a:rPr lang="en-US" smtClean="0"/>
              <a:t>4/15/2014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653DD52-47EE-42FD-B3A3-3D9CC1F9FB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4D8532-3825-4F97-899F-9B655D662A47}" type="datetime1">
              <a:rPr lang="en-US" smtClean="0"/>
              <a:t>4/15/2014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653DD52-47EE-42FD-B3A3-3D9CC1F9FBB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361B2643-15C1-4ED9-9C26-6CF4A45A8B89}" type="datetime1">
              <a:rPr lang="en-US" smtClean="0"/>
              <a:t>4/15/2014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653DD52-47EE-42FD-B3A3-3D9CC1F9FBB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5415C22-71E3-4807-987B-7A1D5D020B78}" type="datetime1">
              <a:rPr lang="en-US" smtClean="0"/>
              <a:t>4/15/2014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8" y="6407947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653DD52-47EE-42FD-B3A3-3D9CC1F9FB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41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41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31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6E6A098-CE1F-4A23-B4CA-CB23357D87FF}" type="datetime1">
              <a:rPr lang="en-US" smtClean="0"/>
              <a:t>4/15/2014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8" y="6407947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7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653DD52-47EE-42FD-B3A3-3D9CC1F9FBB2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en.wikipedia.org/wiki/File:Albert_Einstein_Head_Cleaned_N_Cropped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hyperlink" Target="http://en.wikipedia.org/wiki/File:Calvin_Coolidge-Garo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78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97842" y="3239467"/>
            <a:ext cx="8194158" cy="1199704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n-US" sz="3600" b="1" dirty="0" smtClean="0"/>
              <a:t>Presentation and Open Dialogue on </a:t>
            </a:r>
            <a:br>
              <a:rPr lang="en-US" sz="3600" b="1" dirty="0" smtClean="0"/>
            </a:br>
            <a:r>
              <a:rPr lang="en-US" sz="3600" b="1" dirty="0" smtClean="0"/>
              <a:t>MTSU’s Student Success Strategic Initiative </a:t>
            </a:r>
            <a:br>
              <a:rPr lang="en-US" sz="3600" b="1" dirty="0" smtClean="0"/>
            </a:br>
            <a:r>
              <a:rPr lang="en-US" sz="3400" dirty="0" smtClean="0"/>
              <a:t>with </a:t>
            </a:r>
            <a:br>
              <a:rPr lang="en-US" sz="3400" dirty="0" smtClean="0"/>
            </a:br>
            <a:r>
              <a:rPr lang="en-US" sz="3400" i="1" dirty="0" smtClean="0"/>
              <a:t>President Sidney A. McPhee</a:t>
            </a:r>
            <a:endParaRPr lang="en-US" sz="3400" i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7842" y="669272"/>
            <a:ext cx="8194158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Town Hall Forum:</a:t>
            </a:r>
            <a:br>
              <a:rPr lang="en-US" sz="36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67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Quest for Student Success</a:t>
            </a:r>
          </a:p>
        </p:txBody>
      </p:sp>
      <p:pic>
        <p:nvPicPr>
          <p:cNvPr id="1026" name="Picture 2" descr="mtsu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258" y="851358"/>
            <a:ext cx="2445489" cy="13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72161" y="6041613"/>
            <a:ext cx="3304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Student Union Building</a:t>
            </a:r>
          </a:p>
          <a:p>
            <a:r>
              <a:rPr lang="en-US" dirty="0" smtClean="0"/>
              <a:t>Parliamentary Room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8513" y="5404057"/>
            <a:ext cx="28827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Dates:  </a:t>
            </a:r>
          </a:p>
          <a:p>
            <a:r>
              <a:rPr lang="en-US" sz="1600" dirty="0" smtClean="0"/>
              <a:t>April 15, 2014</a:t>
            </a:r>
          </a:p>
          <a:p>
            <a:r>
              <a:rPr lang="en-US" sz="1600" dirty="0" smtClean="0"/>
              <a:t>April 16, 2014</a:t>
            </a:r>
          </a:p>
          <a:p>
            <a:r>
              <a:rPr lang="en-US" sz="1600" dirty="0" smtClean="0"/>
              <a:t>April 17, 2014</a:t>
            </a:r>
          </a:p>
          <a:p>
            <a:r>
              <a:rPr lang="en-US" sz="1600" dirty="0" smtClean="0"/>
              <a:t>TBA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DD52-47EE-42FD-B3A3-3D9CC1F9FBB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29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812" y="1353064"/>
            <a:ext cx="5614746" cy="4525963"/>
          </a:xfrm>
        </p:spPr>
        <p:txBody>
          <a:bodyPr>
            <a:normAutofit fontScale="92500" lnSpcReduction="20000"/>
          </a:bodyPr>
          <a:lstStyle/>
          <a:p>
            <a:pPr marL="109728" indent="0">
              <a:buNone/>
            </a:pPr>
            <a:r>
              <a:rPr lang="en-US" dirty="0" smtClean="0"/>
              <a:t>Other components for the </a:t>
            </a:r>
            <a:br>
              <a:rPr lang="en-US" dirty="0" smtClean="0"/>
            </a:br>
            <a:r>
              <a:rPr lang="en-US" dirty="0" smtClean="0"/>
              <a:t>Quest for Student Success initiative:</a:t>
            </a:r>
          </a:p>
          <a:p>
            <a:endParaRPr lang="en-US" dirty="0" smtClean="0"/>
          </a:p>
          <a:p>
            <a:r>
              <a:rPr lang="en-US" dirty="0" smtClean="0"/>
              <a:t>Breaking </a:t>
            </a:r>
            <a:r>
              <a:rPr lang="en-US" dirty="0"/>
              <a:t>down barriers</a:t>
            </a: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MT One-Stop</a:t>
            </a:r>
          </a:p>
          <a:p>
            <a:pPr lvl="1"/>
            <a:r>
              <a:rPr lang="en-US" dirty="0"/>
              <a:t>Enrollment counselors</a:t>
            </a:r>
          </a:p>
          <a:p>
            <a:pPr lvl="1"/>
            <a:r>
              <a:rPr lang="en-US" dirty="0"/>
              <a:t>Enrollment purge changes</a:t>
            </a:r>
          </a:p>
          <a:p>
            <a:pPr lvl="1"/>
            <a:r>
              <a:rPr lang="en-US" dirty="0"/>
              <a:t>Financial aid </a:t>
            </a:r>
            <a:r>
              <a:rPr lang="en-US" dirty="0" smtClean="0"/>
              <a:t>support</a:t>
            </a:r>
          </a:p>
          <a:p>
            <a:pPr lvl="1"/>
            <a:endParaRPr lang="en-US" dirty="0"/>
          </a:p>
          <a:p>
            <a:r>
              <a:rPr lang="en-US" dirty="0" smtClean="0"/>
              <a:t>Recruiting and enrolling students with the potential to be successful at a university</a:t>
            </a:r>
          </a:p>
          <a:p>
            <a:pPr lvl="1"/>
            <a:r>
              <a:rPr lang="en-US" dirty="0" smtClean="0"/>
              <a:t>Already implemented</a:t>
            </a:r>
          </a:p>
          <a:p>
            <a:pPr lvl="1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56820" y="210064"/>
            <a:ext cx="9185189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Town Hall Forum: 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Quest </a:t>
            </a:r>
            <a:r>
              <a:rPr lang="en-US" sz="4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for Student Success</a:t>
            </a:r>
          </a:p>
        </p:txBody>
      </p:sp>
      <p:pic>
        <p:nvPicPr>
          <p:cNvPr id="6" name="Picture 2" descr="mts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2" y="328701"/>
            <a:ext cx="1375084" cy="7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tudent Services Building featuring MT One Stop is now op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6" r="29511"/>
          <a:stretch/>
        </p:blipFill>
        <p:spPr bwMode="auto">
          <a:xfrm>
            <a:off x="6532605" y="0"/>
            <a:ext cx="56593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DD52-47EE-42FD-B3A3-3D9CC1F9FBB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6200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81331"/>
            <a:ext cx="6075405" cy="4525963"/>
          </a:xfrm>
        </p:spPr>
        <p:txBody>
          <a:bodyPr/>
          <a:lstStyle/>
          <a:p>
            <a:r>
              <a:rPr lang="en-US" dirty="0" smtClean="0"/>
              <a:t>Supporting instructional innovation leading to improved student success</a:t>
            </a:r>
          </a:p>
          <a:p>
            <a:endParaRPr lang="en-US" dirty="0" smtClean="0"/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Course redesign </a:t>
            </a:r>
            <a:r>
              <a:rPr lang="en-US" dirty="0" smtClean="0"/>
              <a:t>project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Midterm grades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Other initiatives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56820" y="210064"/>
            <a:ext cx="9185189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Town Hall Forum: 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Quest </a:t>
            </a:r>
            <a:r>
              <a:rPr lang="en-US" sz="4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for Student Success</a:t>
            </a:r>
          </a:p>
        </p:txBody>
      </p:sp>
      <p:pic>
        <p:nvPicPr>
          <p:cNvPr id="5" name="Picture 2" descr="mts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2" y="328701"/>
            <a:ext cx="1375084" cy="7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952" y="0"/>
            <a:ext cx="51040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DD52-47EE-42FD-B3A3-3D9CC1F9FBB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0539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Reminder:  there is no silver bullet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Our success is </a:t>
            </a:r>
            <a:r>
              <a:rPr lang="en-US" b="1" dirty="0" smtClean="0">
                <a:solidFill>
                  <a:srgbClr val="0070C0"/>
                </a:solidFill>
              </a:rPr>
              <a:t>going to take a long-term, sustained </a:t>
            </a:r>
            <a:r>
              <a:rPr lang="en-US" dirty="0" smtClean="0"/>
              <a:t>effort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We </a:t>
            </a:r>
            <a:r>
              <a:rPr lang="en-US" b="1" dirty="0" smtClean="0">
                <a:solidFill>
                  <a:srgbClr val="0070C0"/>
                </a:solidFill>
              </a:rPr>
              <a:t>can be proud </a:t>
            </a:r>
            <a:r>
              <a:rPr lang="en-US" dirty="0" smtClean="0"/>
              <a:t>that we are making a </a:t>
            </a:r>
            <a:r>
              <a:rPr lang="en-US" b="1" dirty="0" smtClean="0">
                <a:solidFill>
                  <a:srgbClr val="0070C0"/>
                </a:solidFill>
              </a:rPr>
              <a:t>collective effort to improve</a:t>
            </a:r>
            <a:r>
              <a:rPr lang="en-US" dirty="0" smtClean="0"/>
              <a:t> student success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We are </a:t>
            </a:r>
            <a:r>
              <a:rPr lang="en-US" b="1" dirty="0" smtClean="0">
                <a:solidFill>
                  <a:srgbClr val="0070C0"/>
                </a:solidFill>
              </a:rPr>
              <a:t>poised to be a leader </a:t>
            </a:r>
            <a:r>
              <a:rPr lang="en-US" dirty="0" smtClean="0"/>
              <a:t>in higher education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56820" y="210064"/>
            <a:ext cx="9185189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Town Hall Forum: 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Quest </a:t>
            </a:r>
            <a:r>
              <a:rPr lang="en-US" sz="4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for Student Success</a:t>
            </a:r>
          </a:p>
        </p:txBody>
      </p:sp>
      <p:pic>
        <p:nvPicPr>
          <p:cNvPr id="5" name="Picture 2" descr="mts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2" y="328701"/>
            <a:ext cx="1375084" cy="7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665" y="4257154"/>
            <a:ext cx="7620000" cy="3175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DD52-47EE-42FD-B3A3-3D9CC1F9FBB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8712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Conclusion </a:t>
            </a:r>
            <a:r>
              <a:rPr lang="en-US" dirty="0"/>
              <a:t>and Wrap Up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56820" y="210064"/>
            <a:ext cx="9185189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Town Hall Forum: 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Quest </a:t>
            </a:r>
            <a:r>
              <a:rPr lang="en-US" sz="4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for Student Success</a:t>
            </a:r>
          </a:p>
        </p:txBody>
      </p:sp>
      <p:pic>
        <p:nvPicPr>
          <p:cNvPr id="6" name="Picture 2" descr="mts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2" y="328701"/>
            <a:ext cx="1375084" cy="7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1.mtsu.edu/_resources/ldp/.private_ldp/a32900/production/master/4b7498b6-8d98-4aa4-a673-8a17559a16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7" r="31031"/>
          <a:stretch/>
        </p:blipFill>
        <p:spPr bwMode="auto">
          <a:xfrm>
            <a:off x="7092780" y="-39507"/>
            <a:ext cx="5099220" cy="696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DD52-47EE-42FD-B3A3-3D9CC1F9FBB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8655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 </a:t>
            </a:r>
            <a:r>
              <a:rPr lang="en-US" dirty="0"/>
              <a:t>and Answers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56820" y="210064"/>
            <a:ext cx="9185189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Town Hall Forum: 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Quest </a:t>
            </a:r>
            <a:r>
              <a:rPr lang="en-US" sz="4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for Student Success</a:t>
            </a:r>
          </a:p>
        </p:txBody>
      </p:sp>
      <p:pic>
        <p:nvPicPr>
          <p:cNvPr id="5" name="Picture 2" descr="mts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2" y="328701"/>
            <a:ext cx="1375084" cy="7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enior Day is April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9" r="45154"/>
          <a:stretch/>
        </p:blipFill>
        <p:spPr bwMode="auto">
          <a:xfrm>
            <a:off x="6400800" y="0"/>
            <a:ext cx="5791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DD52-47EE-42FD-B3A3-3D9CC1F9FBB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0623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81331"/>
            <a:ext cx="5857103" cy="5291741"/>
          </a:xfrm>
        </p:spPr>
        <p:txBody>
          <a:bodyPr>
            <a:normAutofit fontScale="40000" lnSpcReduction="20000"/>
          </a:bodyPr>
          <a:lstStyle/>
          <a:p>
            <a:r>
              <a:rPr lang="en-US" sz="3400" b="1" dirty="0"/>
              <a:t>Ten Key Points that guide our Quest for Student Success</a:t>
            </a:r>
            <a:endParaRPr lang="en-US" sz="3400" dirty="0"/>
          </a:p>
          <a:p>
            <a:pPr marL="109728" indent="0">
              <a:buNone/>
            </a:pPr>
            <a:r>
              <a:rPr lang="en-US" dirty="0"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3000" dirty="0"/>
              <a:t>1.  Student Success is born and nurtured in the </a:t>
            </a:r>
            <a:r>
              <a:rPr lang="en-US" sz="3000" dirty="0" smtClean="0"/>
              <a:t>classroom</a:t>
            </a:r>
            <a:br>
              <a:rPr lang="en-US" sz="3000" dirty="0" smtClean="0"/>
            </a:br>
            <a:endParaRPr lang="en-US" sz="3000" dirty="0"/>
          </a:p>
          <a:p>
            <a:pPr marL="109728" indent="0">
              <a:buNone/>
            </a:pPr>
            <a:r>
              <a:rPr lang="en-US" sz="3000" dirty="0" smtClean="0"/>
              <a:t>2</a:t>
            </a:r>
            <a:r>
              <a:rPr lang="en-US" sz="3000" dirty="0"/>
              <a:t>.  The results will take time but we cannot afford to take our time.</a:t>
            </a:r>
          </a:p>
          <a:p>
            <a:pPr marL="109728" indent="0">
              <a:buNone/>
            </a:pP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3</a:t>
            </a:r>
            <a:r>
              <a:rPr lang="en-US" sz="3000" dirty="0"/>
              <a:t>.  We will customize what worked elsewhere and shape it to fit our context</a:t>
            </a:r>
          </a:p>
          <a:p>
            <a:pPr marL="109728" indent="0">
              <a:buNone/>
            </a:pP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4</a:t>
            </a:r>
            <a:r>
              <a:rPr lang="en-US" sz="3000" dirty="0"/>
              <a:t>.  Our decisions are being data-informed and not necessarily data driven</a:t>
            </a:r>
          </a:p>
          <a:p>
            <a:pPr marL="109728" indent="0">
              <a:buNone/>
            </a:pP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5</a:t>
            </a:r>
            <a:r>
              <a:rPr lang="en-US" sz="3000" dirty="0"/>
              <a:t>.  We will employ both high tech and high touch strategies to maximize our reach </a:t>
            </a:r>
          </a:p>
          <a:p>
            <a:pPr marL="109728" indent="0">
              <a:buNone/>
            </a:pP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6</a:t>
            </a:r>
            <a:r>
              <a:rPr lang="en-US" sz="3000" dirty="0"/>
              <a:t>.  To maximize momentum and synergy, we are developing connective projects</a:t>
            </a:r>
          </a:p>
          <a:p>
            <a:pPr marL="109728" indent="0">
              <a:buNone/>
            </a:pP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7</a:t>
            </a:r>
            <a:r>
              <a:rPr lang="en-US" sz="3000" dirty="0"/>
              <a:t>.  We are proud of the students we have and are committed to serving </a:t>
            </a:r>
            <a:r>
              <a:rPr lang="en-US" sz="3000" dirty="0" smtClean="0"/>
              <a:t>them</a:t>
            </a:r>
            <a:endParaRPr lang="en-US" sz="3000" dirty="0"/>
          </a:p>
          <a:p>
            <a:pPr marL="109728" indent="0">
              <a:buNone/>
            </a:pP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8</a:t>
            </a:r>
            <a:r>
              <a:rPr lang="en-US" sz="3000" dirty="0"/>
              <a:t>.  Our Quest for Student Success includes all, involves all and invites all</a:t>
            </a:r>
          </a:p>
          <a:p>
            <a:pPr marL="109728" indent="0">
              <a:buNone/>
            </a:pP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9</a:t>
            </a:r>
            <a:r>
              <a:rPr lang="en-US" sz="3000" dirty="0"/>
              <a:t>.  Our most effective initiatives will affect the most of our students</a:t>
            </a:r>
          </a:p>
          <a:p>
            <a:pPr marL="109728" indent="0">
              <a:buNone/>
            </a:pP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10</a:t>
            </a:r>
            <a:r>
              <a:rPr lang="en-US" sz="3000" dirty="0"/>
              <a:t>. In terms of success, in order to have something else we must do something else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56820" y="210064"/>
            <a:ext cx="9185189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Town Hall Forum: 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Quest </a:t>
            </a:r>
            <a:r>
              <a:rPr lang="en-US" sz="4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for Student Success</a:t>
            </a:r>
          </a:p>
        </p:txBody>
      </p:sp>
      <p:pic>
        <p:nvPicPr>
          <p:cNvPr id="5" name="Picture 2" descr="mts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2" y="328701"/>
            <a:ext cx="1375084" cy="7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DD52-47EE-42FD-B3A3-3D9CC1F9FBB2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44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03"/>
          <a:stretch/>
        </p:blipFill>
        <p:spPr bwMode="auto">
          <a:xfrm>
            <a:off x="6625659" y="76200"/>
            <a:ext cx="5591388" cy="678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6897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200" y="2332037"/>
            <a:ext cx="5174512" cy="4525963"/>
          </a:xfrm>
        </p:spPr>
        <p:txBody>
          <a:bodyPr/>
          <a:lstStyle/>
          <a:p>
            <a:pPr marL="393192" lvl="1" indent="0">
              <a:buNone/>
            </a:pPr>
            <a:r>
              <a:rPr lang="en-US" i="1" dirty="0" smtClean="0"/>
              <a:t>“</a:t>
            </a:r>
            <a:r>
              <a:rPr lang="en-US" i="1" dirty="0"/>
              <a:t>An intelligent man doesn’t answer every question he is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                          asked.” </a:t>
            </a:r>
          </a:p>
          <a:p>
            <a:pPr marL="393192" lvl="1" indent="0" algn="r">
              <a:buNone/>
            </a:pPr>
            <a:endParaRPr lang="en-US" b="1" dirty="0" smtClean="0"/>
          </a:p>
          <a:p>
            <a:pPr marL="393192" lvl="1" indent="0" algn="r">
              <a:buNone/>
            </a:pPr>
            <a:endParaRPr lang="en-US" b="1" dirty="0"/>
          </a:p>
          <a:p>
            <a:pPr marL="393192" lvl="1" indent="0" algn="r">
              <a:buNone/>
            </a:pPr>
            <a:r>
              <a:rPr lang="en-US" b="1" dirty="0" smtClean="0"/>
              <a:t>Albert Einstein</a:t>
            </a:r>
            <a:endParaRPr lang="en-US" b="1" dirty="0"/>
          </a:p>
          <a:p>
            <a:pPr marL="393192" lvl="1" indent="0">
              <a:buNone/>
            </a:pPr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307866" y="2332037"/>
            <a:ext cx="5384800" cy="4525963"/>
          </a:xfrm>
        </p:spPr>
        <p:txBody>
          <a:bodyPr/>
          <a:lstStyle/>
          <a:p>
            <a:pPr marL="109728" lvl="1" indent="0">
              <a:spcBef>
                <a:spcPts val="400"/>
              </a:spcBef>
              <a:buSzPct val="68000"/>
              <a:buNone/>
            </a:pPr>
            <a:r>
              <a:rPr lang="en-US" i="1" dirty="0" smtClean="0"/>
              <a:t>“</a:t>
            </a:r>
            <a:r>
              <a:rPr lang="en-US" i="1" dirty="0"/>
              <a:t>You don’t have to explain something you never </a:t>
            </a:r>
            <a:r>
              <a:rPr lang="en-US" i="1" dirty="0" smtClean="0"/>
              <a:t>said.”</a:t>
            </a:r>
          </a:p>
          <a:p>
            <a:pPr marL="109728" lvl="1" indent="0">
              <a:spcBef>
                <a:spcPts val="400"/>
              </a:spcBef>
              <a:buSzPct val="68000"/>
              <a:buNone/>
            </a:pPr>
            <a:endParaRPr lang="en-US" b="1" dirty="0" smtClean="0"/>
          </a:p>
          <a:p>
            <a:pPr marL="109728" lvl="1" indent="0" algn="r">
              <a:spcBef>
                <a:spcPts val="400"/>
              </a:spcBef>
              <a:buSzPct val="68000"/>
              <a:buNone/>
            </a:pPr>
            <a:endParaRPr lang="en-US" b="1" dirty="0" smtClean="0"/>
          </a:p>
          <a:p>
            <a:pPr marL="109728" lvl="1" indent="0" algn="r">
              <a:spcBef>
                <a:spcPts val="400"/>
              </a:spcBef>
              <a:buSzPct val="68000"/>
              <a:buNone/>
            </a:pPr>
            <a:endParaRPr lang="en-US" b="1" dirty="0" smtClean="0"/>
          </a:p>
          <a:p>
            <a:pPr marL="109728" lvl="1" indent="0" algn="r">
              <a:spcBef>
                <a:spcPts val="400"/>
              </a:spcBef>
              <a:buSzPct val="68000"/>
              <a:buNone/>
            </a:pPr>
            <a:r>
              <a:rPr lang="en-US" b="1" dirty="0" smtClean="0"/>
              <a:t>Calvin Coolidge</a:t>
            </a:r>
            <a:endParaRPr lang="en-US" b="1" dirty="0"/>
          </a:p>
          <a:p>
            <a:pPr marL="109728" lvl="1" indent="0">
              <a:spcBef>
                <a:spcPts val="400"/>
              </a:spcBef>
              <a:buSzPct val="68000"/>
              <a:buNone/>
            </a:pPr>
            <a:endParaRPr lang="en-US" dirty="0"/>
          </a:p>
        </p:txBody>
      </p:sp>
      <p:pic>
        <p:nvPicPr>
          <p:cNvPr id="2050" name="Picture 2" descr="http://upload.wikimedia.org/wikipedia/commons/thumb/4/44/Albert_Einstein_Head_Cleaned_N_Cropped.jpg/255px-Albert_Einstein_Head_Cleaned_N_Croppe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85" y="3373213"/>
            <a:ext cx="1943100" cy="24352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lvin Coolidge-Garo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9754" y="3377405"/>
            <a:ext cx="1862026" cy="24310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56820" y="210064"/>
            <a:ext cx="9185189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Town Hall Forum: 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Quest </a:t>
            </a:r>
            <a:r>
              <a:rPr lang="en-US" sz="4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for Student Success</a:t>
            </a:r>
          </a:p>
        </p:txBody>
      </p:sp>
      <p:pic>
        <p:nvPicPr>
          <p:cNvPr id="12" name="Picture 2" descr="mtsu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2" y="328701"/>
            <a:ext cx="1375084" cy="7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8528" y="1477739"/>
            <a:ext cx="2792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Words of Wisdom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DD52-47EE-42FD-B3A3-3D9CC1F9FBB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5246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389090" y="6273211"/>
            <a:ext cx="355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Source:  Educational Advisory</a:t>
            </a:r>
          </a:p>
          <a:p>
            <a:pPr algn="r"/>
            <a:r>
              <a:rPr lang="en-US" sz="1200" dirty="0" smtClean="0"/>
              <a:t> Board Student Success Collaborative</a:t>
            </a:r>
            <a:endParaRPr lang="en-US" sz="1200" dirty="0"/>
          </a:p>
        </p:txBody>
      </p:sp>
      <p:pic>
        <p:nvPicPr>
          <p:cNvPr id="6" name="Picture 2" descr="mts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2" y="328701"/>
            <a:ext cx="1375084" cy="7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56820" y="210064"/>
            <a:ext cx="9185189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Town Hall Forum: 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Quest </a:t>
            </a:r>
            <a:r>
              <a:rPr lang="en-US" sz="4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for Student Success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223" t="37681" r="48259" b="35912"/>
          <a:stretch/>
        </p:blipFill>
        <p:spPr>
          <a:xfrm rot="464399">
            <a:off x="6186997" y="588644"/>
            <a:ext cx="5284418" cy="31267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52081" y="1778466"/>
            <a:ext cx="5798138" cy="423468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dirty="0" smtClean="0"/>
          </a:p>
          <a:p>
            <a:r>
              <a:rPr lang="en-US" dirty="0" smtClean="0"/>
              <a:t>Higher Education Landscape</a:t>
            </a:r>
            <a:endParaRPr lang="en-US" sz="3600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488510" y="4060845"/>
            <a:ext cx="11123417" cy="2095494"/>
            <a:chOff x="488510" y="4060845"/>
            <a:chExt cx="11123417" cy="2095494"/>
          </a:xfrm>
        </p:grpSpPr>
        <p:pic>
          <p:nvPicPr>
            <p:cNvPr id="7" name="Content Placeholder 3"/>
            <p:cNvPicPr>
              <a:picLocks noChangeAspect="1"/>
            </p:cNvPicPr>
            <p:nvPr/>
          </p:nvPicPr>
          <p:blipFill rotWithShape="1">
            <a:blip r:embed="rId3"/>
            <a:srcRect l="5885" t="23683" r="8525" b="63037"/>
            <a:stretch/>
          </p:blipFill>
          <p:spPr>
            <a:xfrm>
              <a:off x="488510" y="4060845"/>
              <a:ext cx="11123417" cy="20954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1558212" y="4833257"/>
              <a:ext cx="5505061" cy="933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81587" y="5035602"/>
              <a:ext cx="5505061" cy="933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DD52-47EE-42FD-B3A3-3D9CC1F9FBB2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Oval 1"/>
          <p:cNvSpPr/>
          <p:nvPr/>
        </p:nvSpPr>
        <p:spPr>
          <a:xfrm rot="597637">
            <a:off x="6888530" y="886790"/>
            <a:ext cx="1253488" cy="42218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 rot="597637">
            <a:off x="8854786" y="2827376"/>
            <a:ext cx="1450645" cy="42218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 rot="455441">
            <a:off x="6572862" y="2566242"/>
            <a:ext cx="1733702" cy="42218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 rot="597637">
            <a:off x="9135136" y="1224620"/>
            <a:ext cx="1666664" cy="42218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 rot="597637">
            <a:off x="6498798" y="1940934"/>
            <a:ext cx="725328" cy="42218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 rot="601405">
            <a:off x="8946420" y="874132"/>
            <a:ext cx="2174562" cy="42218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1315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3" t="9513" r="37568" b="10487"/>
          <a:stretch/>
        </p:blipFill>
        <p:spPr bwMode="auto">
          <a:xfrm rot="501090">
            <a:off x="6967482" y="545191"/>
            <a:ext cx="4491999" cy="5770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812" y="1357763"/>
            <a:ext cx="5798138" cy="4525963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MTSU’s Quest for Student Success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Why? 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What?  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Whose initiative is it?</a:t>
            </a:r>
          </a:p>
          <a:p>
            <a:pPr lvl="1"/>
            <a:endParaRPr lang="en-US" sz="3100" b="1" dirty="0"/>
          </a:p>
          <a:p>
            <a:pPr marL="393192" lvl="1" indent="0">
              <a:buNone/>
            </a:pPr>
            <a:r>
              <a:rPr lang="en-US" sz="31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It’s the right thing to do!!!</a:t>
            </a:r>
          </a:p>
          <a:p>
            <a:pPr marL="393192" lvl="1" indent="0">
              <a:buNone/>
            </a:pPr>
            <a:endParaRPr lang="en-US" sz="3100" b="1" dirty="0">
              <a:latin typeface="Arial Black" panose="020B0A04020102020204" pitchFamily="34" charset="0"/>
            </a:endParaRPr>
          </a:p>
          <a:p>
            <a:pPr marL="393192" lvl="1" indent="0">
              <a:buNone/>
            </a:pPr>
            <a:r>
              <a:rPr lang="en-US" sz="31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Accountability mandated by local, state, and national policy officials!!!</a:t>
            </a:r>
          </a:p>
          <a:p>
            <a:pPr marL="914400" lvl="2" indent="0">
              <a:buNone/>
            </a:pPr>
            <a:endParaRPr lang="en-US" sz="3600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56820" y="210064"/>
            <a:ext cx="9185189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Town Hall Forum: 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Quest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for Student Success</a:t>
            </a:r>
          </a:p>
        </p:txBody>
      </p:sp>
      <p:pic>
        <p:nvPicPr>
          <p:cNvPr id="5" name="Picture 2" descr="mtsu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2" y="328701"/>
            <a:ext cx="1375084" cy="7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DD52-47EE-42FD-B3A3-3D9CC1F9FBB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2788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7654" y="196515"/>
            <a:ext cx="9185189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Town Hall Forum: 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Quest </a:t>
            </a:r>
            <a:r>
              <a:rPr lang="en-US" sz="4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for Student Success</a:t>
            </a:r>
          </a:p>
        </p:txBody>
      </p:sp>
      <p:pic>
        <p:nvPicPr>
          <p:cNvPr id="7" name="Picture 2" descr="mts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2" y="341058"/>
            <a:ext cx="1375084" cy="7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5812" y="1339515"/>
            <a:ext cx="2664715" cy="503214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“</a:t>
            </a:r>
            <a:r>
              <a:rPr lang="en-US" dirty="0"/>
              <a:t>MTSU’s Quest for Student Success keeps the </a:t>
            </a:r>
            <a:r>
              <a:rPr lang="en-US" b="1" dirty="0">
                <a:solidFill>
                  <a:srgbClr val="0070C0"/>
                </a:solidFill>
              </a:rPr>
              <a:t>University focused </a:t>
            </a:r>
            <a:r>
              <a:rPr lang="en-US" dirty="0"/>
              <a:t>on its </a:t>
            </a:r>
            <a:r>
              <a:rPr lang="en-US" b="1" dirty="0">
                <a:solidFill>
                  <a:srgbClr val="0070C0"/>
                </a:solidFill>
              </a:rPr>
              <a:t>primary purpose—educating students</a:t>
            </a:r>
            <a:r>
              <a:rPr lang="en-US" dirty="0"/>
              <a:t>. It weaves student success and academic enhancement into the institutional core and emphasizes </a:t>
            </a:r>
            <a:r>
              <a:rPr lang="en-US" b="1" dirty="0">
                <a:solidFill>
                  <a:srgbClr val="0070C0"/>
                </a:solidFill>
              </a:rPr>
              <a:t>how best the University can engage </a:t>
            </a:r>
            <a:r>
              <a:rPr lang="en-US" dirty="0"/>
              <a:t>and support students as they progress, achieve, and graduate</a:t>
            </a:r>
            <a:r>
              <a:rPr lang="en-US" dirty="0" smtClean="0"/>
              <a:t>.</a:t>
            </a:r>
            <a:r>
              <a:rPr lang="en-US" b="1" dirty="0" smtClean="0"/>
              <a:t>”</a:t>
            </a:r>
          </a:p>
          <a:p>
            <a:pPr algn="r"/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smtClean="0"/>
              <a:t>Source</a:t>
            </a:r>
            <a:r>
              <a:rPr lang="en-US" sz="1100" dirty="0"/>
              <a:t>:  Quest for </a:t>
            </a:r>
            <a:r>
              <a:rPr lang="en-US" sz="1100" dirty="0" smtClean="0"/>
              <a:t>Student</a:t>
            </a:r>
          </a:p>
          <a:p>
            <a:pPr algn="r"/>
            <a:r>
              <a:rPr lang="en-US" sz="1100" dirty="0" smtClean="0"/>
              <a:t> </a:t>
            </a:r>
            <a:r>
              <a:rPr lang="en-US" sz="1100" dirty="0"/>
              <a:t>Success Strategic </a:t>
            </a:r>
            <a:r>
              <a:rPr lang="en-US" sz="1100" dirty="0" smtClean="0"/>
              <a:t>Initiative</a:t>
            </a:r>
            <a:endParaRPr lang="en-US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3396819" y="1331286"/>
            <a:ext cx="3593925" cy="50629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“</a:t>
            </a:r>
            <a:r>
              <a:rPr lang="en-US" sz="1400" b="1" dirty="0">
                <a:solidFill>
                  <a:srgbClr val="0070C0"/>
                </a:solidFill>
              </a:rPr>
              <a:t>Success begins </a:t>
            </a:r>
            <a:r>
              <a:rPr lang="en-US" sz="1400" dirty="0"/>
              <a:t>with the </a:t>
            </a:r>
            <a:r>
              <a:rPr lang="en-US" sz="1400" b="1" dirty="0">
                <a:solidFill>
                  <a:srgbClr val="0070C0"/>
                </a:solidFill>
              </a:rPr>
              <a:t>first interactions </a:t>
            </a:r>
            <a:r>
              <a:rPr lang="en-US" sz="1400" dirty="0"/>
              <a:t>the student has with the University. From that initial encounter forward, the University must deliver to all students a </a:t>
            </a:r>
            <a:r>
              <a:rPr lang="en-US" sz="1400" b="1" dirty="0">
                <a:solidFill>
                  <a:srgbClr val="0070C0"/>
                </a:solidFill>
              </a:rPr>
              <a:t>clear and consistent </a:t>
            </a:r>
            <a:r>
              <a:rPr lang="en-US" sz="1400" dirty="0"/>
              <a:t>message</a:t>
            </a:r>
            <a:r>
              <a:rPr lang="en-US" sz="1400" b="1" dirty="0">
                <a:solidFill>
                  <a:srgbClr val="0070C0"/>
                </a:solidFill>
              </a:rPr>
              <a:t>: Success is a partnership between the student and the University. </a:t>
            </a:r>
            <a:r>
              <a:rPr lang="en-US" sz="1400" dirty="0"/>
              <a:t>This partnership requires the student’s commitment to academic and personal achievement and </a:t>
            </a:r>
            <a:r>
              <a:rPr lang="en-US" sz="1400" b="1" dirty="0">
                <a:solidFill>
                  <a:srgbClr val="0070C0"/>
                </a:solidFill>
              </a:rPr>
              <a:t>MTSU’s commitment </a:t>
            </a:r>
            <a:r>
              <a:rPr lang="en-US" sz="1400" dirty="0"/>
              <a:t>to provide </a:t>
            </a:r>
            <a:r>
              <a:rPr lang="en-US" sz="1400" b="1" dirty="0">
                <a:solidFill>
                  <a:srgbClr val="0070C0"/>
                </a:solidFill>
              </a:rPr>
              <a:t>support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/>
              <a:t>and an outstanding academic experience.  </a:t>
            </a:r>
            <a:br>
              <a:rPr lang="en-US" sz="1400" dirty="0"/>
            </a:br>
            <a:endParaRPr lang="en-US" sz="1400" dirty="0"/>
          </a:p>
          <a:p>
            <a:r>
              <a:rPr lang="en-US" sz="1400" dirty="0"/>
              <a:t>This </a:t>
            </a:r>
            <a:r>
              <a:rPr lang="en-US" sz="1400" b="1" dirty="0">
                <a:solidFill>
                  <a:srgbClr val="0070C0"/>
                </a:solidFill>
              </a:rPr>
              <a:t>mutual commitment </a:t>
            </a:r>
            <a:r>
              <a:rPr lang="en-US" sz="1400" dirty="0"/>
              <a:t>will ensure the </a:t>
            </a:r>
            <a:r>
              <a:rPr lang="en-US" sz="1400" b="1" dirty="0">
                <a:solidFill>
                  <a:srgbClr val="0070C0"/>
                </a:solidFill>
              </a:rPr>
              <a:t>highest probability of success </a:t>
            </a:r>
            <a:r>
              <a:rPr lang="en-US" sz="1400" dirty="0"/>
              <a:t>for each student recruited and enrolled. Quality programs coupled with a thriving and supportive intellectual community attract success-oriented students and provide a clear path for academic achievement.</a:t>
            </a:r>
            <a:r>
              <a:rPr lang="en-US" sz="1400" b="1" dirty="0"/>
              <a:t>”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                           </a:t>
            </a:r>
            <a:r>
              <a:rPr lang="en-US" dirty="0" smtClean="0"/>
              <a:t> </a:t>
            </a:r>
            <a:r>
              <a:rPr lang="en-US" sz="1100" dirty="0" smtClean="0"/>
              <a:t>Source</a:t>
            </a:r>
            <a:r>
              <a:rPr lang="en-US" sz="1100" dirty="0"/>
              <a:t>:  Quest for Student</a:t>
            </a:r>
          </a:p>
          <a:p>
            <a:pPr algn="r"/>
            <a:r>
              <a:rPr lang="en-US" sz="1100" dirty="0"/>
              <a:t> Success Strategic </a:t>
            </a:r>
            <a:r>
              <a:rPr lang="en-US" sz="1100" dirty="0" smtClean="0"/>
              <a:t>Initiative</a:t>
            </a:r>
            <a:endParaRPr lang="en-US" sz="11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DD52-47EE-42FD-B3A3-3D9CC1F9FBB2}" type="slidenum">
              <a:rPr lang="en-US" smtClean="0"/>
              <a:t>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5" r="35046"/>
          <a:stretch/>
        </p:blipFill>
        <p:spPr>
          <a:xfrm>
            <a:off x="7277037" y="0"/>
            <a:ext cx="4914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644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45378" y="1615965"/>
            <a:ext cx="5642919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Actionable goals of the initiative</a:t>
            </a:r>
          </a:p>
          <a:p>
            <a:endParaRPr lang="en-US" dirty="0" smtClean="0"/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Recruit</a:t>
            </a:r>
            <a:r>
              <a:rPr lang="en-US" dirty="0" smtClean="0"/>
              <a:t> students who </a:t>
            </a:r>
            <a:r>
              <a:rPr lang="en-US" b="1" dirty="0" smtClean="0">
                <a:solidFill>
                  <a:srgbClr val="0070C0"/>
                </a:solidFill>
              </a:rPr>
              <a:t>value academic success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rgbClr val="0070C0"/>
                </a:solidFill>
              </a:rPr>
              <a:t>have potential </a:t>
            </a:r>
            <a:r>
              <a:rPr lang="en-US" dirty="0" smtClean="0"/>
              <a:t>to succeed at a four year comprehensive university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Seek to </a:t>
            </a:r>
            <a:r>
              <a:rPr lang="en-US" b="1" dirty="0" smtClean="0">
                <a:solidFill>
                  <a:srgbClr val="0070C0"/>
                </a:solidFill>
              </a:rPr>
              <a:t>enhance</a:t>
            </a:r>
            <a:r>
              <a:rPr lang="en-US" dirty="0" smtClean="0"/>
              <a:t> the </a:t>
            </a:r>
            <a:r>
              <a:rPr lang="en-US" b="1" dirty="0" smtClean="0">
                <a:solidFill>
                  <a:srgbClr val="0070C0"/>
                </a:solidFill>
              </a:rPr>
              <a:t>academic experiences </a:t>
            </a:r>
            <a:r>
              <a:rPr lang="en-US" dirty="0" smtClean="0"/>
              <a:t>for our students</a:t>
            </a:r>
          </a:p>
          <a:p>
            <a:pPr lvl="1"/>
            <a:endParaRPr lang="en-US" b="1" dirty="0" smtClean="0">
              <a:solidFill>
                <a:srgbClr val="0070C0"/>
              </a:solidFill>
            </a:endParaRP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Facilitate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student success through </a:t>
            </a:r>
            <a:r>
              <a:rPr lang="en-US" b="1" dirty="0" smtClean="0">
                <a:solidFill>
                  <a:srgbClr val="0070C0"/>
                </a:solidFill>
              </a:rPr>
              <a:t>innovation</a:t>
            </a:r>
            <a:r>
              <a:rPr lang="en-US" dirty="0" smtClean="0"/>
              <a:t>,</a:t>
            </a:r>
            <a:r>
              <a:rPr lang="en-US" b="1" dirty="0" smtClean="0">
                <a:solidFill>
                  <a:srgbClr val="0070C0"/>
                </a:solidFill>
              </a:rPr>
              <a:t> use of data, </a:t>
            </a:r>
            <a:r>
              <a:rPr lang="en-US" dirty="0" smtClean="0"/>
              <a:t>and informed best practices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0" t="-11538" r="5821" b="11538"/>
          <a:stretch/>
        </p:blipFill>
        <p:spPr bwMode="auto">
          <a:xfrm>
            <a:off x="6907426" y="-889685"/>
            <a:ext cx="5284573" cy="774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56820" y="210064"/>
            <a:ext cx="9185189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Town Hall Forum: 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Quest </a:t>
            </a:r>
            <a:r>
              <a:rPr lang="en-US" sz="4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for Student Success</a:t>
            </a:r>
          </a:p>
        </p:txBody>
      </p:sp>
      <p:pic>
        <p:nvPicPr>
          <p:cNvPr id="7" name="Picture 2" descr="mtsu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DFA"/>
              </a:clrFrom>
              <a:clrTo>
                <a:srgbClr val="FFFD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2" y="341058"/>
            <a:ext cx="1375084" cy="7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DD52-47EE-42FD-B3A3-3D9CC1F9FBB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6617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The initiative focuses on 5 specific strategic areas:</a:t>
            </a:r>
          </a:p>
          <a:p>
            <a:pPr marL="0" indent="0">
              <a:buNone/>
            </a:pPr>
            <a:endParaRPr lang="en-US" dirty="0" smtClean="0"/>
          </a:p>
          <a:p>
            <a:pPr marL="971550" lvl="1" indent="-514350">
              <a:buClr>
                <a:srgbClr val="0070C0"/>
              </a:buClr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</a:rPr>
              <a:t>Recruiting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and </a:t>
            </a:r>
            <a:r>
              <a:rPr lang="en-US" b="1" dirty="0">
                <a:solidFill>
                  <a:srgbClr val="0070C0"/>
                </a:solidFill>
              </a:rPr>
              <a:t>enrolling</a:t>
            </a:r>
            <a:r>
              <a:rPr lang="en-US" dirty="0"/>
              <a:t> students having the </a:t>
            </a:r>
            <a:r>
              <a:rPr lang="en-US" b="1" dirty="0">
                <a:solidFill>
                  <a:srgbClr val="0070C0"/>
                </a:solidFill>
              </a:rPr>
              <a:t>potential to be academically </a:t>
            </a:r>
            <a:r>
              <a:rPr lang="en-US" dirty="0" smtClean="0"/>
              <a:t>successful</a:t>
            </a:r>
            <a:br>
              <a:rPr lang="en-US" dirty="0" smtClean="0"/>
            </a:br>
            <a:endParaRPr lang="en-US" dirty="0"/>
          </a:p>
          <a:p>
            <a:pPr marL="971550" lvl="1" indent="-514350">
              <a:buClr>
                <a:srgbClr val="0070C0"/>
              </a:buClr>
              <a:buFont typeface="+mj-lt"/>
              <a:buAutoNum type="arabicPeriod"/>
            </a:pPr>
            <a:r>
              <a:rPr lang="en-US" dirty="0" smtClean="0"/>
              <a:t>Enhancing </a:t>
            </a:r>
            <a:r>
              <a:rPr lang="en-US" b="1" dirty="0" smtClean="0">
                <a:solidFill>
                  <a:srgbClr val="0070C0"/>
                </a:solidFill>
              </a:rPr>
              <a:t>academic advising</a:t>
            </a:r>
          </a:p>
          <a:p>
            <a:pPr marL="971550" lvl="1" indent="-514350">
              <a:buClr>
                <a:srgbClr val="0070C0"/>
              </a:buClr>
              <a:buFont typeface="+mj-lt"/>
              <a:buAutoNum type="arabicPeriod"/>
            </a:pPr>
            <a:endParaRPr lang="en-US" dirty="0" smtClean="0"/>
          </a:p>
          <a:p>
            <a:pPr marL="971550" lvl="1" indent="-514350">
              <a:buClr>
                <a:srgbClr val="0070C0"/>
              </a:buClr>
              <a:buFont typeface="+mj-lt"/>
              <a:buAutoNum type="arabicPeriod"/>
            </a:pPr>
            <a:r>
              <a:rPr lang="en-US" dirty="0" smtClean="0"/>
              <a:t>Developing and supporting </a:t>
            </a:r>
            <a:r>
              <a:rPr lang="en-US" b="1" dirty="0" smtClean="0">
                <a:solidFill>
                  <a:srgbClr val="0070C0"/>
                </a:solidFill>
              </a:rPr>
              <a:t>innovative instructional </a:t>
            </a:r>
            <a:r>
              <a:rPr lang="en-US" dirty="0" smtClean="0"/>
              <a:t>strategies and programs</a:t>
            </a:r>
          </a:p>
          <a:p>
            <a:pPr marL="971550" lvl="1" indent="-514350">
              <a:buClr>
                <a:srgbClr val="0070C0"/>
              </a:buClr>
              <a:buFont typeface="+mj-lt"/>
              <a:buAutoNum type="arabicPeriod"/>
            </a:pPr>
            <a:endParaRPr lang="en-US" b="1" dirty="0">
              <a:solidFill>
                <a:srgbClr val="0070C0"/>
              </a:solidFill>
            </a:endParaRPr>
          </a:p>
          <a:p>
            <a:pPr marL="971550" lvl="1" indent="-514350">
              <a:buClr>
                <a:srgbClr val="0070C0"/>
              </a:buClr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Breaking </a:t>
            </a:r>
            <a:r>
              <a:rPr lang="en-US" b="1" dirty="0">
                <a:solidFill>
                  <a:srgbClr val="0070C0"/>
                </a:solidFill>
              </a:rPr>
              <a:t>down administrative barriers </a:t>
            </a:r>
            <a:r>
              <a:rPr lang="en-US" dirty="0"/>
              <a:t>to student success</a:t>
            </a:r>
          </a:p>
          <a:p>
            <a:pPr marL="971550" lvl="1" indent="-514350">
              <a:buClr>
                <a:srgbClr val="0070C0"/>
              </a:buClr>
              <a:buFont typeface="+mj-lt"/>
              <a:buAutoNum type="arabicPeriod"/>
            </a:pPr>
            <a:endParaRPr lang="en-US" dirty="0" smtClean="0"/>
          </a:p>
          <a:p>
            <a:pPr marL="971550" lvl="1" indent="-514350">
              <a:buClr>
                <a:srgbClr val="0070C0"/>
              </a:buClr>
              <a:buFont typeface="+mj-lt"/>
              <a:buAutoNum type="arabicPeriod"/>
            </a:pPr>
            <a:r>
              <a:rPr lang="en-US" dirty="0" smtClean="0"/>
              <a:t>Employing the </a:t>
            </a:r>
            <a:r>
              <a:rPr lang="en-US" b="1" dirty="0" smtClean="0">
                <a:solidFill>
                  <a:srgbClr val="0070C0"/>
                </a:solidFill>
              </a:rPr>
              <a:t>latest technology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rgbClr val="0070C0"/>
                </a:solidFill>
              </a:rPr>
              <a:t>best practices </a:t>
            </a:r>
            <a:r>
              <a:rPr lang="en-US" dirty="0" smtClean="0"/>
              <a:t>regarding </a:t>
            </a:r>
            <a:r>
              <a:rPr lang="en-US" b="1" dirty="0" smtClean="0">
                <a:solidFill>
                  <a:srgbClr val="0070C0"/>
                </a:solidFill>
              </a:rPr>
              <a:t>data analytics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rgbClr val="0070C0"/>
                </a:solidFill>
              </a:rPr>
              <a:t>predictive modeling </a:t>
            </a:r>
            <a:r>
              <a:rPr lang="en-US" dirty="0" smtClean="0"/>
              <a:t>to support student success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56820" y="210064"/>
            <a:ext cx="9185189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Town Hall Forum: 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Quest </a:t>
            </a:r>
            <a:r>
              <a:rPr lang="en-US" sz="4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for Student Success</a:t>
            </a:r>
          </a:p>
        </p:txBody>
      </p:sp>
      <p:pic>
        <p:nvPicPr>
          <p:cNvPr id="5" name="Picture 2" descr="mts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2" y="328701"/>
            <a:ext cx="1375084" cy="7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DD52-47EE-42FD-B3A3-3D9CC1F9FBB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1129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Enhancing advising</a:t>
            </a:r>
          </a:p>
          <a:p>
            <a:pPr marL="393192" lvl="1" indent="0">
              <a:buNone/>
            </a:pPr>
            <a:r>
              <a:rPr lang="en-US" dirty="0" smtClean="0"/>
              <a:t>        </a:t>
            </a:r>
            <a:r>
              <a:rPr lang="en-US" i="1" dirty="0" smtClean="0"/>
              <a:t>Greater focus on improved advising on the campus</a:t>
            </a:r>
          </a:p>
          <a:p>
            <a:pPr marL="109728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The university is </a:t>
            </a:r>
            <a:r>
              <a:rPr lang="en-US" b="1" dirty="0" smtClean="0">
                <a:solidFill>
                  <a:srgbClr val="0070C0"/>
                </a:solidFill>
              </a:rPr>
              <a:t>strengthening its shared model </a:t>
            </a:r>
            <a:r>
              <a:rPr lang="en-US" dirty="0" smtClean="0"/>
              <a:t>of academic advising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This enhancement is </a:t>
            </a:r>
            <a:r>
              <a:rPr lang="en-US" b="1" dirty="0" smtClean="0">
                <a:solidFill>
                  <a:srgbClr val="0070C0"/>
                </a:solidFill>
              </a:rPr>
              <a:t>intended to add resources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rgbClr val="0070C0"/>
                </a:solidFill>
              </a:rPr>
              <a:t>support so that </a:t>
            </a:r>
            <a:r>
              <a:rPr lang="en-US" dirty="0" smtClean="0"/>
              <a:t>students may </a:t>
            </a:r>
            <a:r>
              <a:rPr lang="en-US" b="1" dirty="0" smtClean="0">
                <a:solidFill>
                  <a:srgbClr val="0070C0"/>
                </a:solidFill>
              </a:rPr>
              <a:t>access improved quality advising and mentoring </a:t>
            </a:r>
            <a:r>
              <a:rPr lang="en-US" dirty="0" smtClean="0"/>
              <a:t>from the professional and faculty advisor.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56820" y="210064"/>
            <a:ext cx="9185189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Town Hall Forum: 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Quest </a:t>
            </a:r>
            <a:r>
              <a:rPr lang="en-US" sz="4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for Student Success</a:t>
            </a:r>
          </a:p>
        </p:txBody>
      </p:sp>
      <p:pic>
        <p:nvPicPr>
          <p:cNvPr id="5" name="Picture 2" descr="mts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2" y="328701"/>
            <a:ext cx="1375084" cy="7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DD52-47EE-42FD-B3A3-3D9CC1F9FBB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6050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887" y="1493688"/>
            <a:ext cx="6507891" cy="4525963"/>
          </a:xfrm>
        </p:spPr>
        <p:txBody>
          <a:bodyPr/>
          <a:lstStyle/>
          <a:p>
            <a:r>
              <a:rPr lang="en-US" dirty="0" smtClean="0"/>
              <a:t>Data informed decision making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Education Advisory Board </a:t>
            </a:r>
            <a:r>
              <a:rPr lang="en-US" b="1" dirty="0" smtClean="0">
                <a:solidFill>
                  <a:srgbClr val="0070C0"/>
                </a:solidFill>
              </a:rPr>
              <a:t>(EAB) </a:t>
            </a:r>
            <a:r>
              <a:rPr lang="en-US" dirty="0" smtClean="0"/>
              <a:t>Student Success Collaborative</a:t>
            </a:r>
          </a:p>
          <a:p>
            <a:pPr lvl="1"/>
            <a:endParaRPr lang="en-US" b="1" dirty="0" smtClean="0">
              <a:solidFill>
                <a:srgbClr val="0070C0"/>
              </a:solidFill>
            </a:endParaRP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USA Funds </a:t>
            </a:r>
            <a:r>
              <a:rPr lang="en-US" dirty="0" smtClean="0"/>
              <a:t>and Rezolve Group pilot financial predictive analytics project</a:t>
            </a:r>
            <a:endParaRPr lang="en-US" dirty="0"/>
          </a:p>
        </p:txBody>
      </p:sp>
      <p:pic>
        <p:nvPicPr>
          <p:cNvPr id="6146" name="Picture 2" descr="EDUCATION ADVISORY BOARD LOGO / The Education Advisory Board. (PRNewsFoto/Education Advisory Board)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702" y="545650"/>
            <a:ext cx="4290301" cy="189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fundraisingsuccessmag.com/common/img/photos/biz/fs/2011/04/USA%20Funds%20logo-larg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355" y="3402724"/>
            <a:ext cx="3683419" cy="295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zolve Group, Inc. Domain - .financialaid Domain Registration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0" b="31863"/>
          <a:stretch/>
        </p:blipFill>
        <p:spPr bwMode="auto">
          <a:xfrm>
            <a:off x="8595521" y="2664103"/>
            <a:ext cx="3275081" cy="86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56820" y="210064"/>
            <a:ext cx="9185189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Town Hall Forum: 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Quest </a:t>
            </a:r>
            <a:r>
              <a:rPr lang="en-US" sz="4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for Student Success</a:t>
            </a:r>
          </a:p>
        </p:txBody>
      </p:sp>
      <p:pic>
        <p:nvPicPr>
          <p:cNvPr id="8" name="Picture 2" descr="mtsu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2" y="328701"/>
            <a:ext cx="1375084" cy="7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DD52-47EE-42FD-B3A3-3D9CC1F9FBB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249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375</TotalTime>
  <Words>501</Words>
  <Application>Microsoft Office PowerPoint</Application>
  <PresentationFormat>Widescreen</PresentationFormat>
  <Paragraphs>136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Arabic Typesetting</vt:lpstr>
      <vt:lpstr>Arial Black</vt:lpstr>
      <vt:lpstr>Calibri</vt:lpstr>
      <vt:lpstr>Lucida Sans Unicode</vt:lpstr>
      <vt:lpstr>Verdana</vt:lpstr>
      <vt:lpstr>Wingdings 2</vt:lpstr>
      <vt:lpstr>Wingdings 3</vt:lpstr>
      <vt:lpstr>Concourse</vt:lpstr>
      <vt:lpstr>Town Hall Forum:   Quest for Student Success</vt:lpstr>
      <vt:lpstr>Town Hall Forum:   Quest for Student Success</vt:lpstr>
      <vt:lpstr>Town Hall Forum:   Quest for Student Success</vt:lpstr>
      <vt:lpstr>Town Hall Forum:   Quest for Student Success</vt:lpstr>
      <vt:lpstr>Town Hall Forum:   Quest for Student Success</vt:lpstr>
      <vt:lpstr>Town Hall Forum:   Quest for Student Success</vt:lpstr>
      <vt:lpstr>Town Hall Forum:   Quest for Student Success</vt:lpstr>
      <vt:lpstr>Town Hall Forum:   Quest for Student Success</vt:lpstr>
      <vt:lpstr>Town Hall Forum:   Quest for Student Success</vt:lpstr>
      <vt:lpstr>Town Hall Forum:   Quest for Student Success</vt:lpstr>
      <vt:lpstr>Town Hall Forum:   Quest for Student Success</vt:lpstr>
      <vt:lpstr>Town Hall Forum:   Quest for Student Success</vt:lpstr>
      <vt:lpstr>Town Hall Forum:   Quest for Student Success</vt:lpstr>
      <vt:lpstr>Town Hall Forum:   Quest for Student Success</vt:lpstr>
      <vt:lpstr>Town Hall Forum:   Quest for Student Success</vt:lpstr>
    </vt:vector>
  </TitlesOfParts>
  <Company>Middle Tennessee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Kimberly Edgar</dc:creator>
  <cp:lastModifiedBy>Kimberly Edgar</cp:lastModifiedBy>
  <cp:revision>36</cp:revision>
  <cp:lastPrinted>2014-04-14T15:20:49Z</cp:lastPrinted>
  <dcterms:created xsi:type="dcterms:W3CDTF">2014-04-12T22:18:40Z</dcterms:created>
  <dcterms:modified xsi:type="dcterms:W3CDTF">2014-04-15T15:08:24Z</dcterms:modified>
</cp:coreProperties>
</file>